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759" r:id="rId5"/>
    <p:sldId id="606" r:id="rId6"/>
    <p:sldId id="797" r:id="rId7"/>
    <p:sldId id="794" r:id="rId8"/>
    <p:sldId id="781" r:id="rId9"/>
    <p:sldId id="770" r:id="rId10"/>
    <p:sldId id="772" r:id="rId11"/>
    <p:sldId id="768" r:id="rId12"/>
    <p:sldId id="773" r:id="rId13"/>
    <p:sldId id="786" r:id="rId14"/>
    <p:sldId id="785" r:id="rId15"/>
    <p:sldId id="787" r:id="rId16"/>
    <p:sldId id="789" r:id="rId17"/>
    <p:sldId id="790" r:id="rId18"/>
    <p:sldId id="791" r:id="rId19"/>
    <p:sldId id="792" r:id="rId20"/>
    <p:sldId id="780" r:id="rId21"/>
    <p:sldId id="778" r:id="rId22"/>
    <p:sldId id="777" r:id="rId23"/>
    <p:sldId id="793" r:id="rId24"/>
    <p:sldId id="505" r:id="rId25"/>
    <p:sldId id="795" r:id="rId26"/>
    <p:sldId id="796" r:id="rId27"/>
    <p:sldId id="798" r:id="rId28"/>
    <p:sldId id="769" r:id="rId29"/>
  </p:sldIdLst>
  <p:sldSz cx="9906000" cy="6858000" type="A4"/>
  <p:notesSz cx="7315200" cy="9601200"/>
  <p:custDataLst>
    <p:tags r:id="rId32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09">
          <p15:clr>
            <a:srgbClr val="A4A3A4"/>
          </p15:clr>
        </p15:guide>
        <p15:guide id="2" orient="horz" pos="1155">
          <p15:clr>
            <a:srgbClr val="A4A3A4"/>
          </p15:clr>
        </p15:guide>
        <p15:guide id="3" orient="horz" pos="1712">
          <p15:clr>
            <a:srgbClr val="A4A3A4"/>
          </p15:clr>
        </p15:guide>
        <p15:guide id="4" orient="horz" pos="4319">
          <p15:clr>
            <a:srgbClr val="A4A3A4"/>
          </p15:clr>
        </p15:guide>
        <p15:guide id="5" pos="5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1111"/>
    <a:srgbClr val="0000FF"/>
    <a:srgbClr val="CC0000"/>
    <a:srgbClr val="D6CBC2"/>
    <a:srgbClr val="FF960C"/>
    <a:srgbClr val="09BAFF"/>
    <a:srgbClr val="003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0" autoAdjust="0"/>
    <p:restoredTop sz="88983" autoAdjust="0"/>
  </p:normalViewPr>
  <p:slideViewPr>
    <p:cSldViewPr snapToObjects="1">
      <p:cViewPr varScale="1">
        <p:scale>
          <a:sx n="74" d="100"/>
          <a:sy n="74" d="100"/>
        </p:scale>
        <p:origin x="1776" y="48"/>
      </p:cViewPr>
      <p:guideLst>
        <p:guide orient="horz" pos="4309"/>
        <p:guide orient="horz" pos="1155"/>
        <p:guide orient="horz" pos="1712"/>
        <p:guide orient="horz" pos="4319"/>
        <p:guide pos="5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986"/>
    </p:cViewPr>
  </p:sorterViewPr>
  <p:notesViewPr>
    <p:cSldViewPr snapToObjects="1">
      <p:cViewPr varScale="1">
        <p:scale>
          <a:sx n="87" d="100"/>
          <a:sy n="87" d="100"/>
        </p:scale>
        <p:origin x="-2184" y="-96"/>
      </p:cViewPr>
      <p:guideLst>
        <p:guide orient="horz" pos="3025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03AE779-D518-4CF2-8756-3C33B1498F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t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9E255BE-4B46-46C9-846A-BBFDE9DA047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6A412CDA-EEAF-41B8-9709-74C9B5DF536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63038"/>
            <a:ext cx="3170238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b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9AA81DBD-5710-4B65-8FFA-34425A6F3EF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063038"/>
            <a:ext cx="3170237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solidFill>
                  <a:schemeClr val="tx1"/>
                </a:solidFill>
              </a:defRPr>
            </a:lvl1pPr>
          </a:lstStyle>
          <a:p>
            <a:fld id="{3A5E4A57-48C9-4669-84F0-02035563DD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2C228D1-7004-4C97-8EE3-83DAE4EFA5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t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00CE0A5-25BB-4443-856A-3EA1462A92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3A5C95AC-555E-4E63-BC2E-D95A3AA088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2988" y="749300"/>
            <a:ext cx="5232400" cy="3622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C160FD17-C629-4B01-BF14-B0E449347C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83113"/>
            <a:ext cx="536575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0E82B3BA-1E97-40D9-8F8F-72EEC773EA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63038"/>
            <a:ext cx="3170238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b" anchorCtr="0" compatLnSpc="1">
            <a:prstTxWarp prst="textNoShape">
              <a:avLst/>
            </a:prstTxWarp>
          </a:bodyPr>
          <a:lstStyle>
            <a:lvl1pPr algn="l" defTabSz="922338" eaLnBrk="1" hangingPunct="1">
              <a:defRPr sz="1200" b="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2B903993-411A-4783-A0D5-8D8B22120C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063038"/>
            <a:ext cx="3170237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0" tIns="46064" rIns="92130" bIns="4606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A468225C-0CF5-4B59-A7AA-8B4E44E5BEF1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F3803-D419-4994-A8B7-77576D4612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02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DA2A38-0EB9-43B6-8D89-27D905D0FDB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64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DA2A38-0EB9-43B6-8D89-27D905D0FDB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4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DA2A38-0EB9-43B6-8D89-27D905D0FDB5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448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17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22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32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473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60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750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875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252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1DA5B-E9D6-46D8-B0AF-D2CECD4866D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86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C455F-AF88-4EE2-9784-DDA8BC0B8AE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22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C455F-AF88-4EE2-9784-DDA8BC0B8AE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96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C455F-AF88-4EE2-9784-DDA8BC0B8AE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419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BC455F-AF88-4EE2-9784-DDA8BC0B8AEC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91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DC94F68-A2FE-4E49-B451-4E06A709521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85B0D-0CAE-4F0F-BEFB-BF494BF547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975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45BCAD4-C1BB-4500-86EA-F67B19B5B6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22C0A-5E12-442F-9B3C-F70A4E05A0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DF7EF15-3434-4A58-86D4-7650A382C8B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186ABC-8DF0-44B9-9A0A-AF76480C93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99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425700"/>
            <a:ext cx="4191000" cy="258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0" y="2425700"/>
            <a:ext cx="4192588" cy="2587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5E69F13-576C-42E2-B519-F9A81E13354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CD84BF-1134-4DF1-8E54-1513C9C7C9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0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0E699-ACC6-42A8-A8D7-773F80C8D14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13B81-196E-4D9C-80A5-C38A9AFE27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787FDFE-42FE-4F57-9C6E-840DEC601F2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A3BBCC-A2E7-4057-BB7C-EE1FDE20B1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56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F3B0388-693D-4A4F-B6D6-F1A85AE3BD7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B32EC-140F-4C10-9AE9-4FE79B6227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15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71AD77D-4978-4C19-AA08-A34E609C37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C98C9C-D124-430D-8385-995A8AAB6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87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508FAD-CC96-4955-A7DB-F6C37CFF5CF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80D68C-E212-4B5E-9453-FE5CDEDDC9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929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63965C-F0B7-459E-BD7C-A783B2220C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C7FC4-840B-4E67-A753-21FB7ED35A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33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38988" y="1497013"/>
            <a:ext cx="2133600" cy="3516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6600" y="1497013"/>
            <a:ext cx="6249988" cy="3516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16E5264-B087-47B4-A68A-3E6806B3A2E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57A8DA-DA7E-443D-910E-B9CB2E6979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38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6415424-DBD3-4166-BD23-7DF268E3D4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6600" y="1497013"/>
            <a:ext cx="8535988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add title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67B1856-33A2-4EFB-AD90-01CB90F70E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6600" y="2425700"/>
            <a:ext cx="853598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/>
              <a:t>Click to change format</a:t>
            </a:r>
            <a:endParaRPr lang="en-US" altLang="en-US"/>
          </a:p>
          <a:p>
            <a:pPr lvl="1"/>
            <a:r>
              <a:rPr lang="en-US" altLang="en-US"/>
              <a:t>Level 1</a:t>
            </a:r>
          </a:p>
          <a:p>
            <a:pPr lvl="2"/>
            <a:r>
              <a:rPr lang="en-US" altLang="en-US"/>
              <a:t>Level 2</a:t>
            </a:r>
          </a:p>
          <a:p>
            <a:pPr lvl="3"/>
            <a:r>
              <a:rPr lang="en-US" altLang="en-US"/>
              <a:t>Level 3</a:t>
            </a:r>
          </a:p>
          <a:p>
            <a:pPr lvl="3"/>
            <a:r>
              <a:rPr lang="en-US" altLang="en-US"/>
              <a:t>Level 3</a:t>
            </a:r>
          </a:p>
          <a:p>
            <a:pPr lvl="3"/>
            <a:r>
              <a:rPr lang="en-US" altLang="en-US"/>
              <a:t>Level 3</a:t>
            </a:r>
          </a:p>
          <a:p>
            <a:pPr lvl="1"/>
            <a:r>
              <a:rPr lang="en-US" altLang="en-US"/>
              <a:t>Level 1</a:t>
            </a:r>
          </a:p>
          <a:p>
            <a:pPr lvl="2"/>
            <a:r>
              <a:rPr lang="en-US" altLang="en-US"/>
              <a:t>Level 2</a:t>
            </a:r>
          </a:p>
          <a:p>
            <a:pPr lvl="2"/>
            <a:r>
              <a:rPr lang="en-US" altLang="en-US"/>
              <a:t>Level 2</a:t>
            </a:r>
          </a:p>
          <a:p>
            <a:pPr lvl="1"/>
            <a:r>
              <a:rPr lang="en-US" altLang="en-US"/>
              <a:t>Level 1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98736A0-3835-42B4-9402-A3E468CF10A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5300" y="6707188"/>
            <a:ext cx="1397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>
                <a:solidFill>
                  <a:schemeClr val="tx1"/>
                </a:solidFill>
              </a:defRPr>
            </a:lvl1pPr>
          </a:lstStyle>
          <a:p>
            <a:fld id="{DA41F1D5-7FD1-4B11-9739-42E25A9A5D1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3" name="Line 9">
            <a:extLst>
              <a:ext uri="{FF2B5EF4-FFF2-40B4-BE49-F238E27FC236}">
                <a16:creationId xmlns:a16="http://schemas.microsoft.com/office/drawing/2014/main" id="{C39FE0FF-34CE-4A95-95FC-DC4CD2F74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9413" y="6734175"/>
            <a:ext cx="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eaLnBrk="0" hangingPunct="0"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694" name="Rectangle 670">
            <a:extLst>
              <a:ext uri="{FF2B5EF4-FFF2-40B4-BE49-F238E27FC236}">
                <a16:creationId xmlns:a16="http://schemas.microsoft.com/office/drawing/2014/main" id="{C0395A93-7EE4-4DC9-BC7F-07B12818C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152400" cy="5661025"/>
          </a:xfrm>
          <a:prstGeom prst="rect">
            <a:avLst/>
          </a:prstGeom>
          <a:solidFill>
            <a:srgbClr val="002A6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2800" b="0" dirty="0">
              <a:solidFill>
                <a:srgbClr val="002A6C"/>
              </a:solidFill>
              <a:latin typeface="Times" pitchFamily="18" charset="0"/>
              <a:cs typeface="Arial" charset="0"/>
            </a:endParaRPr>
          </a:p>
        </p:txBody>
      </p:sp>
      <p:sp>
        <p:nvSpPr>
          <p:cNvPr id="1693" name="Rectangle 669">
            <a:extLst>
              <a:ext uri="{FF2B5EF4-FFF2-40B4-BE49-F238E27FC236}">
                <a16:creationId xmlns:a16="http://schemas.microsoft.com/office/drawing/2014/main" id="{9AD291B4-0AF6-4F11-B1D2-B823A549D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44575"/>
            <a:ext cx="9902825" cy="152400"/>
          </a:xfrm>
          <a:prstGeom prst="rect">
            <a:avLst/>
          </a:prstGeom>
          <a:solidFill>
            <a:srgbClr val="C2113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pic>
        <p:nvPicPr>
          <p:cNvPr id="1032" name="Picture 10">
            <a:extLst>
              <a:ext uri="{FF2B5EF4-FFF2-40B4-BE49-F238E27FC236}">
                <a16:creationId xmlns:a16="http://schemas.microsoft.com/office/drawing/2014/main" id="{00AE407A-BB44-4F81-9F71-C977BB4CC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53975"/>
            <a:ext cx="154463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3000"/>
        </a:lnSpc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293688" indent="-292100" algn="l" defTabSz="952500" rtl="0" eaLnBrk="0" fontAlgn="base" hangingPunct="0">
        <a:spcBef>
          <a:spcPct val="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</a:defRPr>
      </a:lvl2pPr>
      <a:lvl3pPr marL="577850" indent="-282575" algn="l" defTabSz="952500" rtl="0" eaLnBrk="0" fontAlgn="base" hangingPunct="0">
        <a:spcBef>
          <a:spcPct val="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3pPr>
      <a:lvl4pPr marL="871538" indent="-284163" algn="l" defTabSz="952500" rtl="0" eaLnBrk="0" fontAlgn="base" hangingPunct="0">
        <a:spcBef>
          <a:spcPct val="0"/>
        </a:spcBef>
        <a:spcAft>
          <a:spcPct val="0"/>
        </a:spcAft>
        <a:buChar char="-"/>
        <a:defRPr sz="1700">
          <a:solidFill>
            <a:schemeClr val="tx1"/>
          </a:solidFill>
          <a:latin typeface="+mn-lt"/>
        </a:defRPr>
      </a:lvl4pPr>
      <a:lvl5pPr marL="2057400" indent="-228600" algn="l" defTabSz="952500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5pPr>
      <a:lvl6pPr marL="25146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6pPr>
      <a:lvl7pPr marL="29718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7pPr>
      <a:lvl8pPr marL="34290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8pPr>
      <a:lvl9pPr marL="3886200" indent="-228600" algn="l" defTabSz="952500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ichvucong.gov.vn/p/phananhkiennghi/pakn-gui-pakn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kn.dichvucong.gov.vn/web/login.js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/>
          <p:nvPr/>
        </p:nvSpPr>
        <p:spPr>
          <a:xfrm>
            <a:off x="1118697" y="2218982"/>
            <a:ext cx="7668605" cy="2420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70C0"/>
                </a:solidFill>
                <a:latin typeface="Roboto Condensed" pitchFamily="2" charset="0"/>
                <a:ea typeface="Roboto Condensed" pitchFamily="2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GIỚI THIỆU</a:t>
            </a:r>
          </a:p>
          <a:p>
            <a:pPr algn="ctr"/>
            <a:endParaRPr lang="en-US" sz="180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HỆ THỐNG TIẾP NHẬN, XỬ LÝ PHẢN ÁNH, KIẾN NGHỊ CỦA NG</a:t>
            </a:r>
            <a:r>
              <a:rPr lang="vi-VN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lang="en-US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ỜI DÂN, DOANH NGHIỆP TRÊN CỔNG DỊCH VỤ CÔNG QUỐC GIA</a:t>
            </a:r>
            <a:endParaRPr lang="vi-VN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AutoShape 6"/>
          <p:cNvSpPr>
            <a:spLocks noChangeAspect="1" noChangeArrowheads="1" noTextEdit="1"/>
          </p:cNvSpPr>
          <p:nvPr/>
        </p:nvSpPr>
        <p:spPr bwMode="gray">
          <a:xfrm>
            <a:off x="9021206" y="1521972"/>
            <a:ext cx="3344838" cy="214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787630D-5D9C-443A-86C4-4F81F4CBB0EC}"/>
              </a:ext>
            </a:extLst>
          </p:cNvPr>
          <p:cNvSpPr txBox="1"/>
          <p:nvPr/>
        </p:nvSpPr>
        <p:spPr>
          <a:xfrm>
            <a:off x="1505001" y="4912932"/>
            <a:ext cx="7128792" cy="1540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70C0"/>
                </a:solidFill>
                <a:latin typeface="Roboto Condensed" pitchFamily="2" charset="0"/>
                <a:ea typeface="Roboto Condensed" pitchFamily="2" charset="0"/>
                <a:cs typeface="Arial" panose="020B0604020202020204" pitchFamily="34" charset="0"/>
              </a:defRPr>
            </a:lvl1pPr>
          </a:lstStyle>
          <a:p>
            <a:pPr algn="ctr"/>
            <a:endParaRPr lang="vi-VN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D98CB-CFCF-407F-AB21-3360ABED4FC6}"/>
              </a:ext>
            </a:extLst>
          </p:cNvPr>
          <p:cNvSpPr txBox="1"/>
          <p:nvPr/>
        </p:nvSpPr>
        <p:spPr>
          <a:xfrm>
            <a:off x="3089177" y="5720365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>
                <a:solidFill>
                  <a:srgbClr val="0070C0"/>
                </a:solidFill>
              </a:rPr>
              <a:t>Tháng 10/2024</a:t>
            </a:r>
          </a:p>
        </p:txBody>
      </p:sp>
    </p:spTree>
    <p:extLst>
      <p:ext uri="{BB962C8B-B14F-4D97-AF65-F5344CB8AC3E}">
        <p14:creationId xmlns:p14="http://schemas.microsoft.com/office/powerpoint/2010/main" val="225496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50776142-0889-4D36-B911-8B613E10A426}"/>
              </a:ext>
            </a:extLst>
          </p:cNvPr>
          <p:cNvSpPr txBox="1">
            <a:spLocks/>
          </p:cNvSpPr>
          <p:nvPr/>
        </p:nvSpPr>
        <p:spPr bwMode="auto">
          <a:xfrm>
            <a:off x="1341271" y="2184713"/>
            <a:ext cx="561662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NỘI DUNG TRÌNH BÀY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BB1830A-60B0-4C88-928E-875532CDB673}"/>
              </a:ext>
            </a:extLst>
          </p:cNvPr>
          <p:cNvSpPr txBox="1">
            <a:spLocks/>
          </p:cNvSpPr>
          <p:nvPr/>
        </p:nvSpPr>
        <p:spPr bwMode="auto">
          <a:xfrm>
            <a:off x="1280592" y="2601806"/>
            <a:ext cx="817594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93688" indent="-292100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j-lt"/>
              </a:defRPr>
            </a:lvl2pPr>
            <a:lvl3pPr marL="577850" indent="-282575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</a:defRPr>
            </a:lvl3pPr>
            <a:lvl4pPr marL="871538" indent="-284163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j-lt"/>
              </a:defRPr>
            </a:lvl4pPr>
            <a:lvl5pPr marL="2057400" indent="-228600" algn="l" defTabSz="9525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9718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4290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8862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indent="176213">
              <a:buFont typeface="Wingdings" panose="05000000000000000000" pitchFamily="2" charset="2"/>
              <a:buChar char="v"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	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CĂN CỨ PHÁP LÝ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indent="0">
              <a:buFont typeface="Wingdings" panose="05000000000000000000" pitchFamily="2" charset="2"/>
              <a:buChar char="v"/>
            </a:pPr>
            <a:r>
              <a:rPr lang="en-US" sz="2400" kern="0">
                <a:solidFill>
                  <a:srgbClr val="002060"/>
                </a:solidFill>
                <a:latin typeface="Cambria"/>
              </a:rPr>
              <a:t>	CHỨC NĂNG CỦA HỆ THỐNG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kern="0">
              <a:solidFill>
                <a:srgbClr val="002060"/>
              </a:solidFill>
              <a:latin typeface="Cambria"/>
            </a:endParaRPr>
          </a:p>
          <a:p>
            <a:pPr indent="0">
              <a:buFont typeface="Wingdings" panose="05000000000000000000" pitchFamily="2" charset="2"/>
              <a:buChar char="v"/>
            </a:pPr>
            <a:r>
              <a:rPr lang="en-US" sz="2400" kern="0">
                <a:solidFill>
                  <a:srgbClr val="002060"/>
                </a:solidFill>
                <a:latin typeface="Cambria"/>
              </a:rPr>
              <a:t>	MỘT SỐ L</a:t>
            </a:r>
            <a:r>
              <a:rPr lang="vi-VN" sz="2400" kern="0">
                <a:solidFill>
                  <a:srgbClr val="002060"/>
                </a:solidFill>
                <a:latin typeface="Cambria"/>
              </a:rPr>
              <a:t>Ư</a:t>
            </a:r>
            <a:r>
              <a:rPr lang="en-US" sz="2400" kern="0">
                <a:solidFill>
                  <a:srgbClr val="002060"/>
                </a:solidFill>
                <a:latin typeface="Cambria"/>
              </a:rPr>
              <a:t>U Ý TRONG QUÁ TRÌNH TRIỂN KHAI</a:t>
            </a:r>
          </a:p>
          <a:p>
            <a:pPr marL="514350" marR="0" lvl="0" indent="-51435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514350" marR="0" lvl="0" indent="-51435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	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1F6A3D-B304-498E-8F8C-A679F1858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1268760"/>
            <a:ext cx="5889104" cy="28495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D9E431-6E97-4710-B6A4-448658844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920" y="4154841"/>
            <a:ext cx="5385048" cy="258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4235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BB1830A-60B0-4C88-928E-875532CDB673}"/>
              </a:ext>
            </a:extLst>
          </p:cNvPr>
          <p:cNvSpPr txBox="1">
            <a:spLocks/>
          </p:cNvSpPr>
          <p:nvPr/>
        </p:nvSpPr>
        <p:spPr bwMode="auto">
          <a:xfrm>
            <a:off x="736600" y="2983011"/>
            <a:ext cx="853598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93688" indent="-292100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j-lt"/>
              </a:defRPr>
            </a:lvl2pPr>
            <a:lvl3pPr marL="577850" indent="-282575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</a:defRPr>
            </a:lvl3pPr>
            <a:lvl4pPr marL="871538" indent="-284163" algn="l" defTabSz="952500" rtl="0" eaLnBrk="0" fontAlgn="base" hangingPunct="0">
              <a:spcBef>
                <a:spcPct val="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+mj-lt"/>
              </a:defRPr>
            </a:lvl4pPr>
            <a:lvl5pPr marL="2057400" indent="-228600" algn="l" defTabSz="9525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9718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4290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886200" indent="-228600" algn="l" defTabSz="952500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- NĐ số 20/2008/NĐ-CP ngày 14/2/2008 quy định việc tiếp nhận, xử lý PAKN của cá nhân, tổ chức về các quy định hành chính (đã được sửa đổi, bổ sung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kumimoji="0" lang="vi-V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tại NĐ số 92/2017/NĐ-CP); 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- QĐ 31/2021/QĐ-TTg ngày 11/10/2021 quy chế quản lý, vận hành, khai thác CDVCQG </a:t>
            </a:r>
            <a:r>
              <a:rPr kumimoji="0" lang="vi-VN" sz="20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(Chương VI)</a:t>
            </a:r>
            <a:r>
              <a:rPr kumimoji="0" lang="vi-VN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.</a:t>
            </a:r>
          </a:p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52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A4539-7A0E-2114-6983-1EF83725E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36" y="2114991"/>
            <a:ext cx="5956209" cy="44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285750" indent="-285750" algn="just" defTabSz="914400">
              <a:buFont typeface="Wingdings" panose="05000000000000000000" pitchFamily="2" charset="2"/>
              <a:buChar char="v"/>
              <a:defRPr/>
            </a:pPr>
            <a:r>
              <a:rPr lang="en-US" altLang="en-US" sz="1800" ker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CĂN CỨ PHÁP LÝ</a:t>
            </a:r>
            <a:endParaRPr lang="en-US" altLang="en-US" sz="1800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4647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017116-D637-48B0-8092-6B7A6B78BD80}"/>
              </a:ext>
            </a:extLst>
          </p:cNvPr>
          <p:cNvSpPr/>
          <p:nvPr/>
        </p:nvSpPr>
        <p:spPr>
          <a:xfrm>
            <a:off x="560512" y="125946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None/>
            </a:pPr>
            <a:r>
              <a:rPr lang="en-US" kern="0">
                <a:solidFill>
                  <a:srgbClr val="000000"/>
                </a:solidFill>
                <a:latin typeface="Cambria"/>
              </a:rPr>
              <a:t>Giao diện ng</a:t>
            </a:r>
            <a:r>
              <a:rPr lang="vi-VN" kern="0">
                <a:solidFill>
                  <a:srgbClr val="000000"/>
                </a:solidFill>
                <a:latin typeface="Cambria"/>
              </a:rPr>
              <a:t>ư</a:t>
            </a:r>
            <a:r>
              <a:rPr lang="en-US" kern="0">
                <a:solidFill>
                  <a:srgbClr val="000000"/>
                </a:solidFill>
                <a:latin typeface="Cambria"/>
              </a:rPr>
              <a:t>ời dân, doanh nghiệp gửi PAKN</a:t>
            </a:r>
          </a:p>
          <a:p>
            <a:pPr marL="514350" indent="-514350" algn="ctr">
              <a:buNone/>
            </a:pPr>
            <a:r>
              <a:rPr lang="en-US" kern="0">
                <a:solidFill>
                  <a:srgbClr val="000000"/>
                </a:solidFill>
                <a:latin typeface="Cambria"/>
              </a:rPr>
              <a:t>(địa chỉ: </a:t>
            </a:r>
            <a:r>
              <a:rPr lang="en-US" kern="0">
                <a:solidFill>
                  <a:srgbClr val="000000"/>
                </a:solidFill>
                <a:latin typeface="Cambria"/>
                <a:hlinkClick r:id="rId3"/>
              </a:rPr>
              <a:t>https://dichvucong.gov.vn/p/phananhkiennghi/pakn-gui-pakn.html</a:t>
            </a:r>
            <a:r>
              <a:rPr lang="en-US" kern="0">
                <a:solidFill>
                  <a:srgbClr val="000000"/>
                </a:solidFill>
                <a:latin typeface="Cambria"/>
              </a:rPr>
              <a:t>)</a:t>
            </a:r>
          </a:p>
          <a:p>
            <a:pPr marL="514350" indent="-514350" algn="ctr">
              <a:buNone/>
            </a:pPr>
            <a:endParaRPr lang="en-US" kern="0">
              <a:solidFill>
                <a:srgbClr val="000000"/>
              </a:solidFill>
              <a:latin typeface="Cambri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36F89-BAF3-4E24-9075-D03C79B3E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656" y="2120646"/>
            <a:ext cx="4675771" cy="3931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BDF5A1-0575-4974-953F-3E6FE5602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224" y="2156189"/>
            <a:ext cx="1625607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9985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3C403A93-F037-461A-BFBE-C808A4B99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501" y="2041848"/>
            <a:ext cx="8502995" cy="37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Gửi PAKN:</a:t>
            </a:r>
          </a:p>
          <a:p>
            <a:pPr marL="0" indent="0" algn="just" defTabSz="46355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Hỗ trợ ng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ời dân, doanh nghiệp có tài khoản sử dụng trên Cổng DVC quốc gia) gửi PAKN cho CQNN có thẩm quyền</a:t>
            </a:r>
          </a:p>
          <a:p>
            <a:pPr>
              <a:lnSpc>
                <a:spcPct val="11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vi-VN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 nhận phản ánh, kiến nghị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bao gồm:</a:t>
            </a: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6355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Quản lý các PAKN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chờ tiếp nhận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đang xử lý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đã hoàn thành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từ chối tiếp nhận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Phản ánh trả lại của Bộ/Ban ngành/Địa phương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46355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Theo dõi tình hình, tiến độ xử lý PAKN;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017116-D637-48B0-8092-6B7A6B78BD80}"/>
              </a:ext>
            </a:extLst>
          </p:cNvPr>
          <p:cNvSpPr/>
          <p:nvPr/>
        </p:nvSpPr>
        <p:spPr>
          <a:xfrm>
            <a:off x="851540" y="1287308"/>
            <a:ext cx="508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kern="0">
                <a:solidFill>
                  <a:srgbClr val="002060"/>
                </a:solidFill>
                <a:latin typeface="Cambria"/>
              </a:rPr>
              <a:t>CÁC CHỨC NĂNG CỦA HỆ THỐNG</a:t>
            </a:r>
          </a:p>
        </p:txBody>
      </p:sp>
    </p:spTree>
    <p:extLst>
      <p:ext uri="{BB962C8B-B14F-4D97-AF65-F5344CB8AC3E}">
        <p14:creationId xmlns:p14="http://schemas.microsoft.com/office/powerpoint/2010/main" val="144562110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3C403A93-F037-461A-BFBE-C808A4B99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92" y="2132856"/>
            <a:ext cx="8502995" cy="369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463550">
              <a:lnSpc>
                <a:spcPct val="11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 lý phản ánh, kiến nghị::</a:t>
            </a:r>
          </a:p>
          <a:p>
            <a:pPr marL="0" indent="0" defTabSz="46355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Xử lý trực tiếp các PAKN hoặc chuyển cho các đ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n vị cấp d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ới, các đ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n vị có liên quan xử lý PAKN;</a:t>
            </a:r>
          </a:p>
          <a:p>
            <a:pPr marL="0" indent="0" defTabSz="463550">
              <a:lnSpc>
                <a:spcPct val="110000"/>
              </a:lnSpc>
              <a:spcBef>
                <a:spcPts val="900"/>
              </a:spcBef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Đăng tải công khai kết quả xử lý PAKN;</a:t>
            </a: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Tra cứu, thống kê PAKN đã tiếp nhận; đã trả lời ng</a:t>
            </a:r>
            <a:r>
              <a:rPr lang="vi-V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ời dân, doanh nghiệp;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Theo dõi tình hình xử lý PAKN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017116-D637-48B0-8092-6B7A6B78BD80}"/>
              </a:ext>
            </a:extLst>
          </p:cNvPr>
          <p:cNvSpPr/>
          <p:nvPr/>
        </p:nvSpPr>
        <p:spPr>
          <a:xfrm>
            <a:off x="866667" y="1471974"/>
            <a:ext cx="3900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kern="0">
                <a:solidFill>
                  <a:srgbClr val="002060"/>
                </a:solidFill>
                <a:latin typeface="Cambria"/>
              </a:rPr>
              <a:t>CÁC CHỨC NĂNG CỦA HỆ THỐNG</a:t>
            </a:r>
          </a:p>
        </p:txBody>
      </p:sp>
    </p:spTree>
    <p:extLst>
      <p:ext uri="{BB962C8B-B14F-4D97-AF65-F5344CB8AC3E}">
        <p14:creationId xmlns:p14="http://schemas.microsoft.com/office/powerpoint/2010/main" val="312575725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208584" y="126876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Đăng nhập Hệ thống để tiếp nhận, xử lý PAKN</a:t>
            </a:r>
          </a:p>
          <a:p>
            <a:pPr algn="ctr"/>
            <a:r>
              <a:rPr lang="en-US" sz="2400">
                <a:hlinkClick r:id="rId3"/>
              </a:rPr>
              <a:t>https://pakn.dichvucong.gov.vn/</a:t>
            </a: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BA5E8-6A8A-B3F5-CE68-3932A0CC5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62" y="2682862"/>
            <a:ext cx="4532738" cy="2778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030ED9-315E-8354-2FC8-B0C99A226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883" y="2174039"/>
            <a:ext cx="3994397" cy="379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8588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496616" y="130745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Danh sách chức năng cơ bản của Hệ thống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DAA24B5-19FB-4BD3-9717-B23E06A23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287905"/>
              </p:ext>
            </p:extLst>
          </p:nvPr>
        </p:nvGraphicFramePr>
        <p:xfrm>
          <a:off x="560512" y="1988840"/>
          <a:ext cx="9001000" cy="446449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957706">
                  <a:extLst>
                    <a:ext uri="{9D8B030D-6E8A-4147-A177-3AD203B41FA5}">
                      <a16:colId xmlns:a16="http://schemas.microsoft.com/office/drawing/2014/main" val="428955958"/>
                    </a:ext>
                  </a:extLst>
                </a:gridCol>
                <a:gridCol w="3112546">
                  <a:extLst>
                    <a:ext uri="{9D8B030D-6E8A-4147-A177-3AD203B41FA5}">
                      <a16:colId xmlns:a16="http://schemas.microsoft.com/office/drawing/2014/main" val="654677445"/>
                    </a:ext>
                  </a:extLst>
                </a:gridCol>
                <a:gridCol w="4930748">
                  <a:extLst>
                    <a:ext uri="{9D8B030D-6E8A-4147-A177-3AD203B41FA5}">
                      <a16:colId xmlns:a16="http://schemas.microsoft.com/office/drawing/2014/main" val="2390067640"/>
                    </a:ext>
                  </a:extLst>
                </a:gridCol>
              </a:tblGrid>
              <a:tr h="238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STT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Chức năng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Mô tả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1423633567"/>
                  </a:ext>
                </a:extLst>
              </a:tr>
              <a:tr h="749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chờ tiếp nhận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các PAKN mà công dân chuyển đến VPCP hoặc khi gửi PAKN công dân không chọn cụ thể đơn vị xử lý PAKN nào.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2137360009"/>
                  </a:ext>
                </a:extLst>
              </a:tr>
              <a:tr h="749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đang xử lý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phản ánh đang xử lý (phản ánh vpcp đã tiếp nhận và chuyển đến các đơn vị Bộ/ ban ngành địa phương xử lý)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3339929816"/>
                  </a:ext>
                </a:extLst>
              </a:tr>
              <a:tr h="4942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đã hoàn thành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các PAKN đã hoàn thành và công khai kết quả ra ngoài cho người dân tổ chức theo dõi.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1365964417"/>
                  </a:ext>
                </a:extLst>
              </a:tr>
              <a:tr h="238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từ chối tiếp nhận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PAKN mà VPCP từ chối tiếp nhận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715800047"/>
                  </a:ext>
                </a:extLst>
              </a:tr>
              <a:tr h="749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tiếp nhận trực tiếp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Cho phép tài khoản tiếp nhận ở VPCP có thể nhập các PAKN từ các nguồn khác gửi đến đơn vị và chuyển đến đơn vị xử lý tương ứng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1172915059"/>
                  </a:ext>
                </a:extLst>
              </a:tr>
              <a:tr h="7495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chờ bổ sung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PAKN đang chờ người dân, doanh nghiệp bổ sung thêm tài liệu theo yêu cầu của người tiếp nhận tại VPCP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3512306501"/>
                  </a:ext>
                </a:extLst>
              </a:tr>
              <a:tr h="4942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Phản ánh trả lại của BN/ĐP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Quản lý danh sách PAKN bị Bộ, ban ngành địa phương trả lại với lí do chuyển đến không đúng đơn vị giải quyết.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731" marR="57731" marT="0" marB="0"/>
                </a:tc>
                <a:extLst>
                  <a:ext uri="{0D108BD9-81ED-4DB2-BD59-A6C34878D82A}">
                    <a16:rowId xmlns:a16="http://schemas.microsoft.com/office/drawing/2014/main" val="372584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27325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5FAF4-3044-45D7-A76A-9E2AC044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Quy trình thực hiện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76B74-4BF2-467C-A008-33F64D421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2060848"/>
            <a:ext cx="8788400" cy="4062651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Phân quyền tài khoản: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 NHẬN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XỬ LÝ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PAKN cho các đ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 vị trực thuộc, trong đó:</a:t>
            </a:r>
          </a:p>
          <a:p>
            <a:pPr marL="0" indent="0" algn="just" defTabSz="393700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a) Tài khoản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 NHẬN 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 VP Bộ, c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quan/VP UBND tỉnh quản lý để tiếp nhận, chuyển xử lý PAKN, theo dõi tình hình xử lý và công khai kết quả xử lý PAKN;</a:t>
            </a:r>
          </a:p>
          <a:p>
            <a:pPr marL="0" indent="0" algn="just" defTabSz="393700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b) Tài khoản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XỬ LÝ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dành cho các Vụ, Cục, đ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 vị, các Sở, ngành, huyện, xã để xử lý, đăng tải kết quả xử lý PAKN</a:t>
            </a:r>
          </a:p>
          <a:p>
            <a:pPr marL="0" indent="0" algn="just" defTabSz="393700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VP Bộ, c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quan, VP UBND tỉnh sử dụng tài khoản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 NHẬN 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 phân loại, chuyển PAKN cho đơn vị đ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ư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ợc giao xử lý PAKN</a:t>
            </a:r>
          </a:p>
          <a:p>
            <a:pPr marL="0" indent="0" algn="just" defTabSz="393700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Các Vụ, Cục, đ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 vị, Sở, ngành, huyện, xã sử dụng tài khoản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XỬ LÝ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để xử lý PAKN</a:t>
            </a:r>
          </a:p>
          <a:p>
            <a:pPr marL="0" indent="0" algn="just" defTabSz="393700">
              <a:buNone/>
            </a:pP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VP Bộ, c</a:t>
            </a:r>
            <a:r>
              <a:rPr lang="vi-VN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quan, VP UBND tỉnh công khai kết quả xử lý PAKN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769A7-E626-4A90-9213-046CE061D0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750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1. H</a:t>
            </a:r>
            <a:r>
              <a:rPr lang="vi-VN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ớng dẫn quản trị, tạo tài khoản ng</a:t>
            </a:r>
            <a:r>
              <a:rPr lang="vi-VN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ời dùng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988840"/>
            <a:ext cx="6808688" cy="1107996"/>
          </a:xfrm>
        </p:spPr>
        <p:txBody>
          <a:bodyPr/>
          <a:lstStyle/>
          <a:p>
            <a:pPr marL="0" indent="0">
              <a:buNone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Đăng nhập với tài khoản admin cấp cao</a:t>
            </a:r>
          </a:p>
          <a:p>
            <a:pPr marL="0" indent="0">
              <a:buNone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Chọn: Thêm mới Vnconnect</a:t>
            </a:r>
          </a:p>
          <a:p>
            <a:pPr marL="0" indent="0">
              <a:buNone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Vào menu: Quản trị ng</a:t>
            </a:r>
            <a:r>
              <a:rPr lang="vi-VN" sz="24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ời dùng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7418A0-11AF-45D0-B568-4005880B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00" y="3429000"/>
            <a:ext cx="9777536" cy="223224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13285C0-4EB5-4295-8FC9-D313EA560C73}"/>
              </a:ext>
            </a:extLst>
          </p:cNvPr>
          <p:cNvSpPr/>
          <p:nvPr/>
        </p:nvSpPr>
        <p:spPr bwMode="auto">
          <a:xfrm>
            <a:off x="272480" y="4221088"/>
            <a:ext cx="1212900" cy="427236"/>
          </a:xfrm>
          <a:prstGeom prst="ellipse">
            <a:avLst/>
          </a:prstGeom>
          <a:noFill/>
          <a:ln w="28575" cap="flat" cmpd="sng" algn="ctr">
            <a:solidFill>
              <a:srgbClr val="FF111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88BFC-C83F-468B-9961-36A3DFA22B62}"/>
              </a:ext>
            </a:extLst>
          </p:cNvPr>
          <p:cNvSpPr/>
          <p:nvPr/>
        </p:nvSpPr>
        <p:spPr bwMode="auto">
          <a:xfrm>
            <a:off x="7257256" y="5229200"/>
            <a:ext cx="1296144" cy="22780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535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1. H</a:t>
            </a:r>
            <a:r>
              <a:rPr lang="vi-VN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ớng dẫn quản trị, tạo tài khoản ng</a:t>
            </a:r>
            <a:r>
              <a:rPr lang="vi-VN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ời dùng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44824"/>
            <a:ext cx="8248848" cy="677108"/>
          </a:xfrm>
        </p:spPr>
        <p:txBody>
          <a:bodyPr/>
          <a:lstStyle/>
          <a:p>
            <a:pPr marL="0" indent="0">
              <a:buNone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	- Nhập CCCD hoặc số điện thoại để tìm kiếm</a:t>
            </a:r>
          </a:p>
          <a:p>
            <a:pPr marL="0" indent="0">
              <a:buNone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	- Phân quyền tương ứng cho tài khoản</a:t>
            </a:r>
            <a:endParaRPr lang="en-US" sz="2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8C810-33D4-F125-A540-83FC4142A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64" y="2964370"/>
            <a:ext cx="5760640" cy="331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15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2. Tiếp nhận, phân loại, chuyển xử lý PAKN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44824"/>
            <a:ext cx="8788400" cy="73866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	- VP Bộ, c</a:t>
            </a:r>
            <a:r>
              <a:rPr lang="vi-VN" sz="220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quan, VP UBND tỉnh dụng tài khoản 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 NHẬN 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để phân loại, chuyển xử lý PAKN</a:t>
            </a:r>
            <a:endParaRPr lang="en-US" sz="2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13</a:t>
            </a:fld>
            <a:endParaRPr lang="en-US" alt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6B8CDF-1F69-44C4-B604-65347BE14A3E}"/>
              </a:ext>
            </a:extLst>
          </p:cNvPr>
          <p:cNvGrpSpPr/>
          <p:nvPr/>
        </p:nvGrpSpPr>
        <p:grpSpPr>
          <a:xfrm>
            <a:off x="245605" y="2704241"/>
            <a:ext cx="9531931" cy="4109135"/>
            <a:chOff x="245605" y="2704241"/>
            <a:chExt cx="9531931" cy="41091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66EE2D-14C8-4C92-AD43-06D39EF344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5605" y="2704241"/>
              <a:ext cx="9531931" cy="410913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2888BFC-C83F-468B-9961-36A3DFA22B62}"/>
                </a:ext>
              </a:extLst>
            </p:cNvPr>
            <p:cNvSpPr/>
            <p:nvPr/>
          </p:nvSpPr>
          <p:spPr bwMode="auto">
            <a:xfrm>
              <a:off x="272480" y="3212976"/>
              <a:ext cx="1800200" cy="30026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5D7FC5-1DB0-448D-B18A-854BBB536C92}"/>
                </a:ext>
              </a:extLst>
            </p:cNvPr>
            <p:cNvSpPr/>
            <p:nvPr/>
          </p:nvSpPr>
          <p:spPr bwMode="auto">
            <a:xfrm>
              <a:off x="2288704" y="4391247"/>
              <a:ext cx="7299683" cy="261889"/>
            </a:xfrm>
            <a:prstGeom prst="rect">
              <a:avLst/>
            </a:prstGeom>
            <a:solidFill>
              <a:schemeClr val="accent1"/>
            </a:solidFill>
            <a:ln w="2857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53CEB94-740C-43A2-B5B0-48C9F723CD89}"/>
                </a:ext>
              </a:extLst>
            </p:cNvPr>
            <p:cNvSpPr/>
            <p:nvPr/>
          </p:nvSpPr>
          <p:spPr bwMode="auto">
            <a:xfrm>
              <a:off x="3080792" y="6475189"/>
              <a:ext cx="1152128" cy="30026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405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3. Xử lý PAKN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44824"/>
            <a:ext cx="8648700" cy="677108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	- Các Vụ, Cục, đ</a:t>
            </a:r>
            <a:r>
              <a:rPr lang="vi-VN" sz="220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n vị, Sở, ngành, huyện, xã sử dụng tài khoản </a:t>
            </a:r>
            <a:r>
              <a:rPr lang="en-US" sz="2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 LÝ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để tiếp nhận và xử lý các PAKN</a:t>
            </a:r>
            <a:endParaRPr lang="en-US" sz="2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C3ED92-7D10-4AAC-9E11-4A9CD34028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85" y="2725727"/>
            <a:ext cx="9221843" cy="39436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2665FD-195F-47A8-B5F0-52BFC35F07AF}"/>
              </a:ext>
            </a:extLst>
          </p:cNvPr>
          <p:cNvSpPr/>
          <p:nvPr/>
        </p:nvSpPr>
        <p:spPr bwMode="auto">
          <a:xfrm>
            <a:off x="623385" y="3429000"/>
            <a:ext cx="1161263" cy="4320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93CB12-E51D-40B9-A270-28D0E7F1898A}"/>
              </a:ext>
            </a:extLst>
          </p:cNvPr>
          <p:cNvSpPr/>
          <p:nvPr/>
        </p:nvSpPr>
        <p:spPr bwMode="auto">
          <a:xfrm>
            <a:off x="4304928" y="6271492"/>
            <a:ext cx="1161263" cy="39786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713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3. Xử lý PAKN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44824"/>
            <a:ext cx="7816800" cy="36933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- Đính kèm kết quả xử lý PAKN</a:t>
            </a:r>
            <a:endParaRPr 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15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5F2CD-49C8-4E09-A686-DC862934B9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0644" y="2708920"/>
            <a:ext cx="6408712" cy="3201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7ED8DE-713B-419C-91EE-5291B8F00F83}"/>
              </a:ext>
            </a:extLst>
          </p:cNvPr>
          <p:cNvSpPr/>
          <p:nvPr/>
        </p:nvSpPr>
        <p:spPr bwMode="auto">
          <a:xfrm>
            <a:off x="1568624" y="4509120"/>
            <a:ext cx="2016224" cy="39786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12F62B-9563-4817-905B-07BEE6E8F4F1}"/>
              </a:ext>
            </a:extLst>
          </p:cNvPr>
          <p:cNvSpPr/>
          <p:nvPr/>
        </p:nvSpPr>
        <p:spPr bwMode="auto">
          <a:xfrm>
            <a:off x="4671534" y="5407396"/>
            <a:ext cx="1217570" cy="39786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1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6400-011F-48D5-AE7C-B359CC8A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4. Công khai kết quả xử lý PAKN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01156-275A-4CBC-8B22-299B329C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44824"/>
            <a:ext cx="7816800" cy="677108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	- VP Bộ, c</a:t>
            </a:r>
            <a:r>
              <a:rPr lang="vi-VN" sz="220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 quan, VP UBND tỉnh công khai kết quả xử lý PAKN</a:t>
            </a:r>
            <a:endParaRPr lang="en-US" sz="2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8687C-4DDB-4F53-8340-E8865826C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45472-405C-4412-9FF1-55A20664C6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480" y="2787042"/>
            <a:ext cx="9525000" cy="3823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12F62B-9563-4817-905B-07BEE6E8F4F1}"/>
              </a:ext>
            </a:extLst>
          </p:cNvPr>
          <p:cNvSpPr/>
          <p:nvPr/>
        </p:nvSpPr>
        <p:spPr bwMode="auto">
          <a:xfrm>
            <a:off x="4880992" y="6127476"/>
            <a:ext cx="1217570" cy="39786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7ED8DE-713B-419C-91EE-5291B8F00F83}"/>
              </a:ext>
            </a:extLst>
          </p:cNvPr>
          <p:cNvSpPr/>
          <p:nvPr/>
        </p:nvSpPr>
        <p:spPr bwMode="auto">
          <a:xfrm>
            <a:off x="344488" y="4509120"/>
            <a:ext cx="1656184" cy="39786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995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352600" y="118746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Ng</a:t>
            </a:r>
            <a:r>
              <a:rPr lang="vi-VN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ời dân, doanh nghiệp tra cứu kết quả xử lý PAKN của CQNN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4614F-28F0-5D9C-00CC-7D510999F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396" y="1772816"/>
            <a:ext cx="6825208" cy="410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69095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328390" y="157760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1. Đề nghị ng</a:t>
            </a:r>
            <a:r>
              <a:rPr lang="vi-VN" sz="2400"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ời dân, doanh nghiệp bổ sung hồ s</a:t>
            </a:r>
            <a:r>
              <a:rPr lang="vi-VN" sz="2400">
                <a:latin typeface="Cambria" panose="02040503050406030204" pitchFamily="18" charset="0"/>
                <a:ea typeface="Cambria" panose="02040503050406030204" pitchFamily="18" charset="0"/>
              </a:rPr>
              <a:t>ơ</a:t>
            </a: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0D5312-A9B0-46E6-BB1F-E08CA37F2A8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459" y="2204864"/>
            <a:ext cx="6227082" cy="312810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E45086-35B3-4418-9CFD-8F13C782E6DF}"/>
              </a:ext>
            </a:extLst>
          </p:cNvPr>
          <p:cNvSpPr/>
          <p:nvPr/>
        </p:nvSpPr>
        <p:spPr>
          <a:xfrm>
            <a:off x="2452290" y="1201861"/>
            <a:ext cx="5309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Các chức năng khác hỗ trợ quá trình xử lý PAKN</a:t>
            </a:r>
          </a:p>
        </p:txBody>
      </p:sp>
    </p:spTree>
    <p:extLst>
      <p:ext uri="{BB962C8B-B14F-4D97-AF65-F5344CB8AC3E}">
        <p14:creationId xmlns:p14="http://schemas.microsoft.com/office/powerpoint/2010/main" val="101792056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352600" y="155679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2. Theo dõi tiến trình xử lý PAKN của CQNN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241573-F090-4E2D-8C56-F77BF7646F9B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568" y="2276872"/>
            <a:ext cx="806489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9606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27030-DDB9-4A24-9543-36350AFA6F51}"/>
              </a:ext>
            </a:extLst>
          </p:cNvPr>
          <p:cNvSpPr txBox="1"/>
          <p:nvPr/>
        </p:nvSpPr>
        <p:spPr>
          <a:xfrm>
            <a:off x="1352600" y="155679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2. Báo cáo, thống kê tình hình xử lý PAKN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00F41-036C-411D-8663-BD65A666E2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488" y="2378495"/>
            <a:ext cx="9505056" cy="31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39648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49650" y="1268760"/>
            <a:ext cx="34067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Một số lưu ý: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9C5B9-1C28-6FA7-2A69-53BFD8734971}"/>
              </a:ext>
            </a:extLst>
          </p:cNvPr>
          <p:cNvSpPr txBox="1"/>
          <p:nvPr/>
        </p:nvSpPr>
        <p:spPr>
          <a:xfrm>
            <a:off x="560512" y="3067507"/>
            <a:ext cx="3406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Cán bộ Tiếp nhận PAKN không chọn/chọn nhầm đơn vị giao xử lý PAKN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9EB7E1-1D5B-11AA-4C51-256EA41B7BB0}"/>
              </a:ext>
            </a:extLst>
          </p:cNvPr>
          <p:cNvGrpSpPr/>
          <p:nvPr/>
        </p:nvGrpSpPr>
        <p:grpSpPr>
          <a:xfrm>
            <a:off x="4058031" y="2492896"/>
            <a:ext cx="5184576" cy="2808312"/>
            <a:chOff x="245605" y="2704241"/>
            <a:chExt cx="9531931" cy="410913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3979EFA-4D81-A391-4949-5586EED3D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5605" y="2704241"/>
              <a:ext cx="9531931" cy="410913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BE624B-1947-B1BE-E536-15285AF48B92}"/>
                </a:ext>
              </a:extLst>
            </p:cNvPr>
            <p:cNvSpPr/>
            <p:nvPr/>
          </p:nvSpPr>
          <p:spPr bwMode="auto">
            <a:xfrm>
              <a:off x="272480" y="3212976"/>
              <a:ext cx="1800200" cy="30026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C5EAA32-5FD7-B71E-C796-EE3E7687B967}"/>
                </a:ext>
              </a:extLst>
            </p:cNvPr>
            <p:cNvSpPr/>
            <p:nvPr/>
          </p:nvSpPr>
          <p:spPr bwMode="auto">
            <a:xfrm>
              <a:off x="2288704" y="4391247"/>
              <a:ext cx="7299683" cy="261889"/>
            </a:xfrm>
            <a:prstGeom prst="rect">
              <a:avLst/>
            </a:prstGeom>
            <a:solidFill>
              <a:schemeClr val="accent1"/>
            </a:solidFill>
            <a:ln w="28575" cap="flat" cmpd="sng" algn="ctr">
              <a:solidFill>
                <a:srgbClr val="FF111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E19246-ABA3-8481-8D4E-8B4C2D7CEC62}"/>
                </a:ext>
              </a:extLst>
            </p:cNvPr>
            <p:cNvSpPr/>
            <p:nvPr/>
          </p:nvSpPr>
          <p:spPr bwMode="auto">
            <a:xfrm>
              <a:off x="3080792" y="6475189"/>
              <a:ext cx="1152128" cy="30026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49649" y="1268760"/>
            <a:ext cx="34067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Một số lưu ý: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A4C064-77EB-AB5A-16B0-A307B894E0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214" y="2427420"/>
            <a:ext cx="5738314" cy="24539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89C5B9-1C28-6FA7-2A69-53BFD8734971}"/>
              </a:ext>
            </a:extLst>
          </p:cNvPr>
          <p:cNvSpPr txBox="1"/>
          <p:nvPr/>
        </p:nvSpPr>
        <p:spPr>
          <a:xfrm>
            <a:off x="560512" y="3067507"/>
            <a:ext cx="3406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Cán bộ xử lý PAKN ko chọn Menu Xử lý PAKN </a:t>
            </a:r>
            <a:r>
              <a:rPr lang="en-US" sz="2000">
                <a:solidFill>
                  <a:schemeClr val="tx1"/>
                </a:solidFill>
                <a:sym typeface="Wingdings" panose="05000000000000000000" pitchFamily="2" charset="2"/>
              </a:rPr>
              <a:t> Không thấy nút Hoàn tất xử lý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C062D6-C15A-62B6-63D3-C22E169A639E}"/>
              </a:ext>
            </a:extLst>
          </p:cNvPr>
          <p:cNvSpPr/>
          <p:nvPr/>
        </p:nvSpPr>
        <p:spPr bwMode="auto">
          <a:xfrm>
            <a:off x="3980892" y="2780928"/>
            <a:ext cx="1116124" cy="12692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36449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249649" y="1268760"/>
            <a:ext cx="34067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Một số lưu ý: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9C5B9-1C28-6FA7-2A69-53BFD8734971}"/>
              </a:ext>
            </a:extLst>
          </p:cNvPr>
          <p:cNvSpPr txBox="1"/>
          <p:nvPr/>
        </p:nvSpPr>
        <p:spPr>
          <a:xfrm>
            <a:off x="560512" y="3067507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Trường hợp Công dân gửi không đúng CQ có thể chuyển cho CQNN khác để xử lý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79AA0B-C3AF-4BF6-940D-05FF2E23EA1D}"/>
              </a:ext>
            </a:extLst>
          </p:cNvPr>
          <p:cNvSpPr/>
          <p:nvPr/>
        </p:nvSpPr>
        <p:spPr bwMode="auto">
          <a:xfrm>
            <a:off x="5673080" y="3861048"/>
            <a:ext cx="864096" cy="28803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3675" algn="l"/>
              </a:tabLst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D789C8-8281-483B-A358-221672960A61}"/>
              </a:ext>
            </a:extLst>
          </p:cNvPr>
          <p:cNvGrpSpPr/>
          <p:nvPr/>
        </p:nvGrpSpPr>
        <p:grpSpPr>
          <a:xfrm>
            <a:off x="3937870" y="2564904"/>
            <a:ext cx="5785813" cy="2511403"/>
            <a:chOff x="3937870" y="2564904"/>
            <a:chExt cx="5785813" cy="25114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B35B0A9-A7EB-2433-BEFD-A9C1A6493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7870" y="2564904"/>
              <a:ext cx="5785813" cy="251140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E3D2FB9-4F56-47A9-A17A-6817773A9C63}"/>
                </a:ext>
              </a:extLst>
            </p:cNvPr>
            <p:cNvSpPr/>
            <p:nvPr/>
          </p:nvSpPr>
          <p:spPr bwMode="auto">
            <a:xfrm flipV="1">
              <a:off x="7113240" y="4005064"/>
              <a:ext cx="1656184" cy="288032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93675" algn="l"/>
                </a:tabLst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433512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F363-A7D6-4D58-8B6E-3ED30FE95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2425700"/>
            <a:ext cx="8535988" cy="3693319"/>
          </a:xfrm>
        </p:spPr>
        <p:txBody>
          <a:bodyPr/>
          <a:lstStyle/>
          <a:p>
            <a:pPr marL="0" indent="0" defTabSz="34290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Phát triển các Biểu mẫu điện tử t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ơng tác để tạo thuận tiện cho ng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ời dân, doanh nghiệp khi điền thông tin, gửi PAKN: hỗ trợ điền thông tin tự động; h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ớng dẫn ng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ời dân, doanh nghiệp gửi PAKN; tham khảo các PAKN cùng chủ đề đ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ợc gửi tr</a:t>
            </a:r>
            <a:r>
              <a:rPr lang="vi-VN" sz="2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ớc đó; gợi ý lựa chọn các CQNN để gửi PAKN…</a:t>
            </a:r>
          </a:p>
          <a:p>
            <a:pPr marL="0" indent="0" defTabSz="34290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 - Xây dựng các công cụ tự động lọc, phân loại PAKN: PAKN không đúng thẩm quyền, PAKN không thuộc phạm vi tiếp nhận…</a:t>
            </a:r>
          </a:p>
          <a:p>
            <a:pPr marL="0" indent="0" defTabSz="34290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Hoàn thiện các tính năng hỗ trợ công khai, xử lý PAKN.</a:t>
            </a:r>
          </a:p>
          <a:p>
            <a:pPr marL="0" indent="0" defTabSz="34290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Đẩy mạnh tích hợp với các Hệ thống giải quyết TTHC của BNĐP có chức năng tiếp nhận, xử lý PAKN.</a:t>
            </a:r>
          </a:p>
          <a:p>
            <a:pPr marL="0" indent="0" defTabSz="34290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- Nâng cấp chức năng báo cáo, thống kê bảo đảm phù hợp với quy định về báo cáo KSTTHC; cung cấp dữ liệu cho Bộ Chỉ số 766.</a:t>
            </a:r>
          </a:p>
          <a:p>
            <a:pPr marL="0" indent="0" defTabSz="342900">
              <a:buNone/>
            </a:pP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7AE62-FC6D-44B4-8DA0-36F37CF7E4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22C0A-5E12-442F-9B3C-F70A4E05A022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2D1963C-8178-480C-8D7C-C3BC8D7A42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33774" y="1497013"/>
            <a:ext cx="8141652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Định h</a:t>
            </a:r>
            <a:r>
              <a:rPr lang="vi-VN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ư</a:t>
            </a: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ớng nâng cấp, phát triển:</a:t>
            </a:r>
          </a:p>
        </p:txBody>
      </p:sp>
    </p:spTree>
    <p:extLst>
      <p:ext uri="{BB962C8B-B14F-4D97-AF65-F5344CB8AC3E}">
        <p14:creationId xmlns:p14="http://schemas.microsoft.com/office/powerpoint/2010/main" val="394639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851025" y="3178176"/>
            <a:ext cx="60340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  <a:cs typeface="Times New Roman" pitchFamily="18" charset="0"/>
              </a:rPr>
              <a:t>CHÂN THÀNH CẢM ƠN!</a:t>
            </a:r>
          </a:p>
        </p:txBody>
      </p:sp>
    </p:spTree>
    <p:extLst>
      <p:ext uri="{BB962C8B-B14F-4D97-AF65-F5344CB8AC3E}">
        <p14:creationId xmlns:p14="http://schemas.microsoft.com/office/powerpoint/2010/main" val="168322800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8"/>
</p:tagLst>
</file>

<file path=ppt/theme/theme1.xml><?xml version="1.0" encoding="utf-8"?>
<a:theme xmlns:a="http://schemas.openxmlformats.org/drawingml/2006/main" name="Is_pres_1_10-2002">
  <a:themeElements>
    <a:clrScheme name="Is_pres_1_10-2002 1">
      <a:dk1>
        <a:srgbClr val="000000"/>
      </a:dk1>
      <a:lt1>
        <a:srgbClr val="FFFFFF"/>
      </a:lt1>
      <a:dk2>
        <a:srgbClr val="000000"/>
      </a:dk2>
      <a:lt2>
        <a:srgbClr val="003F56"/>
      </a:lt2>
      <a:accent1>
        <a:srgbClr val="FFFFFF"/>
      </a:accent1>
      <a:accent2>
        <a:srgbClr val="B2D2DE"/>
      </a:accent2>
      <a:accent3>
        <a:srgbClr val="FFFFFF"/>
      </a:accent3>
      <a:accent4>
        <a:srgbClr val="000000"/>
      </a:accent4>
      <a:accent5>
        <a:srgbClr val="FFFFFF"/>
      </a:accent5>
      <a:accent6>
        <a:srgbClr val="A1BEC9"/>
      </a:accent6>
      <a:hlink>
        <a:srgbClr val="256885"/>
      </a:hlink>
      <a:folHlink>
        <a:srgbClr val="6CAAC0"/>
      </a:folHlink>
    </a:clrScheme>
    <a:fontScheme name="Is_pres_1_10-200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93675" algn="l"/>
          </a:tabLst>
          <a:defRPr kumimoji="0" lang="de-DE" sz="1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193675" algn="l"/>
          </a:tabLst>
          <a:defRPr kumimoji="0" lang="de-DE" sz="1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s_pres_1_10-2002 1">
        <a:dk1>
          <a:srgbClr val="000000"/>
        </a:dk1>
        <a:lt1>
          <a:srgbClr val="FFFFFF"/>
        </a:lt1>
        <a:dk2>
          <a:srgbClr val="000000"/>
        </a:dk2>
        <a:lt2>
          <a:srgbClr val="003F56"/>
        </a:lt2>
        <a:accent1>
          <a:srgbClr val="FFFFFF"/>
        </a:accent1>
        <a:accent2>
          <a:srgbClr val="B2D2DE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A1BEC9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_pres_1_10-2002 2">
        <a:dk1>
          <a:srgbClr val="000000"/>
        </a:dk1>
        <a:lt1>
          <a:srgbClr val="D6CBC2"/>
        </a:lt1>
        <a:dk2>
          <a:srgbClr val="000000"/>
        </a:dk2>
        <a:lt2>
          <a:srgbClr val="09BAFF"/>
        </a:lt2>
        <a:accent1>
          <a:srgbClr val="FFFFFF"/>
        </a:accent1>
        <a:accent2>
          <a:srgbClr val="003F56"/>
        </a:accent2>
        <a:accent3>
          <a:srgbClr val="E8E2DD"/>
        </a:accent3>
        <a:accent4>
          <a:srgbClr val="000000"/>
        </a:accent4>
        <a:accent5>
          <a:srgbClr val="FFFFFF"/>
        </a:accent5>
        <a:accent6>
          <a:srgbClr val="00384D"/>
        </a:accent6>
        <a:hlink>
          <a:srgbClr val="256885"/>
        </a:hlink>
        <a:folHlink>
          <a:srgbClr val="6CAA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_pres_1_10-2002 3">
        <a:dk1>
          <a:srgbClr val="09BAFF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_pres_1_10-2002 4">
        <a:dk1>
          <a:srgbClr val="FF960C"/>
        </a:dk1>
        <a:lt1>
          <a:srgbClr val="FFFFFF"/>
        </a:lt1>
        <a:dk2>
          <a:srgbClr val="003F56"/>
        </a:dk2>
        <a:lt2>
          <a:srgbClr val="FFFFFF"/>
        </a:lt2>
        <a:accent1>
          <a:srgbClr val="FFFFFF"/>
        </a:accent1>
        <a:accent2>
          <a:srgbClr val="B2D2DE"/>
        </a:accent2>
        <a:accent3>
          <a:srgbClr val="AAAFB4"/>
        </a:accent3>
        <a:accent4>
          <a:srgbClr val="DADADA"/>
        </a:accent4>
        <a:accent5>
          <a:srgbClr val="FFFFFF"/>
        </a:accent5>
        <a:accent6>
          <a:srgbClr val="A1BEC9"/>
        </a:accent6>
        <a:hlink>
          <a:srgbClr val="6CAAC0"/>
        </a:hlink>
        <a:folHlink>
          <a:srgbClr val="256885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315215-0B54-4263-BFE4-57FE0AB923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8DAB3B-74CF-4EF3-89B4-C73FB90B8D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4E0D679-DACC-43FE-8DDC-6E0C93D0D412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d:\MSOffice\Templates\RB PPT templates\Is_pres_1_10-2002.pot</Template>
  <TotalTime>26998</TotalTime>
  <Words>1350</Words>
  <Application>Microsoft Office PowerPoint</Application>
  <PresentationFormat>A4 Paper (210x297 mm)</PresentationFormat>
  <Paragraphs>123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ＭＳ Ｐゴシック</vt:lpstr>
      <vt:lpstr>Arial</vt:lpstr>
      <vt:lpstr>Calibri</vt:lpstr>
      <vt:lpstr>Cambria</vt:lpstr>
      <vt:lpstr>Tahoma</vt:lpstr>
      <vt:lpstr>Times</vt:lpstr>
      <vt:lpstr>Times New Roman</vt:lpstr>
      <vt:lpstr>Wingdings</vt:lpstr>
      <vt:lpstr>Is_pres_1_10-2002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Quy trình thực hiện</vt:lpstr>
      <vt:lpstr>1. Hướng dẫn quản trị, tạo tài khoản người dùng</vt:lpstr>
      <vt:lpstr>1. Hướng dẫn quản trị, tạo tài khoản người dùng</vt:lpstr>
      <vt:lpstr>2. Tiếp nhận, phân loại, chuyển xử lý PAKN</vt:lpstr>
      <vt:lpstr>3. Xử lý PAKN</vt:lpstr>
      <vt:lpstr>3. Xử lý PAKN</vt:lpstr>
      <vt:lpstr>4. Công khai kết quả xử lý PAKN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Định hướng nâng cấp, phát triển:</vt:lpstr>
      <vt:lpstr>PowerPoint Presentation</vt:lpstr>
    </vt:vector>
  </TitlesOfParts>
  <Company>VAPS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Naputak za HITRORez</dc:title>
  <dc:creator>Vedran Antoljak</dc:creator>
  <cp:lastModifiedBy>khanhnlq</cp:lastModifiedBy>
  <cp:revision>1653</cp:revision>
  <cp:lastPrinted>2005-03-17T15:13:42Z</cp:lastPrinted>
  <dcterms:created xsi:type="dcterms:W3CDTF">2003-02-10T08:23:00Z</dcterms:created>
  <dcterms:modified xsi:type="dcterms:W3CDTF">2024-10-16T10:32:06Z</dcterms:modified>
</cp:coreProperties>
</file>