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09"/>
  </p:notesMasterIdLst>
  <p:handoutMasterIdLst>
    <p:handoutMasterId r:id="rId110"/>
  </p:handoutMasterIdLst>
  <p:sldIdLst>
    <p:sldId id="256" r:id="rId2"/>
    <p:sldId id="265" r:id="rId3"/>
    <p:sldId id="268" r:id="rId4"/>
    <p:sldId id="258" r:id="rId5"/>
    <p:sldId id="279" r:id="rId6"/>
    <p:sldId id="423" r:id="rId7"/>
    <p:sldId id="416" r:id="rId8"/>
    <p:sldId id="417" r:id="rId9"/>
    <p:sldId id="425" r:id="rId10"/>
    <p:sldId id="428" r:id="rId11"/>
    <p:sldId id="430" r:id="rId12"/>
    <p:sldId id="431" r:id="rId13"/>
    <p:sldId id="432" r:id="rId14"/>
    <p:sldId id="424" r:id="rId15"/>
    <p:sldId id="433" r:id="rId16"/>
    <p:sldId id="418" r:id="rId17"/>
    <p:sldId id="434" r:id="rId18"/>
    <p:sldId id="419" r:id="rId19"/>
    <p:sldId id="435" r:id="rId20"/>
    <p:sldId id="420" r:id="rId21"/>
    <p:sldId id="421" r:id="rId22"/>
    <p:sldId id="422" r:id="rId23"/>
    <p:sldId id="436" r:id="rId24"/>
    <p:sldId id="437" r:id="rId25"/>
    <p:sldId id="275" r:id="rId26"/>
    <p:sldId id="278" r:id="rId27"/>
    <p:sldId id="342" r:id="rId28"/>
    <p:sldId id="260" r:id="rId29"/>
    <p:sldId id="344" r:id="rId30"/>
    <p:sldId id="343" r:id="rId31"/>
    <p:sldId id="345" r:id="rId32"/>
    <p:sldId id="346" r:id="rId33"/>
    <p:sldId id="318" r:id="rId34"/>
    <p:sldId id="284" r:id="rId35"/>
    <p:sldId id="339" r:id="rId36"/>
    <p:sldId id="341" r:id="rId37"/>
    <p:sldId id="317" r:id="rId38"/>
    <p:sldId id="285" r:id="rId39"/>
    <p:sldId id="286" r:id="rId40"/>
    <p:sldId id="283" r:id="rId41"/>
    <p:sldId id="347" r:id="rId42"/>
    <p:sldId id="349" r:id="rId43"/>
    <p:sldId id="348" r:id="rId44"/>
    <p:sldId id="350" r:id="rId45"/>
    <p:sldId id="357" r:id="rId46"/>
    <p:sldId id="358" r:id="rId47"/>
    <p:sldId id="351" r:id="rId48"/>
    <p:sldId id="352" r:id="rId49"/>
    <p:sldId id="353" r:id="rId50"/>
    <p:sldId id="354" r:id="rId51"/>
    <p:sldId id="355" r:id="rId52"/>
    <p:sldId id="359" r:id="rId53"/>
    <p:sldId id="360" r:id="rId54"/>
    <p:sldId id="361" r:id="rId55"/>
    <p:sldId id="362" r:id="rId56"/>
    <p:sldId id="363" r:id="rId57"/>
    <p:sldId id="365" r:id="rId58"/>
    <p:sldId id="364" r:id="rId59"/>
    <p:sldId id="366" r:id="rId60"/>
    <p:sldId id="367" r:id="rId61"/>
    <p:sldId id="368" r:id="rId62"/>
    <p:sldId id="369" r:id="rId63"/>
    <p:sldId id="370" r:id="rId64"/>
    <p:sldId id="371" r:id="rId65"/>
    <p:sldId id="372" r:id="rId66"/>
    <p:sldId id="373" r:id="rId67"/>
    <p:sldId id="374" r:id="rId68"/>
    <p:sldId id="376" r:id="rId69"/>
    <p:sldId id="375" r:id="rId70"/>
    <p:sldId id="377" r:id="rId71"/>
    <p:sldId id="378" r:id="rId72"/>
    <p:sldId id="379" r:id="rId73"/>
    <p:sldId id="380" r:id="rId74"/>
    <p:sldId id="385" r:id="rId75"/>
    <p:sldId id="386" r:id="rId76"/>
    <p:sldId id="382" r:id="rId77"/>
    <p:sldId id="383" r:id="rId78"/>
    <p:sldId id="387" r:id="rId79"/>
    <p:sldId id="388" r:id="rId80"/>
    <p:sldId id="389" r:id="rId81"/>
    <p:sldId id="390" r:id="rId82"/>
    <p:sldId id="391" r:id="rId83"/>
    <p:sldId id="392" r:id="rId84"/>
    <p:sldId id="393" r:id="rId85"/>
    <p:sldId id="394" r:id="rId86"/>
    <p:sldId id="395" r:id="rId87"/>
    <p:sldId id="396" r:id="rId88"/>
    <p:sldId id="397" r:id="rId89"/>
    <p:sldId id="398" r:id="rId90"/>
    <p:sldId id="399" r:id="rId91"/>
    <p:sldId id="400" r:id="rId92"/>
    <p:sldId id="401" r:id="rId93"/>
    <p:sldId id="402" r:id="rId94"/>
    <p:sldId id="403" r:id="rId95"/>
    <p:sldId id="405" r:id="rId96"/>
    <p:sldId id="404" r:id="rId97"/>
    <p:sldId id="406" r:id="rId98"/>
    <p:sldId id="407" r:id="rId99"/>
    <p:sldId id="408" r:id="rId100"/>
    <p:sldId id="409" r:id="rId101"/>
    <p:sldId id="410" r:id="rId102"/>
    <p:sldId id="411" r:id="rId103"/>
    <p:sldId id="412" r:id="rId104"/>
    <p:sldId id="413" r:id="rId105"/>
    <p:sldId id="414" r:id="rId106"/>
    <p:sldId id="415" r:id="rId107"/>
    <p:sldId id="316" r:id="rId10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F19"/>
    <a:srgbClr val="AED54B"/>
    <a:srgbClr val="57BA20"/>
    <a:srgbClr val="21877B"/>
    <a:srgbClr val="33CC33"/>
    <a:srgbClr val="1B4122"/>
    <a:srgbClr val="1C3B0B"/>
    <a:srgbClr val="000000"/>
    <a:srgbClr val="7ADE42"/>
    <a:srgbClr val="67D2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256" autoAdjust="0"/>
  </p:normalViewPr>
  <p:slideViewPr>
    <p:cSldViewPr snapToGrid="0">
      <p:cViewPr>
        <p:scale>
          <a:sx n="100" d="100"/>
          <a:sy n="100" d="100"/>
        </p:scale>
        <p:origin x="1812" y="-5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B921CB-1715-4E2C-B3B3-783C74209D76}" type="doc">
      <dgm:prSet loTypeId="urn:microsoft.com/office/officeart/2005/8/layout/pyramid1" loCatId="pyramid" qsTypeId="urn:microsoft.com/office/officeart/2005/8/quickstyle/3d1" qsCatId="3D" csTypeId="urn:microsoft.com/office/officeart/2005/8/colors/colorful5" csCatId="colorful" phldr="1"/>
      <dgm:spPr/>
    </dgm:pt>
    <dgm:pt modelId="{DDBE38A3-2CBC-415D-A96B-DE5309D86183}">
      <dgm:prSet phldrT="[Text]"/>
      <dgm:spPr/>
      <dgm:t>
        <a:bodyPr/>
        <a:lstStyle/>
        <a:p>
          <a:r>
            <a:rPr lang="en-US" b="1" dirty="0">
              <a:solidFill>
                <a:schemeClr val="bg1"/>
              </a:solidFill>
            </a:rPr>
            <a:t>CB</a:t>
          </a:r>
        </a:p>
        <a:p>
          <a:r>
            <a:rPr lang="en-US" b="1" dirty="0">
              <a:solidFill>
                <a:schemeClr val="bg1"/>
              </a:solidFill>
            </a:rPr>
            <a:t>TW</a:t>
          </a:r>
        </a:p>
      </dgm:t>
    </dgm:pt>
    <dgm:pt modelId="{64820EC2-14C1-4589-909B-2B871F0FDE4B}" type="parTrans" cxnId="{A85DD741-969C-4302-8D5B-D8AD854268AE}">
      <dgm:prSet/>
      <dgm:spPr/>
      <dgm:t>
        <a:bodyPr/>
        <a:lstStyle/>
        <a:p>
          <a:endParaRPr lang="en-US" b="1">
            <a:solidFill>
              <a:schemeClr val="bg1"/>
            </a:solidFill>
          </a:endParaRPr>
        </a:p>
      </dgm:t>
    </dgm:pt>
    <dgm:pt modelId="{88EF2C7E-8129-4C0C-9009-73D53FF2A70F}" type="sibTrans" cxnId="{A85DD741-969C-4302-8D5B-D8AD854268AE}">
      <dgm:prSet/>
      <dgm:spPr/>
      <dgm:t>
        <a:bodyPr/>
        <a:lstStyle/>
        <a:p>
          <a:endParaRPr lang="en-US" b="1">
            <a:solidFill>
              <a:schemeClr val="bg1"/>
            </a:solidFill>
          </a:endParaRPr>
        </a:p>
      </dgm:t>
    </dgm:pt>
    <dgm:pt modelId="{08334BFC-3E56-430A-AF58-557CA25296C1}">
      <dgm:prSet phldrT="[Text]"/>
      <dgm:spPr/>
      <dgm:t>
        <a:bodyPr/>
        <a:lstStyle/>
        <a:p>
          <a:r>
            <a:rPr lang="en-US" b="1">
              <a:solidFill>
                <a:schemeClr val="bg1"/>
              </a:solidFill>
            </a:rPr>
            <a:t>Cán bộ Quận/Huyện/ </a:t>
          </a:r>
        </a:p>
        <a:p>
          <a:r>
            <a:rPr lang="en-US" b="1">
              <a:solidFill>
                <a:schemeClr val="bg1"/>
              </a:solidFill>
            </a:rPr>
            <a:t>Thị xã</a:t>
          </a:r>
          <a:endParaRPr lang="en-US" b="1" dirty="0">
            <a:solidFill>
              <a:schemeClr val="bg1"/>
            </a:solidFill>
          </a:endParaRPr>
        </a:p>
      </dgm:t>
    </dgm:pt>
    <dgm:pt modelId="{31E9AF3E-8632-4EA4-A77F-70CC54D33600}" type="parTrans" cxnId="{07A2E09E-E986-4C77-95AB-8ACC935C9B1B}">
      <dgm:prSet/>
      <dgm:spPr/>
      <dgm:t>
        <a:bodyPr/>
        <a:lstStyle/>
        <a:p>
          <a:endParaRPr lang="en-US" b="1">
            <a:solidFill>
              <a:schemeClr val="bg1"/>
            </a:solidFill>
          </a:endParaRPr>
        </a:p>
      </dgm:t>
    </dgm:pt>
    <dgm:pt modelId="{A4F8B4BE-6358-46D8-B4AC-87A21C1CC288}" type="sibTrans" cxnId="{07A2E09E-E986-4C77-95AB-8ACC935C9B1B}">
      <dgm:prSet/>
      <dgm:spPr/>
      <dgm:t>
        <a:bodyPr/>
        <a:lstStyle/>
        <a:p>
          <a:endParaRPr lang="en-US" b="1">
            <a:solidFill>
              <a:schemeClr val="bg1"/>
            </a:solidFill>
          </a:endParaRPr>
        </a:p>
      </dgm:t>
    </dgm:pt>
    <dgm:pt modelId="{5C1595AB-F8E4-4B0B-8D5B-EA49534FB293}">
      <dgm:prSet phldrT="[Text]"/>
      <dgm:spPr/>
      <dgm:t>
        <a:bodyPr/>
        <a:lstStyle/>
        <a:p>
          <a:r>
            <a:rPr lang="en-US" b="1">
              <a:solidFill>
                <a:schemeClr val="bg1"/>
              </a:solidFill>
            </a:rPr>
            <a:t>Cán bộ Xã/Phường</a:t>
          </a:r>
          <a:endParaRPr lang="en-US" b="1" dirty="0">
            <a:solidFill>
              <a:schemeClr val="bg1"/>
            </a:solidFill>
          </a:endParaRPr>
        </a:p>
      </dgm:t>
    </dgm:pt>
    <dgm:pt modelId="{CF46AA04-950C-4855-A43C-3F03D12A65A5}" type="parTrans" cxnId="{9EA821E9-F71C-4F5E-B256-2414B46B9631}">
      <dgm:prSet/>
      <dgm:spPr/>
      <dgm:t>
        <a:bodyPr/>
        <a:lstStyle/>
        <a:p>
          <a:endParaRPr lang="en-US" b="1">
            <a:solidFill>
              <a:schemeClr val="bg1"/>
            </a:solidFill>
          </a:endParaRPr>
        </a:p>
      </dgm:t>
    </dgm:pt>
    <dgm:pt modelId="{883551A3-0B24-4048-93E5-336ED9DDD5AF}" type="sibTrans" cxnId="{9EA821E9-F71C-4F5E-B256-2414B46B9631}">
      <dgm:prSet/>
      <dgm:spPr/>
      <dgm:t>
        <a:bodyPr/>
        <a:lstStyle/>
        <a:p>
          <a:endParaRPr lang="en-US" b="1">
            <a:solidFill>
              <a:schemeClr val="bg1"/>
            </a:solidFill>
          </a:endParaRPr>
        </a:p>
      </dgm:t>
    </dgm:pt>
    <dgm:pt modelId="{5830C797-1F11-42B4-B994-EFB8648B2352}">
      <dgm:prSet phldrT="[Text]"/>
      <dgm:spPr/>
      <dgm:t>
        <a:bodyPr/>
        <a:lstStyle/>
        <a:p>
          <a:r>
            <a:rPr lang="en-US" b="1">
              <a:solidFill>
                <a:schemeClr val="bg1"/>
              </a:solidFill>
            </a:rPr>
            <a:t>Cán bộ Tỉnh/</a:t>
          </a:r>
        </a:p>
        <a:p>
          <a:r>
            <a:rPr lang="en-US" b="1">
              <a:solidFill>
                <a:schemeClr val="bg1"/>
              </a:solidFill>
            </a:rPr>
            <a:t>Thành phố</a:t>
          </a:r>
          <a:endParaRPr lang="en-US" b="1" dirty="0">
            <a:solidFill>
              <a:schemeClr val="bg1"/>
            </a:solidFill>
          </a:endParaRPr>
        </a:p>
      </dgm:t>
    </dgm:pt>
    <dgm:pt modelId="{7BE8BA21-B97D-4ADE-BAD3-CD58A4C6D9D1}" type="parTrans" cxnId="{49239B4F-8F48-4828-9708-DD3D0222C074}">
      <dgm:prSet/>
      <dgm:spPr/>
      <dgm:t>
        <a:bodyPr/>
        <a:lstStyle/>
        <a:p>
          <a:endParaRPr lang="en-US" b="1">
            <a:solidFill>
              <a:schemeClr val="bg1"/>
            </a:solidFill>
          </a:endParaRPr>
        </a:p>
      </dgm:t>
    </dgm:pt>
    <dgm:pt modelId="{DFE8A5DD-4BBF-4D60-BAF6-D96056146893}" type="sibTrans" cxnId="{49239B4F-8F48-4828-9708-DD3D0222C074}">
      <dgm:prSet/>
      <dgm:spPr/>
      <dgm:t>
        <a:bodyPr/>
        <a:lstStyle/>
        <a:p>
          <a:endParaRPr lang="en-US" b="1">
            <a:solidFill>
              <a:schemeClr val="bg1"/>
            </a:solidFill>
          </a:endParaRPr>
        </a:p>
      </dgm:t>
    </dgm:pt>
    <dgm:pt modelId="{57A4510C-9D32-4776-BDDD-2280DE0CFB90}" type="pres">
      <dgm:prSet presAssocID="{3AB921CB-1715-4E2C-B3B3-783C74209D76}" presName="Name0" presStyleCnt="0">
        <dgm:presLayoutVars>
          <dgm:dir/>
          <dgm:animLvl val="lvl"/>
          <dgm:resizeHandles val="exact"/>
        </dgm:presLayoutVars>
      </dgm:prSet>
      <dgm:spPr/>
    </dgm:pt>
    <dgm:pt modelId="{29555500-B061-453B-AB12-88D867DBA8EF}" type="pres">
      <dgm:prSet presAssocID="{DDBE38A3-2CBC-415D-A96B-DE5309D86183}" presName="Name8" presStyleCnt="0"/>
      <dgm:spPr/>
    </dgm:pt>
    <dgm:pt modelId="{14913204-2561-4498-A543-09CD9C917E59}" type="pres">
      <dgm:prSet presAssocID="{DDBE38A3-2CBC-415D-A96B-DE5309D86183}" presName="level" presStyleLbl="node1" presStyleIdx="0" presStyleCnt="4">
        <dgm:presLayoutVars>
          <dgm:chMax val="1"/>
          <dgm:bulletEnabled val="1"/>
        </dgm:presLayoutVars>
      </dgm:prSet>
      <dgm:spPr/>
    </dgm:pt>
    <dgm:pt modelId="{F2EABAD5-C424-44F1-8C2E-3ED3C86AE75D}" type="pres">
      <dgm:prSet presAssocID="{DDBE38A3-2CBC-415D-A96B-DE5309D86183}" presName="levelTx" presStyleLbl="revTx" presStyleIdx="0" presStyleCnt="0">
        <dgm:presLayoutVars>
          <dgm:chMax val="1"/>
          <dgm:bulletEnabled val="1"/>
        </dgm:presLayoutVars>
      </dgm:prSet>
      <dgm:spPr/>
    </dgm:pt>
    <dgm:pt modelId="{1601EDD0-5603-44FB-B164-7A52A1738005}" type="pres">
      <dgm:prSet presAssocID="{5830C797-1F11-42B4-B994-EFB8648B2352}" presName="Name8" presStyleCnt="0"/>
      <dgm:spPr/>
    </dgm:pt>
    <dgm:pt modelId="{1C3DC868-5463-4DF5-BE5B-83B55C7836DE}" type="pres">
      <dgm:prSet presAssocID="{5830C797-1F11-42B4-B994-EFB8648B2352}" presName="level" presStyleLbl="node1" presStyleIdx="1" presStyleCnt="4">
        <dgm:presLayoutVars>
          <dgm:chMax val="1"/>
          <dgm:bulletEnabled val="1"/>
        </dgm:presLayoutVars>
      </dgm:prSet>
      <dgm:spPr/>
    </dgm:pt>
    <dgm:pt modelId="{A7611702-F4C6-41F8-81BE-14294527F528}" type="pres">
      <dgm:prSet presAssocID="{5830C797-1F11-42B4-B994-EFB8648B2352}" presName="levelTx" presStyleLbl="revTx" presStyleIdx="0" presStyleCnt="0">
        <dgm:presLayoutVars>
          <dgm:chMax val="1"/>
          <dgm:bulletEnabled val="1"/>
        </dgm:presLayoutVars>
      </dgm:prSet>
      <dgm:spPr/>
    </dgm:pt>
    <dgm:pt modelId="{2107EFAE-EF76-4929-B99F-83E4933F567A}" type="pres">
      <dgm:prSet presAssocID="{08334BFC-3E56-430A-AF58-557CA25296C1}" presName="Name8" presStyleCnt="0"/>
      <dgm:spPr/>
    </dgm:pt>
    <dgm:pt modelId="{2164A819-459D-44CE-8BA6-1F030970F5AE}" type="pres">
      <dgm:prSet presAssocID="{08334BFC-3E56-430A-AF58-557CA25296C1}" presName="level" presStyleLbl="node1" presStyleIdx="2" presStyleCnt="4">
        <dgm:presLayoutVars>
          <dgm:chMax val="1"/>
          <dgm:bulletEnabled val="1"/>
        </dgm:presLayoutVars>
      </dgm:prSet>
      <dgm:spPr/>
    </dgm:pt>
    <dgm:pt modelId="{D2D35557-1D8F-42A1-899B-5F18C1DE1FAD}" type="pres">
      <dgm:prSet presAssocID="{08334BFC-3E56-430A-AF58-557CA25296C1}" presName="levelTx" presStyleLbl="revTx" presStyleIdx="0" presStyleCnt="0">
        <dgm:presLayoutVars>
          <dgm:chMax val="1"/>
          <dgm:bulletEnabled val="1"/>
        </dgm:presLayoutVars>
      </dgm:prSet>
      <dgm:spPr/>
    </dgm:pt>
    <dgm:pt modelId="{580DD2AA-FE38-47EA-9270-28AF3B6E6106}" type="pres">
      <dgm:prSet presAssocID="{5C1595AB-F8E4-4B0B-8D5B-EA49534FB293}" presName="Name8" presStyleCnt="0"/>
      <dgm:spPr/>
    </dgm:pt>
    <dgm:pt modelId="{23BE2DC4-5AC9-4BDA-9160-CB4312D2975F}" type="pres">
      <dgm:prSet presAssocID="{5C1595AB-F8E4-4B0B-8D5B-EA49534FB293}" presName="level" presStyleLbl="node1" presStyleIdx="3" presStyleCnt="4">
        <dgm:presLayoutVars>
          <dgm:chMax val="1"/>
          <dgm:bulletEnabled val="1"/>
        </dgm:presLayoutVars>
      </dgm:prSet>
      <dgm:spPr/>
    </dgm:pt>
    <dgm:pt modelId="{4BE8E98C-375E-4255-AB16-3F4AE9E999C6}" type="pres">
      <dgm:prSet presAssocID="{5C1595AB-F8E4-4B0B-8D5B-EA49534FB293}" presName="levelTx" presStyleLbl="revTx" presStyleIdx="0" presStyleCnt="0">
        <dgm:presLayoutVars>
          <dgm:chMax val="1"/>
          <dgm:bulletEnabled val="1"/>
        </dgm:presLayoutVars>
      </dgm:prSet>
      <dgm:spPr/>
    </dgm:pt>
  </dgm:ptLst>
  <dgm:cxnLst>
    <dgm:cxn modelId="{AC72C50C-12FE-44C3-B2AD-709301FFFE22}" type="presOf" srcId="{08334BFC-3E56-430A-AF58-557CA25296C1}" destId="{D2D35557-1D8F-42A1-899B-5F18C1DE1FAD}" srcOrd="1" destOrd="0" presId="urn:microsoft.com/office/officeart/2005/8/layout/pyramid1"/>
    <dgm:cxn modelId="{496EC422-ECC8-4A09-ADB1-CEDAB832F8FB}" type="presOf" srcId="{5830C797-1F11-42B4-B994-EFB8648B2352}" destId="{A7611702-F4C6-41F8-81BE-14294527F528}" srcOrd="1" destOrd="0" presId="urn:microsoft.com/office/officeart/2005/8/layout/pyramid1"/>
    <dgm:cxn modelId="{A85DD741-969C-4302-8D5B-D8AD854268AE}" srcId="{3AB921CB-1715-4E2C-B3B3-783C74209D76}" destId="{DDBE38A3-2CBC-415D-A96B-DE5309D86183}" srcOrd="0" destOrd="0" parTransId="{64820EC2-14C1-4589-909B-2B871F0FDE4B}" sibTransId="{88EF2C7E-8129-4C0C-9009-73D53FF2A70F}"/>
    <dgm:cxn modelId="{CF41C049-7461-4EDC-A35F-D739A972B508}" type="presOf" srcId="{5C1595AB-F8E4-4B0B-8D5B-EA49534FB293}" destId="{23BE2DC4-5AC9-4BDA-9160-CB4312D2975F}" srcOrd="0" destOrd="0" presId="urn:microsoft.com/office/officeart/2005/8/layout/pyramid1"/>
    <dgm:cxn modelId="{49239B4F-8F48-4828-9708-DD3D0222C074}" srcId="{3AB921CB-1715-4E2C-B3B3-783C74209D76}" destId="{5830C797-1F11-42B4-B994-EFB8648B2352}" srcOrd="1" destOrd="0" parTransId="{7BE8BA21-B97D-4ADE-BAD3-CD58A4C6D9D1}" sibTransId="{DFE8A5DD-4BBF-4D60-BAF6-D96056146893}"/>
    <dgm:cxn modelId="{2DC07357-47FD-4525-AEF4-AA5093634714}" type="presOf" srcId="{DDBE38A3-2CBC-415D-A96B-DE5309D86183}" destId="{14913204-2561-4498-A543-09CD9C917E59}" srcOrd="0" destOrd="0" presId="urn:microsoft.com/office/officeart/2005/8/layout/pyramid1"/>
    <dgm:cxn modelId="{BF172E84-6464-42D5-933C-BF983338C0F8}" type="presOf" srcId="{DDBE38A3-2CBC-415D-A96B-DE5309D86183}" destId="{F2EABAD5-C424-44F1-8C2E-3ED3C86AE75D}" srcOrd="1" destOrd="0" presId="urn:microsoft.com/office/officeart/2005/8/layout/pyramid1"/>
    <dgm:cxn modelId="{5238969C-D129-4E09-B2B6-75B783D0F587}" type="presOf" srcId="{08334BFC-3E56-430A-AF58-557CA25296C1}" destId="{2164A819-459D-44CE-8BA6-1F030970F5AE}" srcOrd="0" destOrd="0" presId="urn:microsoft.com/office/officeart/2005/8/layout/pyramid1"/>
    <dgm:cxn modelId="{07A2E09E-E986-4C77-95AB-8ACC935C9B1B}" srcId="{3AB921CB-1715-4E2C-B3B3-783C74209D76}" destId="{08334BFC-3E56-430A-AF58-557CA25296C1}" srcOrd="2" destOrd="0" parTransId="{31E9AF3E-8632-4EA4-A77F-70CC54D33600}" sibTransId="{A4F8B4BE-6358-46D8-B4AC-87A21C1CC288}"/>
    <dgm:cxn modelId="{52F1CDD9-4EBA-47D0-94D8-8DF4439C623F}" type="presOf" srcId="{3AB921CB-1715-4E2C-B3B3-783C74209D76}" destId="{57A4510C-9D32-4776-BDDD-2280DE0CFB90}" srcOrd="0" destOrd="0" presId="urn:microsoft.com/office/officeart/2005/8/layout/pyramid1"/>
    <dgm:cxn modelId="{296303DB-0E78-4790-84DE-357442DF5262}" type="presOf" srcId="{5C1595AB-F8E4-4B0B-8D5B-EA49534FB293}" destId="{4BE8E98C-375E-4255-AB16-3F4AE9E999C6}" srcOrd="1" destOrd="0" presId="urn:microsoft.com/office/officeart/2005/8/layout/pyramid1"/>
    <dgm:cxn modelId="{252801E7-7717-4A10-8ECD-515112F06E4E}" type="presOf" srcId="{5830C797-1F11-42B4-B994-EFB8648B2352}" destId="{1C3DC868-5463-4DF5-BE5B-83B55C7836DE}" srcOrd="0" destOrd="0" presId="urn:microsoft.com/office/officeart/2005/8/layout/pyramid1"/>
    <dgm:cxn modelId="{9EA821E9-F71C-4F5E-B256-2414B46B9631}" srcId="{3AB921CB-1715-4E2C-B3B3-783C74209D76}" destId="{5C1595AB-F8E4-4B0B-8D5B-EA49534FB293}" srcOrd="3" destOrd="0" parTransId="{CF46AA04-950C-4855-A43C-3F03D12A65A5}" sibTransId="{883551A3-0B24-4048-93E5-336ED9DDD5AF}"/>
    <dgm:cxn modelId="{0B8FC34D-E79C-467A-95BE-A01F4BE603B9}" type="presParOf" srcId="{57A4510C-9D32-4776-BDDD-2280DE0CFB90}" destId="{29555500-B061-453B-AB12-88D867DBA8EF}" srcOrd="0" destOrd="0" presId="urn:microsoft.com/office/officeart/2005/8/layout/pyramid1"/>
    <dgm:cxn modelId="{F7A19EAF-B670-4105-A2E0-B783A96037CC}" type="presParOf" srcId="{29555500-B061-453B-AB12-88D867DBA8EF}" destId="{14913204-2561-4498-A543-09CD9C917E59}" srcOrd="0" destOrd="0" presId="urn:microsoft.com/office/officeart/2005/8/layout/pyramid1"/>
    <dgm:cxn modelId="{AFEEDD01-40E8-44F4-BFCD-E161FC7D8FD2}" type="presParOf" srcId="{29555500-B061-453B-AB12-88D867DBA8EF}" destId="{F2EABAD5-C424-44F1-8C2E-3ED3C86AE75D}" srcOrd="1" destOrd="0" presId="urn:microsoft.com/office/officeart/2005/8/layout/pyramid1"/>
    <dgm:cxn modelId="{D1500D43-D50D-4EA0-93E1-B70BCBDF54EF}" type="presParOf" srcId="{57A4510C-9D32-4776-BDDD-2280DE0CFB90}" destId="{1601EDD0-5603-44FB-B164-7A52A1738005}" srcOrd="1" destOrd="0" presId="urn:microsoft.com/office/officeart/2005/8/layout/pyramid1"/>
    <dgm:cxn modelId="{EF7674BD-106D-4940-BCBF-87A1C4448640}" type="presParOf" srcId="{1601EDD0-5603-44FB-B164-7A52A1738005}" destId="{1C3DC868-5463-4DF5-BE5B-83B55C7836DE}" srcOrd="0" destOrd="0" presId="urn:microsoft.com/office/officeart/2005/8/layout/pyramid1"/>
    <dgm:cxn modelId="{29DE8990-A40F-420F-ABB5-0A861173E51A}" type="presParOf" srcId="{1601EDD0-5603-44FB-B164-7A52A1738005}" destId="{A7611702-F4C6-41F8-81BE-14294527F528}" srcOrd="1" destOrd="0" presId="urn:microsoft.com/office/officeart/2005/8/layout/pyramid1"/>
    <dgm:cxn modelId="{90CBB82C-DA19-4344-9123-118AC29E8554}" type="presParOf" srcId="{57A4510C-9D32-4776-BDDD-2280DE0CFB90}" destId="{2107EFAE-EF76-4929-B99F-83E4933F567A}" srcOrd="2" destOrd="0" presId="urn:microsoft.com/office/officeart/2005/8/layout/pyramid1"/>
    <dgm:cxn modelId="{D8C56A8A-F806-4F43-BDA3-EC7E6BB6BA3D}" type="presParOf" srcId="{2107EFAE-EF76-4929-B99F-83E4933F567A}" destId="{2164A819-459D-44CE-8BA6-1F030970F5AE}" srcOrd="0" destOrd="0" presId="urn:microsoft.com/office/officeart/2005/8/layout/pyramid1"/>
    <dgm:cxn modelId="{23BFBD97-B22B-4B0B-B802-54136B82C81D}" type="presParOf" srcId="{2107EFAE-EF76-4929-B99F-83E4933F567A}" destId="{D2D35557-1D8F-42A1-899B-5F18C1DE1FAD}" srcOrd="1" destOrd="0" presId="urn:microsoft.com/office/officeart/2005/8/layout/pyramid1"/>
    <dgm:cxn modelId="{9EB741DA-A509-40EA-BE1C-72EABE901972}" type="presParOf" srcId="{57A4510C-9D32-4776-BDDD-2280DE0CFB90}" destId="{580DD2AA-FE38-47EA-9270-28AF3B6E6106}" srcOrd="3" destOrd="0" presId="urn:microsoft.com/office/officeart/2005/8/layout/pyramid1"/>
    <dgm:cxn modelId="{C5731B95-81E7-4967-A8AD-69B1A1739308}" type="presParOf" srcId="{580DD2AA-FE38-47EA-9270-28AF3B6E6106}" destId="{23BE2DC4-5AC9-4BDA-9160-CB4312D2975F}" srcOrd="0" destOrd="0" presId="urn:microsoft.com/office/officeart/2005/8/layout/pyramid1"/>
    <dgm:cxn modelId="{9996BF3C-C5E6-4B12-80CF-18A8E7A0FAE4}" type="presParOf" srcId="{580DD2AA-FE38-47EA-9270-28AF3B6E6106}" destId="{4BE8E98C-375E-4255-AB16-3F4AE9E999C6}" srcOrd="1" destOrd="0" presId="urn:microsoft.com/office/officeart/2005/8/layout/pyramid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13204-2561-4498-A543-09CD9C917E59}">
      <dsp:nvSpPr>
        <dsp:cNvPr id="0" name=""/>
        <dsp:cNvSpPr/>
      </dsp:nvSpPr>
      <dsp:spPr>
        <a:xfrm>
          <a:off x="1460830" y="0"/>
          <a:ext cx="973887" cy="1400174"/>
        </a:xfrm>
        <a:prstGeom prst="trapezoid">
          <a:avLst>
            <a:gd name="adj"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bg1"/>
              </a:solidFill>
            </a:rPr>
            <a:t>CB</a:t>
          </a:r>
        </a:p>
        <a:p>
          <a:pPr marL="0" lvl="0" indent="0" algn="ctr" defTabSz="933450">
            <a:lnSpc>
              <a:spcPct val="90000"/>
            </a:lnSpc>
            <a:spcBef>
              <a:spcPct val="0"/>
            </a:spcBef>
            <a:spcAft>
              <a:spcPct val="35000"/>
            </a:spcAft>
            <a:buNone/>
          </a:pPr>
          <a:r>
            <a:rPr lang="en-US" sz="2100" b="1" kern="1200" dirty="0">
              <a:solidFill>
                <a:schemeClr val="bg1"/>
              </a:solidFill>
            </a:rPr>
            <a:t>TW</a:t>
          </a:r>
        </a:p>
      </dsp:txBody>
      <dsp:txXfrm>
        <a:off x="1460830" y="0"/>
        <a:ext cx="973887" cy="1400174"/>
      </dsp:txXfrm>
    </dsp:sp>
    <dsp:sp modelId="{1C3DC868-5463-4DF5-BE5B-83B55C7836DE}">
      <dsp:nvSpPr>
        <dsp:cNvPr id="0" name=""/>
        <dsp:cNvSpPr/>
      </dsp:nvSpPr>
      <dsp:spPr>
        <a:xfrm>
          <a:off x="973887" y="1400174"/>
          <a:ext cx="1947774" cy="1400174"/>
        </a:xfrm>
        <a:prstGeom prst="trapezoid">
          <a:avLst>
            <a:gd name="adj" fmla="val 34777"/>
          </a:avLst>
        </a:prstGeom>
        <a:gradFill rotWithShape="0">
          <a:gsLst>
            <a:gs pos="0">
              <a:schemeClr val="accent5">
                <a:hueOff val="-2451115"/>
                <a:satOff val="-3409"/>
                <a:lumOff val="-1307"/>
                <a:alphaOff val="0"/>
                <a:satMod val="103000"/>
                <a:lumMod val="102000"/>
                <a:tint val="94000"/>
              </a:schemeClr>
            </a:gs>
            <a:gs pos="50000">
              <a:schemeClr val="accent5">
                <a:hueOff val="-2451115"/>
                <a:satOff val="-3409"/>
                <a:lumOff val="-1307"/>
                <a:alphaOff val="0"/>
                <a:satMod val="110000"/>
                <a:lumMod val="100000"/>
                <a:shade val="100000"/>
              </a:schemeClr>
            </a:gs>
            <a:gs pos="100000">
              <a:schemeClr val="accent5">
                <a:hueOff val="-2451115"/>
                <a:satOff val="-3409"/>
                <a:lumOff val="-130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solidFill>
                <a:schemeClr val="bg1"/>
              </a:solidFill>
            </a:rPr>
            <a:t>Cán bộ Tỉnh/</a:t>
          </a:r>
        </a:p>
        <a:p>
          <a:pPr marL="0" lvl="0" indent="0" algn="ctr" defTabSz="933450">
            <a:lnSpc>
              <a:spcPct val="90000"/>
            </a:lnSpc>
            <a:spcBef>
              <a:spcPct val="0"/>
            </a:spcBef>
            <a:spcAft>
              <a:spcPct val="35000"/>
            </a:spcAft>
            <a:buNone/>
          </a:pPr>
          <a:r>
            <a:rPr lang="en-US" sz="2100" b="1" kern="1200">
              <a:solidFill>
                <a:schemeClr val="bg1"/>
              </a:solidFill>
            </a:rPr>
            <a:t>Thành phố</a:t>
          </a:r>
          <a:endParaRPr lang="en-US" sz="2100" b="1" kern="1200" dirty="0">
            <a:solidFill>
              <a:schemeClr val="bg1"/>
            </a:solidFill>
          </a:endParaRPr>
        </a:p>
      </dsp:txBody>
      <dsp:txXfrm>
        <a:off x="1314747" y="1400174"/>
        <a:ext cx="1266053" cy="1400174"/>
      </dsp:txXfrm>
    </dsp:sp>
    <dsp:sp modelId="{2164A819-459D-44CE-8BA6-1F030970F5AE}">
      <dsp:nvSpPr>
        <dsp:cNvPr id="0" name=""/>
        <dsp:cNvSpPr/>
      </dsp:nvSpPr>
      <dsp:spPr>
        <a:xfrm>
          <a:off x="486943" y="2800349"/>
          <a:ext cx="2921661" cy="1400174"/>
        </a:xfrm>
        <a:prstGeom prst="trapezoid">
          <a:avLst>
            <a:gd name="adj" fmla="val 34777"/>
          </a:avLst>
        </a:prstGeom>
        <a:gradFill rotWithShape="0">
          <a:gsLst>
            <a:gs pos="0">
              <a:schemeClr val="accent5">
                <a:hueOff val="-4902230"/>
                <a:satOff val="-6819"/>
                <a:lumOff val="-2615"/>
                <a:alphaOff val="0"/>
                <a:satMod val="103000"/>
                <a:lumMod val="102000"/>
                <a:tint val="94000"/>
              </a:schemeClr>
            </a:gs>
            <a:gs pos="50000">
              <a:schemeClr val="accent5">
                <a:hueOff val="-4902230"/>
                <a:satOff val="-6819"/>
                <a:lumOff val="-2615"/>
                <a:alphaOff val="0"/>
                <a:satMod val="110000"/>
                <a:lumMod val="100000"/>
                <a:shade val="100000"/>
              </a:schemeClr>
            </a:gs>
            <a:gs pos="100000">
              <a:schemeClr val="accent5">
                <a:hueOff val="-4902230"/>
                <a:satOff val="-6819"/>
                <a:lumOff val="-261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solidFill>
                <a:schemeClr val="bg1"/>
              </a:solidFill>
            </a:rPr>
            <a:t>Cán bộ Quận/Huyện/ </a:t>
          </a:r>
        </a:p>
        <a:p>
          <a:pPr marL="0" lvl="0" indent="0" algn="ctr" defTabSz="933450">
            <a:lnSpc>
              <a:spcPct val="90000"/>
            </a:lnSpc>
            <a:spcBef>
              <a:spcPct val="0"/>
            </a:spcBef>
            <a:spcAft>
              <a:spcPct val="35000"/>
            </a:spcAft>
            <a:buNone/>
          </a:pPr>
          <a:r>
            <a:rPr lang="en-US" sz="2100" b="1" kern="1200">
              <a:solidFill>
                <a:schemeClr val="bg1"/>
              </a:solidFill>
            </a:rPr>
            <a:t>Thị xã</a:t>
          </a:r>
          <a:endParaRPr lang="en-US" sz="2100" b="1" kern="1200" dirty="0">
            <a:solidFill>
              <a:schemeClr val="bg1"/>
            </a:solidFill>
          </a:endParaRPr>
        </a:p>
      </dsp:txBody>
      <dsp:txXfrm>
        <a:off x="998234" y="2800349"/>
        <a:ext cx="1899080" cy="1400174"/>
      </dsp:txXfrm>
    </dsp:sp>
    <dsp:sp modelId="{23BE2DC4-5AC9-4BDA-9160-CB4312D2975F}">
      <dsp:nvSpPr>
        <dsp:cNvPr id="0" name=""/>
        <dsp:cNvSpPr/>
      </dsp:nvSpPr>
      <dsp:spPr>
        <a:xfrm>
          <a:off x="0" y="4200524"/>
          <a:ext cx="3895549" cy="1400174"/>
        </a:xfrm>
        <a:prstGeom prst="trapezoid">
          <a:avLst>
            <a:gd name="adj" fmla="val 34777"/>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solidFill>
                <a:schemeClr val="bg1"/>
              </a:solidFill>
            </a:rPr>
            <a:t>Cán bộ Xã/Phường</a:t>
          </a:r>
          <a:endParaRPr lang="en-US" sz="2100" b="1" kern="1200" dirty="0">
            <a:solidFill>
              <a:schemeClr val="bg1"/>
            </a:solidFill>
          </a:endParaRPr>
        </a:p>
      </dsp:txBody>
      <dsp:txXfrm>
        <a:off x="681721" y="4200524"/>
        <a:ext cx="2532106" cy="140017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267666-DB37-4F08-A5AB-CCCD85016A80}" type="datetimeFigureOut">
              <a:rPr lang="en-US" smtClean="0"/>
              <a:t>9/19/2023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40E51A-4CC9-403D-9674-1F024A24F29A}" type="slidenum">
              <a:rPr lang="en-US" smtClean="0"/>
              <a:t>‹#›</a:t>
            </a:fld>
            <a:endParaRPr lang="en-US"/>
          </a:p>
        </p:txBody>
      </p:sp>
    </p:spTree>
    <p:extLst>
      <p:ext uri="{BB962C8B-B14F-4D97-AF65-F5344CB8AC3E}">
        <p14:creationId xmlns:p14="http://schemas.microsoft.com/office/powerpoint/2010/main" val="1335088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F03A2-AD5D-4A42-B669-7FED75FB89E8}" type="datetimeFigureOut">
              <a:rPr lang="en-US" smtClean="0"/>
              <a:pPr/>
              <a:t>9/19/2023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484FC-3CB4-49F0-80D8-0FD0974C3B26}" type="slidenum">
              <a:rPr lang="en-US" smtClean="0"/>
              <a:pPr/>
              <a:t>‹#›</a:t>
            </a:fld>
            <a:endParaRPr lang="en-US"/>
          </a:p>
        </p:txBody>
      </p:sp>
    </p:spTree>
    <p:extLst>
      <p:ext uri="{BB962C8B-B14F-4D97-AF65-F5344CB8AC3E}">
        <p14:creationId xmlns:p14="http://schemas.microsoft.com/office/powerpoint/2010/main" val="1559734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Xin </a:t>
            </a:r>
            <a:r>
              <a:rPr lang="en-US" dirty="0" err="1"/>
              <a:t>phép</a:t>
            </a:r>
            <a:r>
              <a:rPr lang="en-US" baseline="0" dirty="0"/>
              <a:t> </a:t>
            </a:r>
            <a:r>
              <a:rPr lang="en-US" baseline="0" dirty="0" err="1"/>
              <a:t>anh</a:t>
            </a:r>
            <a:r>
              <a:rPr lang="en-US" baseline="0" dirty="0"/>
              <a:t>/ </a:t>
            </a:r>
            <a:r>
              <a:rPr lang="en-US" baseline="0" dirty="0" err="1"/>
              <a:t>chị</a:t>
            </a:r>
            <a:r>
              <a:rPr lang="en-US" baseline="0" dirty="0"/>
              <a:t> </a:t>
            </a:r>
            <a:r>
              <a:rPr lang="en-US" baseline="0" dirty="0" err="1"/>
              <a:t>Lãnh</a:t>
            </a:r>
            <a:r>
              <a:rPr lang="en-US" baseline="0" dirty="0"/>
              <a:t> </a:t>
            </a:r>
            <a:r>
              <a:rPr lang="en-US" baseline="0" dirty="0" err="1"/>
              <a:t>đạo</a:t>
            </a:r>
            <a:r>
              <a:rPr lang="en-US" baseline="0" dirty="0"/>
              <a:t> </a:t>
            </a:r>
            <a:r>
              <a:rPr lang="en-US" baseline="0" dirty="0" err="1"/>
              <a:t>Văn</a:t>
            </a:r>
            <a:r>
              <a:rPr lang="en-US" baseline="0" dirty="0"/>
              <a:t> </a:t>
            </a:r>
            <a:r>
              <a:rPr lang="en-US" baseline="0" dirty="0" err="1"/>
              <a:t>phòng</a:t>
            </a:r>
            <a:r>
              <a:rPr lang="en-US" baseline="0" dirty="0"/>
              <a:t> </a:t>
            </a:r>
            <a:r>
              <a:rPr lang="en-US" baseline="0" dirty="0" err="1"/>
              <a:t>Bộ</a:t>
            </a:r>
            <a:r>
              <a:rPr lang="en-US" baseline="0" dirty="0"/>
              <a:t> </a:t>
            </a:r>
            <a:r>
              <a:rPr lang="en-US" baseline="0" dirty="0" err="1"/>
              <a:t>Công</a:t>
            </a:r>
            <a:r>
              <a:rPr lang="en-US" baseline="0" dirty="0"/>
              <a:t> An, </a:t>
            </a:r>
            <a:r>
              <a:rPr lang="en-US" baseline="0" dirty="0" err="1"/>
              <a:t>em</a:t>
            </a:r>
            <a:r>
              <a:rPr lang="en-US" baseline="0" dirty="0"/>
              <a:t> </a:t>
            </a:r>
            <a:r>
              <a:rPr lang="en-US" baseline="0" dirty="0" err="1"/>
              <a:t>xin</a:t>
            </a:r>
            <a:r>
              <a:rPr lang="en-US" baseline="0" dirty="0"/>
              <a:t> </a:t>
            </a:r>
            <a:r>
              <a:rPr lang="en-US" baseline="0" dirty="0" err="1"/>
              <a:t>phép</a:t>
            </a:r>
            <a:r>
              <a:rPr lang="en-US" baseline="0" dirty="0"/>
              <a:t> </a:t>
            </a:r>
            <a:r>
              <a:rPr lang="en-US" baseline="0" dirty="0" err="1"/>
              <a:t>được</a:t>
            </a:r>
            <a:r>
              <a:rPr lang="en-US" baseline="0" dirty="0"/>
              <a:t> </a:t>
            </a:r>
            <a:r>
              <a:rPr lang="en-US" baseline="0" dirty="0" err="1"/>
              <a:t>bắt</a:t>
            </a:r>
            <a:r>
              <a:rPr lang="en-US" baseline="0" dirty="0"/>
              <a:t> </a:t>
            </a:r>
            <a:r>
              <a:rPr lang="en-US" baseline="0" dirty="0" err="1"/>
              <a:t>đầu</a:t>
            </a:r>
            <a:r>
              <a:rPr lang="en-US" baseline="0" dirty="0"/>
              <a:t> </a:t>
            </a:r>
            <a:r>
              <a:rPr lang="en-US" baseline="0" dirty="0" err="1"/>
              <a:t>phần</a:t>
            </a:r>
            <a:r>
              <a:rPr lang="en-US" baseline="0" dirty="0"/>
              <a:t> </a:t>
            </a:r>
            <a:r>
              <a:rPr lang="en-US" baseline="0" dirty="0" err="1"/>
              <a:t>trình</a:t>
            </a:r>
            <a:r>
              <a:rPr lang="en-US" baseline="0" dirty="0"/>
              <a:t> </a:t>
            </a:r>
            <a:r>
              <a:rPr lang="en-US" baseline="0" dirty="0" err="1"/>
              <a:t>bày</a:t>
            </a:r>
            <a:r>
              <a:rPr lang="en-US" baseline="0" dirty="0"/>
              <a:t>:</a:t>
            </a:r>
          </a:p>
          <a:p>
            <a:r>
              <a:rPr lang="en-US" baseline="0" dirty="0" err="1"/>
              <a:t>Lời</a:t>
            </a:r>
            <a:r>
              <a:rPr lang="en-US" baseline="0" dirty="0"/>
              <a:t> </a:t>
            </a:r>
            <a:r>
              <a:rPr lang="en-US" baseline="0" dirty="0" err="1"/>
              <a:t>đầu</a:t>
            </a:r>
            <a:r>
              <a:rPr lang="en-US" baseline="0" dirty="0"/>
              <a:t> </a:t>
            </a:r>
            <a:r>
              <a:rPr lang="en-US" baseline="0" dirty="0" err="1"/>
              <a:t>tiên</a:t>
            </a:r>
            <a:r>
              <a:rPr lang="en-US" baseline="0" dirty="0"/>
              <a:t>, </a:t>
            </a:r>
            <a:r>
              <a:rPr lang="en-US" baseline="0" dirty="0" err="1"/>
              <a:t>cho</a:t>
            </a:r>
            <a:r>
              <a:rPr lang="en-US" baseline="0" dirty="0"/>
              <a:t> </a:t>
            </a:r>
            <a:r>
              <a:rPr lang="en-US" baseline="0" dirty="0" err="1"/>
              <a:t>em</a:t>
            </a:r>
            <a:r>
              <a:rPr lang="en-US" baseline="0" dirty="0"/>
              <a:t> </a:t>
            </a:r>
            <a:r>
              <a:rPr lang="en-US" baseline="0" dirty="0" err="1"/>
              <a:t>xin</a:t>
            </a:r>
            <a:r>
              <a:rPr lang="en-US" baseline="0" dirty="0"/>
              <a:t> </a:t>
            </a:r>
            <a:r>
              <a:rPr lang="en-US" baseline="0" dirty="0" err="1"/>
              <a:t>phép</a:t>
            </a:r>
            <a:r>
              <a:rPr lang="en-US" baseline="0" dirty="0"/>
              <a:t> </a:t>
            </a:r>
            <a:r>
              <a:rPr lang="en-US" baseline="0" dirty="0" err="1"/>
              <a:t>gửi</a:t>
            </a:r>
            <a:r>
              <a:rPr lang="en-US" baseline="0" dirty="0"/>
              <a:t> </a:t>
            </a:r>
            <a:r>
              <a:rPr lang="en-US" baseline="0" dirty="0" err="1"/>
              <a:t>lời</a:t>
            </a:r>
            <a:r>
              <a:rPr lang="en-US" baseline="0" dirty="0"/>
              <a:t> </a:t>
            </a:r>
            <a:r>
              <a:rPr lang="en-US" baseline="0" dirty="0" err="1"/>
              <a:t>chào</a:t>
            </a:r>
            <a:r>
              <a:rPr lang="en-US" baseline="0" dirty="0"/>
              <a:t> </a:t>
            </a:r>
            <a:r>
              <a:rPr lang="en-US" baseline="0" dirty="0" err="1"/>
              <a:t>tới</a:t>
            </a:r>
            <a:r>
              <a:rPr lang="en-US" baseline="0" dirty="0"/>
              <a:t> </a:t>
            </a:r>
            <a:r>
              <a:rPr lang="en-US" baseline="0" dirty="0" err="1"/>
              <a:t>tất</a:t>
            </a:r>
            <a:r>
              <a:rPr lang="en-US" baseline="0" dirty="0"/>
              <a:t> </a:t>
            </a:r>
            <a:r>
              <a:rPr lang="en-US" baseline="0" dirty="0" err="1"/>
              <a:t>cả</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lãnh</a:t>
            </a:r>
            <a:r>
              <a:rPr lang="en-US" baseline="0" dirty="0"/>
              <a:t> </a:t>
            </a:r>
            <a:r>
              <a:rPr lang="en-US" baseline="0" dirty="0" err="1"/>
              <a:t>đạo</a:t>
            </a:r>
            <a:r>
              <a:rPr lang="en-US" baseline="0" dirty="0"/>
              <a:t>, </a:t>
            </a:r>
            <a:r>
              <a:rPr lang="en-US" baseline="0" dirty="0" err="1"/>
              <a:t>các</a:t>
            </a:r>
            <a:r>
              <a:rPr lang="en-US" baseline="0" dirty="0"/>
              <a:t> </a:t>
            </a:r>
            <a:r>
              <a:rPr lang="en-US" baseline="0" dirty="0" err="1"/>
              <a:t>cán</a:t>
            </a:r>
            <a:r>
              <a:rPr lang="en-US" baseline="0" dirty="0"/>
              <a:t> </a:t>
            </a:r>
            <a:r>
              <a:rPr lang="en-US" baseline="0" dirty="0" err="1"/>
              <a:t>bộ</a:t>
            </a:r>
            <a:r>
              <a:rPr lang="en-US" baseline="0" dirty="0"/>
              <a:t> </a:t>
            </a:r>
            <a:r>
              <a:rPr lang="en-US" baseline="0" dirty="0" err="1"/>
              <a:t>đơn</a:t>
            </a:r>
            <a:r>
              <a:rPr lang="en-US" baseline="0" dirty="0"/>
              <a:t> </a:t>
            </a:r>
            <a:r>
              <a:rPr lang="en-US" baseline="0" dirty="0" err="1"/>
              <a:t>vị</a:t>
            </a:r>
            <a:r>
              <a:rPr lang="en-US" baseline="0" dirty="0"/>
              <a:t> </a:t>
            </a:r>
            <a:r>
              <a:rPr lang="en-US" baseline="0" dirty="0" err="1"/>
              <a:t>nghiệp</a:t>
            </a:r>
            <a:r>
              <a:rPr lang="en-US" baseline="0" dirty="0"/>
              <a:t> </a:t>
            </a:r>
            <a:r>
              <a:rPr lang="en-US" baseline="0" dirty="0" err="1"/>
              <a:t>vụ</a:t>
            </a:r>
            <a:r>
              <a:rPr lang="en-US" baseline="0" dirty="0"/>
              <a:t> A08, C06, C07, C08 và H01 </a:t>
            </a:r>
            <a:r>
              <a:rPr lang="en-US" baseline="0" dirty="0" err="1"/>
              <a:t>hiện</a:t>
            </a:r>
            <a:r>
              <a:rPr lang="en-US" baseline="0" dirty="0"/>
              <a:t> </a:t>
            </a:r>
            <a:r>
              <a:rPr lang="en-US" baseline="0" dirty="0" err="1"/>
              <a:t>đang</a:t>
            </a:r>
            <a:r>
              <a:rPr lang="en-US" baseline="0" dirty="0"/>
              <a:t> </a:t>
            </a:r>
            <a:r>
              <a:rPr lang="en-US" baseline="0" dirty="0" err="1"/>
              <a:t>có</a:t>
            </a:r>
            <a:r>
              <a:rPr lang="en-US" baseline="0" dirty="0"/>
              <a:t> </a:t>
            </a:r>
            <a:r>
              <a:rPr lang="en-US" baseline="0" dirty="0" err="1"/>
              <a:t>mặt</a:t>
            </a:r>
            <a:r>
              <a:rPr lang="en-US" baseline="0" dirty="0"/>
              <a:t> </a:t>
            </a:r>
            <a:r>
              <a:rPr lang="en-US" baseline="0" dirty="0" err="1"/>
              <a:t>tại</a:t>
            </a:r>
            <a:r>
              <a:rPr lang="en-US" baseline="0" dirty="0"/>
              <a:t> </a:t>
            </a:r>
            <a:r>
              <a:rPr lang="en-US" baseline="0" dirty="0" err="1"/>
              <a:t>Hội</a:t>
            </a:r>
            <a:r>
              <a:rPr lang="en-US" baseline="0" dirty="0"/>
              <a:t> </a:t>
            </a:r>
            <a:r>
              <a:rPr lang="en-US" baseline="0" dirty="0" err="1"/>
              <a:t>trường</a:t>
            </a:r>
            <a:r>
              <a:rPr lang="en-US" baseline="0" dirty="0"/>
              <a:t> Trung </a:t>
            </a:r>
            <a:r>
              <a:rPr lang="en-US" baseline="0" dirty="0" err="1"/>
              <a:t>tâm</a:t>
            </a:r>
            <a:r>
              <a:rPr lang="en-US" baseline="0" dirty="0"/>
              <a:t> </a:t>
            </a:r>
            <a:r>
              <a:rPr lang="en-US" baseline="0" dirty="0" err="1"/>
              <a:t>Thông</a:t>
            </a:r>
            <a:r>
              <a:rPr lang="en-US" baseline="0" dirty="0"/>
              <a:t> tin </a:t>
            </a:r>
            <a:r>
              <a:rPr lang="en-US" baseline="0" dirty="0" err="1"/>
              <a:t>cũng</a:t>
            </a:r>
            <a:r>
              <a:rPr lang="en-US" baseline="0" dirty="0"/>
              <a:t> </a:t>
            </a:r>
            <a:r>
              <a:rPr lang="en-US" baseline="0" dirty="0" err="1"/>
              <a:t>như</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đang</a:t>
            </a:r>
            <a:r>
              <a:rPr lang="en-US" baseline="0" dirty="0"/>
              <a:t> </a:t>
            </a:r>
            <a:r>
              <a:rPr lang="en-US" baseline="0" dirty="0" err="1"/>
              <a:t>tham</a:t>
            </a:r>
            <a:r>
              <a:rPr lang="en-US" baseline="0" dirty="0"/>
              <a:t> </a:t>
            </a:r>
            <a:r>
              <a:rPr lang="en-US" baseline="0" dirty="0" err="1"/>
              <a:t>dự</a:t>
            </a:r>
            <a:r>
              <a:rPr lang="en-US" baseline="0" dirty="0"/>
              <a:t> qua </a:t>
            </a:r>
            <a:r>
              <a:rPr lang="en-US" baseline="0" dirty="0" err="1"/>
              <a:t>kết</a:t>
            </a:r>
            <a:r>
              <a:rPr lang="en-US" baseline="0" dirty="0"/>
              <a:t> </a:t>
            </a:r>
            <a:r>
              <a:rPr lang="en-US" baseline="0" dirty="0" err="1"/>
              <a:t>nối</a:t>
            </a:r>
            <a:r>
              <a:rPr lang="en-US" baseline="0" dirty="0"/>
              <a:t> </a:t>
            </a:r>
            <a:r>
              <a:rPr lang="en-US" baseline="0" dirty="0" err="1"/>
              <a:t>cầu</a:t>
            </a:r>
            <a:r>
              <a:rPr lang="en-US" baseline="0" dirty="0"/>
              <a:t> </a:t>
            </a:r>
            <a:r>
              <a:rPr lang="en-US" baseline="0" dirty="0" err="1"/>
              <a:t>truyền</a:t>
            </a:r>
            <a:r>
              <a:rPr lang="en-US" baseline="0" dirty="0"/>
              <a:t> </a:t>
            </a:r>
            <a:r>
              <a:rPr lang="en-US" baseline="0" dirty="0" err="1"/>
              <a:t>hình</a:t>
            </a:r>
            <a:r>
              <a:rPr lang="en-US" baseline="0" dirty="0"/>
              <a:t>. </a:t>
            </a:r>
          </a:p>
          <a:p>
            <a:r>
              <a:rPr lang="en-US" baseline="0" dirty="0" err="1"/>
              <a:t>Em</a:t>
            </a:r>
            <a:r>
              <a:rPr lang="en-US" baseline="0" dirty="0"/>
              <a:t> </a:t>
            </a:r>
            <a:r>
              <a:rPr lang="en-US" baseline="0" dirty="0" err="1"/>
              <a:t>xin</a:t>
            </a:r>
            <a:r>
              <a:rPr lang="en-US" baseline="0" dirty="0"/>
              <a:t> </a:t>
            </a:r>
            <a:r>
              <a:rPr lang="en-US" baseline="0" dirty="0" err="1"/>
              <a:t>tự</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Em</a:t>
            </a:r>
            <a:r>
              <a:rPr lang="en-US" baseline="0" dirty="0"/>
              <a:t> </a:t>
            </a:r>
            <a:r>
              <a:rPr lang="en-US" baseline="0" dirty="0" err="1"/>
              <a:t>tên</a:t>
            </a:r>
            <a:r>
              <a:rPr lang="en-US" baseline="0" dirty="0"/>
              <a:t> </a:t>
            </a:r>
            <a:r>
              <a:rPr lang="en-US" baseline="0" dirty="0" err="1"/>
              <a:t>là</a:t>
            </a:r>
            <a:r>
              <a:rPr lang="en-US" baseline="0" dirty="0"/>
              <a:t> </a:t>
            </a:r>
            <a:r>
              <a:rPr lang="en-US" baseline="0" dirty="0" err="1"/>
              <a:t>Đào</a:t>
            </a:r>
            <a:r>
              <a:rPr lang="en-US" baseline="0" dirty="0"/>
              <a:t> Thị </a:t>
            </a:r>
            <a:r>
              <a:rPr lang="en-US" baseline="0" dirty="0" err="1"/>
              <a:t>Thùy</a:t>
            </a:r>
            <a:r>
              <a:rPr lang="en-US" baseline="0" dirty="0"/>
              <a:t> Anh, </a:t>
            </a:r>
            <a:r>
              <a:rPr lang="en-US" baseline="0" dirty="0" err="1"/>
              <a:t>là</a:t>
            </a:r>
            <a:r>
              <a:rPr lang="en-US" baseline="0" dirty="0"/>
              <a:t> </a:t>
            </a:r>
            <a:r>
              <a:rPr lang="en-US" baseline="0" dirty="0" err="1"/>
              <a:t>chuyên</a:t>
            </a:r>
            <a:r>
              <a:rPr lang="en-US" baseline="0" dirty="0"/>
              <a:t> </a:t>
            </a:r>
            <a:r>
              <a:rPr lang="en-US" baseline="0" dirty="0" err="1"/>
              <a:t>viên</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công</a:t>
            </a:r>
            <a:r>
              <a:rPr lang="en-US" baseline="0" dirty="0"/>
              <a:t> </a:t>
            </a:r>
            <a:r>
              <a:rPr lang="en-US" baseline="0" dirty="0" err="1"/>
              <a:t>tác</a:t>
            </a:r>
            <a:r>
              <a:rPr lang="en-US" baseline="0" dirty="0"/>
              <a:t> </a:t>
            </a:r>
            <a:r>
              <a:rPr lang="en-US" baseline="0" dirty="0" err="1"/>
              <a:t>tại</a:t>
            </a:r>
            <a:r>
              <a:rPr lang="en-US" baseline="0" dirty="0"/>
              <a:t> </a:t>
            </a:r>
            <a:r>
              <a:rPr lang="en-US" baseline="0" dirty="0" err="1"/>
              <a:t>Ngân</a:t>
            </a:r>
            <a:r>
              <a:rPr lang="en-US" baseline="0" dirty="0"/>
              <a:t> </a:t>
            </a:r>
            <a:r>
              <a:rPr lang="en-US" baseline="0" dirty="0" err="1"/>
              <a:t>hàng</a:t>
            </a:r>
            <a:r>
              <a:rPr lang="en-US" baseline="0" dirty="0"/>
              <a:t> </a:t>
            </a:r>
            <a:r>
              <a:rPr lang="en-US" baseline="0" dirty="0" err="1"/>
              <a:t>Thương</a:t>
            </a:r>
            <a:r>
              <a:rPr lang="en-US" baseline="0" dirty="0"/>
              <a:t> </a:t>
            </a:r>
            <a:r>
              <a:rPr lang="en-US" baseline="0" dirty="0" err="1"/>
              <a:t>mại</a:t>
            </a:r>
            <a:r>
              <a:rPr lang="en-US" baseline="0" dirty="0"/>
              <a:t> </a:t>
            </a:r>
            <a:r>
              <a:rPr lang="en-US" baseline="0" dirty="0" err="1"/>
              <a:t>Cổ</a:t>
            </a:r>
            <a:r>
              <a:rPr lang="en-US" baseline="0" dirty="0"/>
              <a:t> </a:t>
            </a:r>
            <a:r>
              <a:rPr lang="en-US" baseline="0" dirty="0" err="1"/>
              <a:t>phần</a:t>
            </a:r>
            <a:r>
              <a:rPr lang="en-US" baseline="0" dirty="0"/>
              <a:t> </a:t>
            </a:r>
            <a:r>
              <a:rPr lang="en-US" baseline="0" dirty="0" err="1"/>
              <a:t>Ngoại</a:t>
            </a:r>
            <a:r>
              <a:rPr lang="en-US" baseline="0" dirty="0"/>
              <a:t> </a:t>
            </a:r>
            <a:r>
              <a:rPr lang="en-US" baseline="0" dirty="0" err="1"/>
              <a:t>Thương</a:t>
            </a:r>
            <a:r>
              <a:rPr lang="en-US" baseline="0" dirty="0"/>
              <a:t>. </a:t>
            </a:r>
            <a:r>
              <a:rPr lang="en-US" baseline="0" dirty="0" err="1"/>
              <a:t>Ngày</a:t>
            </a:r>
            <a:r>
              <a:rPr lang="en-US" baseline="0" dirty="0"/>
              <a:t> </a:t>
            </a:r>
            <a:r>
              <a:rPr lang="en-US" baseline="0" dirty="0" err="1"/>
              <a:t>hôm</a:t>
            </a:r>
            <a:r>
              <a:rPr lang="en-US" baseline="0" dirty="0"/>
              <a:t> nay, </a:t>
            </a:r>
            <a:r>
              <a:rPr lang="en-US" baseline="0" dirty="0" err="1"/>
              <a:t>em</a:t>
            </a:r>
            <a:r>
              <a:rPr lang="en-US" baseline="0" dirty="0"/>
              <a:t> </a:t>
            </a:r>
            <a:r>
              <a:rPr lang="en-US" baseline="0" dirty="0" err="1"/>
              <a:t>rất</a:t>
            </a:r>
            <a:r>
              <a:rPr lang="en-US" baseline="0" dirty="0"/>
              <a:t> </a:t>
            </a:r>
            <a:r>
              <a:rPr lang="en-US" baseline="0" dirty="0" err="1"/>
              <a:t>vinh</a:t>
            </a:r>
            <a:r>
              <a:rPr lang="en-US" baseline="0" dirty="0"/>
              <a:t> </a:t>
            </a:r>
            <a:r>
              <a:rPr lang="en-US" baseline="0" dirty="0" err="1"/>
              <a:t>dự</a:t>
            </a:r>
            <a:r>
              <a:rPr lang="en-US" baseline="0" dirty="0"/>
              <a:t> </a:t>
            </a:r>
            <a:r>
              <a:rPr lang="en-US" baseline="0" dirty="0" err="1"/>
              <a:t>được</a:t>
            </a:r>
            <a:r>
              <a:rPr lang="en-US" baseline="0" dirty="0"/>
              <a:t> </a:t>
            </a:r>
            <a:r>
              <a:rPr lang="en-US" baseline="0" dirty="0" err="1"/>
              <a:t>cùng</a:t>
            </a:r>
            <a:r>
              <a:rPr lang="en-US" baseline="0" dirty="0"/>
              <a:t> </a:t>
            </a:r>
            <a:r>
              <a:rPr lang="en-US" baseline="0" dirty="0" err="1"/>
              <a:t>với</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đi</a:t>
            </a:r>
            <a:r>
              <a:rPr lang="en-US" baseline="0" dirty="0"/>
              <a:t> qua </a:t>
            </a:r>
            <a:r>
              <a:rPr lang="en-US" baseline="0" dirty="0" err="1"/>
              <a:t>các</a:t>
            </a:r>
            <a:r>
              <a:rPr lang="en-US" baseline="0" dirty="0"/>
              <a:t> </a:t>
            </a:r>
            <a:r>
              <a:rPr lang="en-US" baseline="0" dirty="0" err="1"/>
              <a:t>nội</a:t>
            </a:r>
            <a:r>
              <a:rPr lang="en-US" baseline="0" dirty="0"/>
              <a:t> dung </a:t>
            </a:r>
            <a:r>
              <a:rPr lang="en-US" baseline="0" dirty="0" err="1"/>
              <a:t>tập</a:t>
            </a:r>
            <a:r>
              <a:rPr lang="en-US" baseline="0" dirty="0"/>
              <a:t> </a:t>
            </a:r>
            <a:r>
              <a:rPr lang="en-US" baseline="0" dirty="0" err="1"/>
              <a:t>huấn</a:t>
            </a:r>
            <a:r>
              <a:rPr lang="en-US" baseline="0" dirty="0"/>
              <a:t> </a:t>
            </a:r>
            <a:r>
              <a:rPr lang="en-US" baseline="0" dirty="0" err="1"/>
              <a:t>về</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thu</a:t>
            </a:r>
            <a:r>
              <a:rPr lang="en-US" baseline="0" dirty="0"/>
              <a:t> </a:t>
            </a:r>
            <a:r>
              <a:rPr lang="en-US" baseline="0" dirty="0" err="1"/>
              <a:t>phí</a:t>
            </a:r>
            <a:r>
              <a:rPr lang="en-US" baseline="0" dirty="0"/>
              <a:t>, </a:t>
            </a:r>
            <a:r>
              <a:rPr lang="en-US" baseline="0" dirty="0" err="1"/>
              <a:t>lệ</a:t>
            </a:r>
            <a:r>
              <a:rPr lang="en-US" baseline="0" dirty="0"/>
              <a:t> </a:t>
            </a:r>
            <a:r>
              <a:rPr lang="en-US" baseline="0" dirty="0" err="1"/>
              <a:t>phí</a:t>
            </a:r>
            <a:r>
              <a:rPr lang="en-US" baseline="0" dirty="0"/>
              <a:t> </a:t>
            </a:r>
            <a:r>
              <a:rPr lang="en-US" baseline="0" dirty="0" err="1"/>
              <a:t>thủ</a:t>
            </a:r>
            <a:r>
              <a:rPr lang="en-US" baseline="0" dirty="0"/>
              <a:t> </a:t>
            </a:r>
            <a:r>
              <a:rPr lang="en-US" baseline="0" dirty="0" err="1"/>
              <a:t>tục</a:t>
            </a:r>
            <a:r>
              <a:rPr lang="en-US" baseline="0" dirty="0"/>
              <a:t> </a:t>
            </a:r>
            <a:r>
              <a:rPr lang="en-US" baseline="0" dirty="0" err="1"/>
              <a:t>hành</a:t>
            </a:r>
            <a:r>
              <a:rPr lang="en-US" baseline="0" dirty="0"/>
              <a:t> </a:t>
            </a:r>
            <a:r>
              <a:rPr lang="en-US" baseline="0" dirty="0" err="1"/>
              <a:t>chính</a:t>
            </a:r>
            <a:r>
              <a:rPr lang="en-US" baseline="0" dirty="0"/>
              <a:t> </a:t>
            </a:r>
            <a:r>
              <a:rPr lang="en-US" baseline="0" dirty="0" err="1"/>
              <a:t>của</a:t>
            </a:r>
            <a:r>
              <a:rPr lang="en-US" baseline="0" dirty="0"/>
              <a:t> </a:t>
            </a:r>
            <a:r>
              <a:rPr lang="en-US" baseline="0" dirty="0" err="1"/>
              <a:t>Bộ</a:t>
            </a:r>
            <a:r>
              <a:rPr lang="en-US" baseline="0" dirty="0"/>
              <a:t> </a:t>
            </a:r>
            <a:r>
              <a:rPr lang="en-US" baseline="0" dirty="0" err="1"/>
              <a:t>Công</a:t>
            </a:r>
            <a:r>
              <a:rPr lang="en-US" baseline="0" dirty="0"/>
              <a:t> An </a:t>
            </a:r>
            <a:r>
              <a:rPr lang="en-US" baseline="0" dirty="0" err="1"/>
              <a:t>với</a:t>
            </a:r>
            <a:r>
              <a:rPr lang="en-US" baseline="0" dirty="0"/>
              <a:t> Vietcombank.</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1</a:t>
            </a:fld>
            <a:endParaRPr lang="en-US"/>
          </a:p>
        </p:txBody>
      </p:sp>
    </p:spTree>
    <p:extLst>
      <p:ext uri="{BB962C8B-B14F-4D97-AF65-F5344CB8AC3E}">
        <p14:creationId xmlns:p14="http://schemas.microsoft.com/office/powerpoint/2010/main" val="2069919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Nội</a:t>
            </a:r>
            <a:r>
              <a:rPr lang="en-US" baseline="0" dirty="0"/>
              <a:t> dung </a:t>
            </a:r>
            <a:r>
              <a:rPr lang="en-US" baseline="0" dirty="0" err="1"/>
              <a:t>tập</a:t>
            </a:r>
            <a:r>
              <a:rPr lang="en-US" baseline="0" dirty="0"/>
              <a:t> </a:t>
            </a:r>
            <a:r>
              <a:rPr lang="en-US" baseline="0" dirty="0" err="1"/>
              <a:t>huấn</a:t>
            </a:r>
            <a:r>
              <a:rPr lang="en-US" baseline="0" dirty="0"/>
              <a:t> </a:t>
            </a:r>
            <a:r>
              <a:rPr lang="en-US" baseline="0" dirty="0" err="1"/>
              <a:t>hôm</a:t>
            </a:r>
            <a:r>
              <a:rPr lang="en-US" baseline="0" dirty="0"/>
              <a:t> nay </a:t>
            </a:r>
            <a:r>
              <a:rPr lang="en-US" baseline="0" dirty="0" err="1"/>
              <a:t>sẽ</a:t>
            </a:r>
            <a:r>
              <a:rPr lang="en-US" baseline="0" dirty="0"/>
              <a:t> </a:t>
            </a:r>
            <a:r>
              <a:rPr lang="en-US" baseline="0" dirty="0" err="1"/>
              <a:t>gồm</a:t>
            </a:r>
            <a:r>
              <a:rPr lang="en-US" baseline="0" dirty="0"/>
              <a:t> 03 </a:t>
            </a:r>
            <a:r>
              <a:rPr lang="en-US" baseline="0" dirty="0" err="1"/>
              <a:t>phần</a:t>
            </a:r>
            <a:r>
              <a:rPr lang="en-US" baseline="0" dirty="0"/>
              <a:t> </a:t>
            </a:r>
            <a:r>
              <a:rPr lang="en-US" baseline="0" dirty="0" err="1"/>
              <a:t>chính</a:t>
            </a:r>
            <a:r>
              <a:rPr lang="en-US" baseline="0" dirty="0"/>
              <a:t>:</a:t>
            </a:r>
          </a:p>
          <a:p>
            <a:pPr marL="228600" indent="-228600">
              <a:buAutoNum type="arabicPeriod"/>
            </a:pPr>
            <a:r>
              <a:rPr lang="en-US" baseline="0" dirty="0" err="1"/>
              <a:t>Nội</a:t>
            </a:r>
            <a:r>
              <a:rPr lang="en-US" baseline="0" dirty="0"/>
              <a:t> dung </a:t>
            </a:r>
            <a:r>
              <a:rPr lang="en-US" baseline="0" dirty="0" err="1"/>
              <a:t>đầu</a:t>
            </a:r>
            <a:r>
              <a:rPr lang="en-US" baseline="0" dirty="0"/>
              <a:t> </a:t>
            </a:r>
            <a:r>
              <a:rPr lang="en-US" baseline="0" dirty="0" err="1"/>
              <a:t>tiên</a:t>
            </a:r>
            <a:r>
              <a:rPr lang="en-US" baseline="0" dirty="0"/>
              <a:t> </a:t>
            </a:r>
            <a:r>
              <a:rPr lang="en-US" baseline="0" dirty="0" err="1"/>
              <a:t>là</a:t>
            </a:r>
            <a:r>
              <a:rPr lang="en-US" baseline="0" dirty="0"/>
              <a:t> </a:t>
            </a:r>
            <a:r>
              <a:rPr lang="en-US" baseline="0" dirty="0" err="1"/>
              <a:t>Đôi</a:t>
            </a:r>
            <a:r>
              <a:rPr lang="en-US" baseline="0" dirty="0"/>
              <a:t> </a:t>
            </a:r>
            <a:r>
              <a:rPr lang="en-US" baseline="0" dirty="0" err="1"/>
              <a:t>nét</a:t>
            </a:r>
            <a:r>
              <a:rPr lang="en-US" baseline="0" dirty="0"/>
              <a:t> </a:t>
            </a:r>
            <a:r>
              <a:rPr lang="en-US" baseline="0" dirty="0" err="1"/>
              <a:t>sơ</a:t>
            </a:r>
            <a:r>
              <a:rPr lang="en-US" baseline="0" dirty="0"/>
              <a:t> </a:t>
            </a:r>
            <a:r>
              <a:rPr lang="en-US" baseline="0" dirty="0" err="1"/>
              <a:t>lược</a:t>
            </a:r>
            <a:r>
              <a:rPr lang="en-US" baseline="0" dirty="0"/>
              <a:t> </a:t>
            </a:r>
            <a:r>
              <a:rPr lang="en-US" baseline="0" dirty="0" err="1"/>
              <a:t>về</a:t>
            </a:r>
            <a:r>
              <a:rPr lang="en-US" baseline="0" dirty="0"/>
              <a:t> </a:t>
            </a:r>
            <a:r>
              <a:rPr lang="en-US" baseline="0" dirty="0" err="1"/>
              <a:t>dịch</a:t>
            </a:r>
            <a:r>
              <a:rPr lang="en-US" baseline="0" dirty="0"/>
              <a:t> </a:t>
            </a:r>
            <a:r>
              <a:rPr lang="en-US" baseline="0" dirty="0" err="1"/>
              <a:t>vụ</a:t>
            </a:r>
            <a:r>
              <a:rPr lang="en-US" baseline="0" dirty="0"/>
              <a:t> Thanh </a:t>
            </a:r>
            <a:r>
              <a:rPr lang="en-US" baseline="0" dirty="0" err="1"/>
              <a:t>toán</a:t>
            </a:r>
            <a:r>
              <a:rPr lang="en-US" baseline="0" dirty="0"/>
              <a:t> song </a:t>
            </a:r>
            <a:r>
              <a:rPr lang="en-US" baseline="0" dirty="0" err="1"/>
              <a:t>phương</a:t>
            </a:r>
            <a:r>
              <a:rPr lang="en-US" baseline="0" dirty="0"/>
              <a:t> </a:t>
            </a:r>
            <a:r>
              <a:rPr lang="en-US" baseline="0" dirty="0" err="1"/>
              <a:t>với</a:t>
            </a:r>
            <a:r>
              <a:rPr lang="en-US" baseline="0" dirty="0"/>
              <a:t> BCA. </a:t>
            </a:r>
          </a:p>
          <a:p>
            <a:pPr marL="228600" indent="-228600">
              <a:buAutoNum type="arabicPeriod"/>
            </a:pPr>
            <a:r>
              <a:rPr lang="en-US" baseline="0" dirty="0" err="1"/>
              <a:t>Nội</a:t>
            </a:r>
            <a:r>
              <a:rPr lang="en-US" baseline="0" dirty="0"/>
              <a:t> dung </a:t>
            </a:r>
            <a:r>
              <a:rPr lang="en-US" baseline="0" dirty="0" err="1"/>
              <a:t>thứ</a:t>
            </a:r>
            <a:r>
              <a:rPr lang="en-US" baseline="0" dirty="0"/>
              <a:t> </a:t>
            </a:r>
            <a:r>
              <a:rPr lang="en-US" baseline="0" dirty="0" err="1"/>
              <a:t>hai</a:t>
            </a:r>
            <a:r>
              <a:rPr lang="en-US" baseline="0" dirty="0"/>
              <a:t> </a:t>
            </a:r>
            <a:r>
              <a:rPr lang="en-US" baseline="0" dirty="0" err="1"/>
              <a:t>là</a:t>
            </a:r>
            <a:r>
              <a:rPr lang="en-US" baseline="0" dirty="0"/>
              <a:t> </a:t>
            </a:r>
            <a:r>
              <a:rPr lang="en-US" baseline="0" dirty="0" err="1"/>
              <a:t>Phương</a:t>
            </a:r>
            <a:r>
              <a:rPr lang="en-US" baseline="0" dirty="0"/>
              <a:t> </a:t>
            </a:r>
            <a:r>
              <a:rPr lang="en-US" baseline="0" dirty="0" err="1"/>
              <a:t>thức</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trực</a:t>
            </a:r>
            <a:r>
              <a:rPr lang="en-US" baseline="0" dirty="0"/>
              <a:t> </a:t>
            </a:r>
            <a:r>
              <a:rPr lang="en-US" baseline="0" dirty="0" err="1"/>
              <a:t>tuyến</a:t>
            </a:r>
            <a:r>
              <a:rPr lang="en-US" baseline="0" dirty="0"/>
              <a:t> </a:t>
            </a:r>
            <a:r>
              <a:rPr lang="en-US" baseline="0" dirty="0" err="1"/>
              <a:t>trên</a:t>
            </a:r>
            <a:r>
              <a:rPr lang="en-US" baseline="0" dirty="0"/>
              <a:t> </a:t>
            </a:r>
            <a:r>
              <a:rPr lang="en-US" baseline="0" dirty="0" err="1"/>
              <a:t>Cổng</a:t>
            </a:r>
            <a:r>
              <a:rPr lang="en-US" baseline="0" dirty="0"/>
              <a:t> DVC </a:t>
            </a:r>
            <a:r>
              <a:rPr lang="en-US" baseline="0" dirty="0" err="1"/>
              <a:t>Bộ</a:t>
            </a:r>
            <a:r>
              <a:rPr lang="en-US" baseline="0" dirty="0"/>
              <a:t> </a:t>
            </a:r>
            <a:r>
              <a:rPr lang="en-US" baseline="0" dirty="0" err="1"/>
              <a:t>Công</a:t>
            </a:r>
            <a:r>
              <a:rPr lang="en-US" baseline="0" dirty="0"/>
              <a:t> an qua Vietcombank </a:t>
            </a:r>
          </a:p>
          <a:p>
            <a:pPr marL="228600" indent="-228600">
              <a:buAutoNum type="arabicPeriod"/>
            </a:pPr>
            <a:r>
              <a:rPr lang="en-US" baseline="0" dirty="0"/>
              <a:t>Và </a:t>
            </a:r>
            <a:r>
              <a:rPr lang="en-US" baseline="0" dirty="0" err="1"/>
              <a:t>Nội</a:t>
            </a:r>
            <a:r>
              <a:rPr lang="en-US" baseline="0" dirty="0"/>
              <a:t> dung </a:t>
            </a:r>
            <a:r>
              <a:rPr lang="en-US" baseline="0" dirty="0" err="1"/>
              <a:t>cuối</a:t>
            </a:r>
            <a:r>
              <a:rPr lang="en-US" baseline="0" dirty="0"/>
              <a:t> </a:t>
            </a:r>
            <a:r>
              <a:rPr lang="en-US" baseline="0" dirty="0" err="1"/>
              <a:t>là</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chương</a:t>
            </a:r>
            <a:r>
              <a:rPr lang="en-US" baseline="0" dirty="0"/>
              <a:t> </a:t>
            </a:r>
            <a:r>
              <a:rPr lang="en-US" baseline="0" dirty="0" err="1"/>
              <a:t>trình</a:t>
            </a:r>
            <a:r>
              <a:rPr lang="en-US" baseline="0" dirty="0"/>
              <a:t> </a:t>
            </a:r>
            <a:r>
              <a:rPr lang="en-US" baseline="0" dirty="0" err="1"/>
              <a:t>đối</a:t>
            </a:r>
            <a:r>
              <a:rPr lang="en-US" baseline="0" dirty="0"/>
              <a:t> </a:t>
            </a:r>
            <a:r>
              <a:rPr lang="en-US" baseline="0" dirty="0" err="1"/>
              <a:t>soát</a:t>
            </a:r>
            <a:r>
              <a:rPr lang="en-US" baseline="0" dirty="0"/>
              <a:t>, </a:t>
            </a:r>
            <a:r>
              <a:rPr lang="en-US" baseline="0" dirty="0" err="1"/>
              <a:t>hoàn</a:t>
            </a:r>
            <a:r>
              <a:rPr lang="en-US" baseline="0" dirty="0"/>
              <a:t> </a:t>
            </a:r>
            <a:r>
              <a:rPr lang="en-US" baseline="0" dirty="0" err="1"/>
              <a:t>trả</a:t>
            </a:r>
            <a:r>
              <a:rPr lang="en-US" baseline="0" dirty="0"/>
              <a:t> </a:t>
            </a:r>
            <a:r>
              <a:rPr lang="en-US" baseline="0" dirty="0" err="1"/>
              <a:t>phí</a:t>
            </a:r>
            <a:r>
              <a:rPr lang="en-US" baseline="0" dirty="0"/>
              <a:t>, </a:t>
            </a:r>
            <a:r>
              <a:rPr lang="en-US" baseline="0" dirty="0" err="1"/>
              <a:t>lệ</a:t>
            </a:r>
            <a:r>
              <a:rPr lang="en-US" baseline="0" dirty="0"/>
              <a:t> </a:t>
            </a:r>
            <a:r>
              <a:rPr lang="en-US" baseline="0" dirty="0" err="1"/>
              <a:t>phí</a:t>
            </a:r>
            <a:r>
              <a:rPr lang="en-US" baseline="0" dirty="0"/>
              <a:t> </a:t>
            </a:r>
            <a:r>
              <a:rPr lang="en-US" baseline="0" dirty="0" err="1"/>
              <a:t>trực</a:t>
            </a:r>
            <a:r>
              <a:rPr lang="en-US" baseline="0" dirty="0"/>
              <a:t> </a:t>
            </a:r>
            <a:r>
              <a:rPr lang="en-US" baseline="0" dirty="0" err="1"/>
              <a:t>tuyến</a:t>
            </a:r>
            <a:r>
              <a:rPr lang="en-US" baseline="0" dirty="0"/>
              <a:t> do Vietcombank </a:t>
            </a:r>
            <a:r>
              <a:rPr lang="en-US" baseline="0" dirty="0" err="1"/>
              <a:t>cung</a:t>
            </a:r>
            <a:r>
              <a:rPr lang="en-US" baseline="0" dirty="0"/>
              <a:t> </a:t>
            </a:r>
            <a:r>
              <a:rPr lang="en-US" baseline="0" dirty="0" err="1"/>
              <a:t>cấp</a:t>
            </a:r>
            <a:r>
              <a:rPr lang="en-US" baseline="0" dirty="0"/>
              <a:t> </a:t>
            </a:r>
            <a:r>
              <a:rPr lang="en-US" baseline="0" dirty="0" err="1"/>
              <a:t>sẽ</a:t>
            </a:r>
            <a:r>
              <a:rPr lang="en-US" baseline="0" dirty="0"/>
              <a:t> </a:t>
            </a:r>
            <a:r>
              <a:rPr lang="en-US" baseline="0" dirty="0" err="1"/>
              <a:t>được</a:t>
            </a:r>
            <a:r>
              <a:rPr lang="en-US" baseline="0" dirty="0"/>
              <a:t> chi </a:t>
            </a:r>
            <a:r>
              <a:rPr lang="en-US" baseline="0" dirty="0" err="1"/>
              <a:t>tiết</a:t>
            </a:r>
            <a:r>
              <a:rPr lang="en-US" baseline="0" dirty="0"/>
              <a:t> </a:t>
            </a:r>
            <a:r>
              <a:rPr lang="en-US" baseline="0" dirty="0" err="1"/>
              <a:t>hóa</a:t>
            </a:r>
            <a:r>
              <a:rPr lang="en-US" baseline="0" dirty="0"/>
              <a:t> </a:t>
            </a:r>
            <a:r>
              <a:rPr lang="en-US" baseline="0" dirty="0" err="1"/>
              <a:t>trong</a:t>
            </a:r>
            <a:r>
              <a:rPr lang="en-US" baseline="0" dirty="0"/>
              <a:t> </a:t>
            </a:r>
            <a:r>
              <a:rPr lang="en-US" baseline="0" dirty="0" err="1"/>
              <a:t>các</a:t>
            </a:r>
            <a:r>
              <a:rPr lang="en-US" baseline="0" dirty="0"/>
              <a:t> </a:t>
            </a:r>
            <a:r>
              <a:rPr lang="en-US" baseline="0" dirty="0" err="1"/>
              <a:t>chương</a:t>
            </a:r>
            <a:r>
              <a:rPr lang="en-US" baseline="0" dirty="0"/>
              <a:t> </a:t>
            </a:r>
            <a:r>
              <a:rPr lang="en-US" baseline="0" dirty="0" err="1"/>
              <a:t>từ</a:t>
            </a:r>
            <a:r>
              <a:rPr lang="en-US" baseline="0" dirty="0"/>
              <a:t> 3 </a:t>
            </a:r>
            <a:r>
              <a:rPr lang="en-US" baseline="0" dirty="0" err="1"/>
              <a:t>đến</a:t>
            </a:r>
            <a:r>
              <a:rPr lang="en-US" baseline="0" dirty="0"/>
              <a:t> 9</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2</a:t>
            </a:fld>
            <a:endParaRPr lang="en-US"/>
          </a:p>
        </p:txBody>
      </p:sp>
    </p:spTree>
    <p:extLst>
      <p:ext uri="{BB962C8B-B14F-4D97-AF65-F5344CB8AC3E}">
        <p14:creationId xmlns:p14="http://schemas.microsoft.com/office/powerpoint/2010/main" val="3673896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Roboto" panose="02000000000000000000" pitchFamily="2" charset="0"/>
              </a:rPr>
              <a:t>Top 03 </a:t>
            </a:r>
            <a:r>
              <a:rPr lang="en-US" b="0" i="0" dirty="0" err="1">
                <a:solidFill>
                  <a:srgbClr val="000000"/>
                </a:solidFill>
                <a:effectLst/>
                <a:latin typeface="Roboto" panose="02000000000000000000" pitchFamily="2" charset="0"/>
              </a:rPr>
              <a:t>nhóm</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tác</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nghiệp</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mà</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tổ</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chức</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có</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nhu</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cầu</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chuyển</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đổi</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số</a:t>
            </a:r>
            <a:r>
              <a:rPr lang="en-US" b="0" i="0" dirty="0">
                <a:solidFill>
                  <a:srgbClr val="000000"/>
                </a:solidFill>
                <a:effectLst/>
                <a:latin typeface="Roboto" panose="02000000000000000000" pitchFamily="2" charset="0"/>
              </a:rPr>
              <a:t> bao </a:t>
            </a:r>
            <a:r>
              <a:rPr lang="en-US" b="0" i="0" dirty="0" err="1">
                <a:solidFill>
                  <a:srgbClr val="000000"/>
                </a:solidFill>
                <a:effectLst/>
                <a:latin typeface="Roboto" panose="02000000000000000000" pitchFamily="2" charset="0"/>
              </a:rPr>
              <a:t>gồm</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tiếp</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thị</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trực</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tuyến</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giao</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dịch</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điện</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tử</a:t>
            </a:r>
            <a:r>
              <a:rPr lang="en-US" b="0" i="0" dirty="0">
                <a:solidFill>
                  <a:srgbClr val="000000"/>
                </a:solidFill>
                <a:effectLst/>
                <a:latin typeface="Roboto" panose="02000000000000000000" pitchFamily="2" charset="0"/>
              </a:rPr>
              <a:t> và </a:t>
            </a:r>
            <a:r>
              <a:rPr lang="en-US" b="0" i="0" dirty="0" err="1">
                <a:solidFill>
                  <a:srgbClr val="000000"/>
                </a:solidFill>
                <a:effectLst/>
                <a:latin typeface="Roboto" panose="02000000000000000000" pitchFamily="2" charset="0"/>
              </a:rPr>
              <a:t>hạ</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tầng</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dữ</a:t>
            </a:r>
            <a:r>
              <a:rPr lang="en-US" b="0" i="0" dirty="0">
                <a:solidFill>
                  <a:srgbClr val="000000"/>
                </a:solidFill>
                <a:effectLst/>
                <a:latin typeface="Roboto" panose="02000000000000000000" pitchFamily="2" charset="0"/>
              </a:rPr>
              <a:t> </a:t>
            </a:r>
            <a:r>
              <a:rPr lang="en-US" b="0" i="0" dirty="0" err="1">
                <a:solidFill>
                  <a:srgbClr val="000000"/>
                </a:solidFill>
                <a:effectLst/>
                <a:latin typeface="Roboto" panose="02000000000000000000" pitchFamily="2" charset="0"/>
              </a:rPr>
              <a:t>liệu</a:t>
            </a:r>
            <a:r>
              <a:rPr lang="en-US"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Đều</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là</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những</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nhu</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cầu</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mà</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bộ</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giải</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pháp</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VCB@zPay</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có</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thể</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đáp</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ứng</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được</a:t>
            </a:r>
            <a:r>
              <a:rPr lang="en-US" b="0" i="0" dirty="0">
                <a:solidFill>
                  <a:srgbClr val="000000"/>
                </a:solidFill>
                <a:effectLst/>
                <a:latin typeface="Roboto" panose="02000000000000000000" pitchFamily="2" charset="0"/>
                <a:sym typeface="Wingdings" panose="05000000000000000000" pitchFamily="2" charset="2"/>
              </a:rPr>
              <a:t>.</a:t>
            </a:r>
          </a:p>
          <a:p>
            <a:r>
              <a:rPr lang="vi-VN" b="0" i="0" dirty="0">
                <a:solidFill>
                  <a:srgbClr val="000000"/>
                </a:solidFill>
                <a:effectLst/>
                <a:latin typeface="Roboto" panose="02000000000000000000" pitchFamily="2" charset="0"/>
              </a:rPr>
              <a:t>60,1% tổ chức tham gia khảo sát cho biết rào cản mà họ gặp phải khi áp dụng công nghệ số là bởi chi phí đầu tư, ứng dụng công nghệ còn cao</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Đây</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là</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yếu</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tố</a:t>
            </a:r>
            <a:r>
              <a:rPr lang="en-US" b="0" i="0" dirty="0">
                <a:solidFill>
                  <a:srgbClr val="000000"/>
                </a:solidFill>
                <a:effectLst/>
                <a:latin typeface="Roboto" panose="02000000000000000000" pitchFamily="2" charset="0"/>
                <a:sym typeface="Wingdings" panose="05000000000000000000" pitchFamily="2" charset="2"/>
              </a:rPr>
              <a:t> VCB </a:t>
            </a:r>
            <a:r>
              <a:rPr lang="en-US" b="0" i="0" dirty="0" err="1">
                <a:solidFill>
                  <a:srgbClr val="000000"/>
                </a:solidFill>
                <a:effectLst/>
                <a:latin typeface="Roboto" panose="02000000000000000000" pitchFamily="2" charset="0"/>
                <a:sym typeface="Wingdings" panose="05000000000000000000" pitchFamily="2" charset="2"/>
              </a:rPr>
              <a:t>có</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thể</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hỗ</a:t>
            </a:r>
            <a:r>
              <a:rPr lang="en-US" b="0" i="0" dirty="0">
                <a:solidFill>
                  <a:srgbClr val="000000"/>
                </a:solidFill>
                <a:effectLst/>
                <a:latin typeface="Roboto" panose="02000000000000000000" pitchFamily="2" charset="0"/>
                <a:sym typeface="Wingdings" panose="05000000000000000000" pitchFamily="2" charset="2"/>
              </a:rPr>
              <a:t> </a:t>
            </a:r>
            <a:r>
              <a:rPr lang="en-US" b="0" i="0" dirty="0" err="1">
                <a:solidFill>
                  <a:srgbClr val="000000"/>
                </a:solidFill>
                <a:effectLst/>
                <a:latin typeface="Roboto" panose="02000000000000000000" pitchFamily="2" charset="0"/>
                <a:sym typeface="Wingdings" panose="05000000000000000000" pitchFamily="2" charset="2"/>
              </a:rPr>
              <a:t>trợ</a:t>
            </a:r>
            <a:r>
              <a:rPr lang="en-US" b="0" i="0" dirty="0">
                <a:solidFill>
                  <a:srgbClr val="000000"/>
                </a:solidFill>
                <a:effectLst/>
                <a:latin typeface="Roboto" panose="02000000000000000000" pitchFamily="2" charset="0"/>
                <a:sym typeface="Wingdings" panose="05000000000000000000" pitchFamily="2" charset="2"/>
              </a:rPr>
              <a:t> </a:t>
            </a:r>
          </a:p>
          <a:p>
            <a:endParaRPr lang="en-US" b="0" i="0" dirty="0">
              <a:solidFill>
                <a:srgbClr val="000000"/>
              </a:solidFill>
              <a:effectLst/>
              <a:latin typeface="Roboto" panose="02000000000000000000" pitchFamily="2" charset="0"/>
            </a:endParaRPr>
          </a:p>
          <a:p>
            <a:endParaRPr lang="en-US" dirty="0"/>
          </a:p>
        </p:txBody>
      </p:sp>
      <p:sp>
        <p:nvSpPr>
          <p:cNvPr id="4" name="Slide Number Placeholder 3"/>
          <p:cNvSpPr>
            <a:spLocks noGrp="1"/>
          </p:cNvSpPr>
          <p:nvPr>
            <p:ph type="sldNum" sz="quarter" idx="10"/>
          </p:nvPr>
        </p:nvSpPr>
        <p:spPr/>
        <p:txBody>
          <a:bodyPr/>
          <a:lstStyle/>
          <a:p>
            <a:fld id="{C9FFE2B4-3683-43EC-B373-B5E0589AFE39}" type="slidenum">
              <a:rPr lang="en-US" smtClean="0"/>
              <a:t>6</a:t>
            </a:fld>
            <a:endParaRPr lang="en-US"/>
          </a:p>
        </p:txBody>
      </p:sp>
    </p:spTree>
    <p:extLst>
      <p:ext uri="{BB962C8B-B14F-4D97-AF65-F5344CB8AC3E}">
        <p14:creationId xmlns:p14="http://schemas.microsoft.com/office/powerpoint/2010/main" val="3875554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24</a:t>
            </a:fld>
            <a:endParaRPr lang="en-US"/>
          </a:p>
        </p:txBody>
      </p:sp>
    </p:spTree>
    <p:extLst>
      <p:ext uri="{BB962C8B-B14F-4D97-AF65-F5344CB8AC3E}">
        <p14:creationId xmlns:p14="http://schemas.microsoft.com/office/powerpoint/2010/main" val="3983740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Đối</a:t>
            </a:r>
            <a:r>
              <a:rPr lang="en-US" baseline="0" dirty="0"/>
              <a:t> </a:t>
            </a:r>
            <a:r>
              <a:rPr lang="en-US" baseline="0" dirty="0" err="1"/>
              <a:t>với</a:t>
            </a:r>
            <a:r>
              <a:rPr lang="en-US" baseline="0" dirty="0"/>
              <a:t> </a:t>
            </a:r>
            <a:r>
              <a:rPr lang="en-US" baseline="0" dirty="0" err="1"/>
              <a:t>các</a:t>
            </a:r>
            <a:r>
              <a:rPr lang="en-US" baseline="0" dirty="0"/>
              <a:t> Chi </a:t>
            </a:r>
            <a:r>
              <a:rPr lang="en-US" baseline="0" dirty="0" err="1"/>
              <a:t>nhánh</a:t>
            </a:r>
            <a:r>
              <a:rPr lang="en-US" baseline="0" dirty="0"/>
              <a:t> Vietcombank, </a:t>
            </a:r>
            <a:r>
              <a:rPr lang="en-US" baseline="0" dirty="0" err="1"/>
              <a:t>có</a:t>
            </a:r>
            <a:r>
              <a:rPr lang="en-US" baseline="0" dirty="0"/>
              <a:t> </a:t>
            </a:r>
            <a:r>
              <a:rPr lang="en-US" baseline="0" dirty="0" err="1"/>
              <a:t>hai</a:t>
            </a:r>
            <a:r>
              <a:rPr lang="en-US" baseline="0" dirty="0"/>
              <a:t> </a:t>
            </a:r>
            <a:r>
              <a:rPr lang="en-US" baseline="0" dirty="0" err="1"/>
              <a:t>nội</a:t>
            </a:r>
            <a:r>
              <a:rPr lang="en-US" baseline="0" dirty="0"/>
              <a:t> dung </a:t>
            </a:r>
            <a:r>
              <a:rPr lang="en-US" baseline="0" dirty="0" err="1"/>
              <a:t>công</a:t>
            </a:r>
            <a:r>
              <a:rPr lang="en-US" baseline="0" dirty="0"/>
              <a:t> </a:t>
            </a:r>
            <a:r>
              <a:rPr lang="en-US" baseline="0" dirty="0" err="1"/>
              <a:t>việc</a:t>
            </a:r>
            <a:r>
              <a:rPr lang="en-US" baseline="0" dirty="0"/>
              <a:t> </a:t>
            </a:r>
            <a:r>
              <a:rPr lang="en-US" baseline="0" dirty="0" err="1"/>
              <a:t>chính</a:t>
            </a:r>
            <a:r>
              <a:rPr lang="en-US" baseline="0" dirty="0"/>
              <a:t> </a:t>
            </a:r>
            <a:r>
              <a:rPr lang="en-US" baseline="0" dirty="0" err="1"/>
              <a:t>liên</a:t>
            </a:r>
            <a:r>
              <a:rPr lang="en-US" baseline="0" dirty="0"/>
              <a:t> quan </a:t>
            </a:r>
            <a:r>
              <a:rPr lang="en-US" baseline="0" dirty="0" err="1"/>
              <a:t>đến</a:t>
            </a:r>
            <a:r>
              <a:rPr lang="en-US" baseline="0" dirty="0"/>
              <a:t> </a:t>
            </a:r>
            <a:r>
              <a:rPr lang="en-US" baseline="0" dirty="0" err="1"/>
              <a:t>dịch</a:t>
            </a:r>
            <a:r>
              <a:rPr lang="en-US" baseline="0" dirty="0"/>
              <a:t> </a:t>
            </a:r>
            <a:r>
              <a:rPr lang="en-US" baseline="0" dirty="0" err="1"/>
              <a:t>vụ</a:t>
            </a:r>
            <a:r>
              <a:rPr lang="en-US" baseline="0" dirty="0"/>
              <a:t> </a:t>
            </a:r>
            <a:r>
              <a:rPr lang="en-US" baseline="0" dirty="0" err="1"/>
              <a:t>TTSP</a:t>
            </a:r>
            <a:r>
              <a:rPr lang="en-US" baseline="0" dirty="0"/>
              <a:t> </a:t>
            </a:r>
            <a:r>
              <a:rPr lang="en-US" baseline="0" dirty="0" err="1"/>
              <a:t>với</a:t>
            </a:r>
            <a:r>
              <a:rPr lang="en-US" baseline="0" dirty="0"/>
              <a:t> BCA:</a:t>
            </a:r>
          </a:p>
          <a:p>
            <a:pPr marL="228600" indent="-228600">
              <a:buAutoNum type="arabicPeriod"/>
            </a:pPr>
            <a:r>
              <a:rPr lang="en-US" baseline="0" dirty="0" err="1"/>
              <a:t>Công</a:t>
            </a:r>
            <a:r>
              <a:rPr lang="en-US" baseline="0" dirty="0"/>
              <a:t> </a:t>
            </a:r>
            <a:r>
              <a:rPr lang="en-US" baseline="0" dirty="0" err="1"/>
              <a:t>việc</a:t>
            </a:r>
            <a:r>
              <a:rPr lang="en-US" baseline="0" dirty="0"/>
              <a:t> </a:t>
            </a:r>
            <a:r>
              <a:rPr lang="en-US" baseline="0" dirty="0" err="1"/>
              <a:t>làm</a:t>
            </a:r>
            <a:r>
              <a:rPr lang="en-US" baseline="0" dirty="0"/>
              <a:t>  </a:t>
            </a:r>
            <a:r>
              <a:rPr lang="en-US" baseline="0" dirty="0" err="1"/>
              <a:t>lần</a:t>
            </a:r>
            <a:r>
              <a:rPr lang="en-US" baseline="0" dirty="0"/>
              <a:t> </a:t>
            </a:r>
            <a:r>
              <a:rPr lang="en-US" baseline="0" dirty="0" err="1"/>
              <a:t>đầu</a:t>
            </a:r>
            <a:r>
              <a:rPr lang="en-US" baseline="0" dirty="0"/>
              <a:t>: </a:t>
            </a:r>
            <a:r>
              <a:rPr lang="en-US" baseline="0" dirty="0" err="1"/>
              <a:t>Mở</a:t>
            </a:r>
            <a:r>
              <a:rPr lang="en-US" baseline="0" dirty="0"/>
              <a:t> </a:t>
            </a:r>
            <a:r>
              <a:rPr lang="en-US" baseline="0" dirty="0" err="1"/>
              <a:t>tài</a:t>
            </a:r>
            <a:r>
              <a:rPr lang="en-US" baseline="0" dirty="0"/>
              <a:t> </a:t>
            </a:r>
            <a:r>
              <a:rPr lang="en-US" baseline="0" dirty="0" err="1"/>
              <a:t>khoản</a:t>
            </a:r>
            <a:r>
              <a:rPr lang="en-US" baseline="0" dirty="0"/>
              <a:t> </a:t>
            </a:r>
          </a:p>
          <a:p>
            <a:pPr marL="228600" indent="-228600">
              <a:buAutoNum type="arabicPeriod"/>
            </a:pPr>
            <a:r>
              <a:rPr lang="en-US" baseline="0" dirty="0" err="1"/>
              <a:t>Công</a:t>
            </a:r>
            <a:r>
              <a:rPr lang="en-US" baseline="0" dirty="0"/>
              <a:t> </a:t>
            </a:r>
            <a:r>
              <a:rPr lang="en-US" baseline="0" dirty="0" err="1"/>
              <a:t>việc</a:t>
            </a:r>
            <a:r>
              <a:rPr lang="en-US" baseline="0" dirty="0"/>
              <a:t> </a:t>
            </a:r>
            <a:r>
              <a:rPr lang="en-US" baseline="0" dirty="0" err="1"/>
              <a:t>đình</a:t>
            </a:r>
            <a:r>
              <a:rPr lang="en-US" baseline="0" dirty="0"/>
              <a:t> </a:t>
            </a:r>
            <a:r>
              <a:rPr lang="en-US" baseline="0" dirty="0" err="1"/>
              <a:t>kỳ</a:t>
            </a:r>
            <a:r>
              <a:rPr lang="en-US" baseline="0" dirty="0"/>
              <a:t> </a:t>
            </a:r>
            <a:r>
              <a:rPr lang="en-US" baseline="0" dirty="0" err="1"/>
              <a:t>hàng</a:t>
            </a:r>
            <a:r>
              <a:rPr lang="en-US" baseline="0" dirty="0"/>
              <a:t> </a:t>
            </a:r>
            <a:r>
              <a:rPr lang="en-US" baseline="0" dirty="0" err="1"/>
              <a:t>ngày</a:t>
            </a:r>
            <a:r>
              <a:rPr lang="en-US" baseline="0" dirty="0"/>
              <a:t>, </a:t>
            </a:r>
            <a:r>
              <a:rPr lang="en-US" baseline="0" dirty="0" err="1"/>
              <a:t>hàng</a:t>
            </a:r>
            <a:r>
              <a:rPr lang="en-US" baseline="0" dirty="0"/>
              <a:t> </a:t>
            </a:r>
            <a:r>
              <a:rPr lang="en-US" baseline="0" dirty="0" err="1"/>
              <a:t>tháng</a:t>
            </a:r>
            <a:r>
              <a:rPr lang="en-US" baseline="0" dirty="0"/>
              <a:t>:  </a:t>
            </a:r>
            <a:r>
              <a:rPr lang="en-US" baseline="0" dirty="0" err="1"/>
              <a:t>kết</a:t>
            </a:r>
            <a:r>
              <a:rPr lang="en-US" baseline="0" dirty="0"/>
              <a:t> </a:t>
            </a:r>
            <a:r>
              <a:rPr lang="en-US" baseline="0" dirty="0" err="1"/>
              <a:t>chuyển</a:t>
            </a:r>
            <a:r>
              <a:rPr lang="en-US" baseline="0" dirty="0"/>
              <a:t>, </a:t>
            </a:r>
            <a:r>
              <a:rPr lang="en-US" baseline="0" dirty="0" err="1"/>
              <a:t>trả</a:t>
            </a:r>
            <a:r>
              <a:rPr lang="en-US" baseline="0" dirty="0"/>
              <a:t> </a:t>
            </a:r>
            <a:r>
              <a:rPr lang="en-US" baseline="0" dirty="0" err="1"/>
              <a:t>lãi</a:t>
            </a:r>
            <a:r>
              <a:rPr lang="en-US" baseline="0" dirty="0"/>
              <a:t> </a:t>
            </a:r>
            <a:r>
              <a:rPr lang="en-US" baseline="0" dirty="0" err="1"/>
              <a:t>phí</a:t>
            </a:r>
            <a:r>
              <a:rPr lang="en-US" baseline="0" dirty="0"/>
              <a:t>. </a:t>
            </a:r>
            <a:r>
              <a:rPr lang="en-US" baseline="0" dirty="0" err="1"/>
              <a:t>Việc</a:t>
            </a:r>
            <a:r>
              <a:rPr lang="en-US" baseline="0" dirty="0"/>
              <a:t> </a:t>
            </a:r>
            <a:r>
              <a:rPr lang="en-US" baseline="0" dirty="0" err="1"/>
              <a:t>đối</a:t>
            </a:r>
            <a:r>
              <a:rPr lang="en-US" baseline="0" dirty="0"/>
              <a:t> </a:t>
            </a:r>
            <a:r>
              <a:rPr lang="en-US" baseline="0" dirty="0" err="1"/>
              <a:t>soát</a:t>
            </a:r>
            <a:r>
              <a:rPr lang="en-US" baseline="0" dirty="0"/>
              <a:t> </a:t>
            </a:r>
            <a:r>
              <a:rPr lang="en-US" baseline="0" dirty="0" err="1"/>
              <a:t>có</a:t>
            </a:r>
            <a:r>
              <a:rPr lang="en-US" baseline="0" dirty="0"/>
              <a:t> </a:t>
            </a:r>
            <a:r>
              <a:rPr lang="en-US" baseline="0" dirty="0" err="1"/>
              <a:t>thể</a:t>
            </a:r>
            <a:r>
              <a:rPr lang="en-US" baseline="0" dirty="0"/>
              <a:t> </a:t>
            </a:r>
            <a:r>
              <a:rPr lang="en-US" baseline="0" dirty="0" err="1"/>
              <a:t>sẽ</a:t>
            </a:r>
            <a:r>
              <a:rPr lang="en-US" baseline="0" dirty="0"/>
              <a:t> </a:t>
            </a:r>
            <a:r>
              <a:rPr lang="en-US" baseline="0" dirty="0" err="1"/>
              <a:t>phát</a:t>
            </a:r>
            <a:r>
              <a:rPr lang="en-US" baseline="0" dirty="0"/>
              <a:t> </a:t>
            </a:r>
            <a:r>
              <a:rPr lang="en-US" baseline="0" dirty="0" err="1"/>
              <a:t>sinh</a:t>
            </a:r>
            <a:r>
              <a:rPr lang="en-US" baseline="0" dirty="0"/>
              <a:t> </a:t>
            </a:r>
            <a:r>
              <a:rPr lang="en-US" baseline="0" dirty="0" err="1"/>
              <a:t>vào</a:t>
            </a:r>
            <a:r>
              <a:rPr lang="en-US" baseline="0" dirty="0"/>
              <a:t> </a:t>
            </a:r>
            <a:r>
              <a:rPr lang="en-US" baseline="0" dirty="0" err="1"/>
              <a:t>giai</a:t>
            </a:r>
            <a:r>
              <a:rPr lang="en-US" baseline="0" dirty="0"/>
              <a:t> </a:t>
            </a:r>
            <a:r>
              <a:rPr lang="en-US" baseline="0" dirty="0" err="1"/>
              <a:t>đoạn</a:t>
            </a:r>
            <a:r>
              <a:rPr lang="en-US" baseline="0" dirty="0"/>
              <a:t> </a:t>
            </a:r>
            <a:r>
              <a:rPr lang="en-US" baseline="0" dirty="0" err="1"/>
              <a:t>sau</a:t>
            </a:r>
            <a:r>
              <a:rPr lang="en-US" baseline="0" dirty="0"/>
              <a:t> </a:t>
            </a:r>
            <a:r>
              <a:rPr lang="en-US" baseline="0" dirty="0" err="1"/>
              <a:t>của</a:t>
            </a:r>
            <a:r>
              <a:rPr lang="en-US" baseline="0" dirty="0"/>
              <a:t> </a:t>
            </a:r>
            <a:r>
              <a:rPr lang="en-US" baseline="0" dirty="0" err="1"/>
              <a:t>dịch</a:t>
            </a:r>
            <a:r>
              <a:rPr lang="en-US" baseline="0" dirty="0"/>
              <a:t> </a:t>
            </a:r>
            <a:r>
              <a:rPr lang="en-US" baseline="0" dirty="0" err="1"/>
              <a:t>vụ</a:t>
            </a:r>
            <a:r>
              <a:rPr lang="en-US" baseline="0" dirty="0"/>
              <a:t> và TTTT </a:t>
            </a:r>
            <a:r>
              <a:rPr lang="en-US" baseline="0" dirty="0" err="1"/>
              <a:t>sẽ</a:t>
            </a:r>
            <a:r>
              <a:rPr lang="en-US" baseline="0" dirty="0"/>
              <a:t> </a:t>
            </a:r>
            <a:r>
              <a:rPr lang="en-US" baseline="0" dirty="0" err="1"/>
              <a:t>có</a:t>
            </a:r>
            <a:r>
              <a:rPr lang="en-US" baseline="0" dirty="0"/>
              <a:t> </a:t>
            </a:r>
            <a:r>
              <a:rPr lang="en-US" baseline="0" dirty="0" err="1"/>
              <a:t>hướng</a:t>
            </a:r>
            <a:r>
              <a:rPr lang="en-US" baseline="0" dirty="0"/>
              <a:t> </a:t>
            </a:r>
            <a:r>
              <a:rPr lang="en-US" baseline="0" dirty="0" err="1"/>
              <a:t>dẫn</a:t>
            </a:r>
            <a:r>
              <a:rPr lang="en-US" baseline="0" dirty="0"/>
              <a:t> chi </a:t>
            </a:r>
            <a:r>
              <a:rPr lang="en-US" baseline="0" dirty="0" err="1"/>
              <a:t>tiết</a:t>
            </a:r>
            <a:r>
              <a:rPr lang="en-US" baseline="0" dirty="0"/>
              <a:t> </a:t>
            </a:r>
            <a:r>
              <a:rPr lang="en-US" baseline="0" dirty="0" err="1"/>
              <a:t>đầy</a:t>
            </a:r>
            <a:r>
              <a:rPr lang="en-US" baseline="0" dirty="0"/>
              <a:t> </a:t>
            </a:r>
            <a:r>
              <a:rPr lang="en-US" baseline="0" dirty="0" err="1"/>
              <a:t>đủ</a:t>
            </a:r>
            <a:r>
              <a:rPr lang="en-US" baseline="0" dirty="0"/>
              <a:t> </a:t>
            </a:r>
            <a:r>
              <a:rPr lang="en-US" baseline="0" dirty="0" err="1"/>
              <a:t>khi</a:t>
            </a:r>
            <a:r>
              <a:rPr lang="en-US" baseline="0" dirty="0"/>
              <a:t> </a:t>
            </a:r>
            <a:r>
              <a:rPr lang="en-US" baseline="0" dirty="0" err="1"/>
              <a:t>phát</a:t>
            </a:r>
            <a:r>
              <a:rPr lang="en-US" baseline="0" dirty="0"/>
              <a:t> </a:t>
            </a:r>
            <a:r>
              <a:rPr lang="en-US" baseline="0" dirty="0" err="1"/>
              <a:t>sinh</a:t>
            </a:r>
            <a:r>
              <a:rPr lang="en-US" baseline="0" dirty="0"/>
              <a:t> </a:t>
            </a:r>
            <a:r>
              <a:rPr lang="en-US" baseline="0" dirty="0" err="1"/>
              <a:t>thêm</a:t>
            </a:r>
            <a:r>
              <a:rPr lang="en-US" baseline="0" dirty="0"/>
              <a:t> </a:t>
            </a:r>
            <a:r>
              <a:rPr lang="en-US" baseline="0" dirty="0" err="1"/>
              <a:t>nghiệp</a:t>
            </a:r>
            <a:r>
              <a:rPr lang="en-US" baseline="0" dirty="0"/>
              <a:t> </a:t>
            </a:r>
            <a:r>
              <a:rPr lang="en-US" baseline="0" dirty="0" err="1"/>
              <a:t>vụ</a:t>
            </a:r>
            <a:r>
              <a:rPr lang="en-US" baseline="0" dirty="0"/>
              <a:t> </a:t>
            </a:r>
            <a:r>
              <a:rPr lang="en-US" baseline="0" dirty="0" err="1"/>
              <a:t>này</a:t>
            </a:r>
            <a:r>
              <a:rPr lang="en-US" baseline="0" dirty="0"/>
              <a:t>.</a:t>
            </a:r>
          </a:p>
          <a:p>
            <a:pPr marL="0" indent="0">
              <a:buNone/>
            </a:pPr>
            <a:r>
              <a:rPr lang="en-US" baseline="0" dirty="0" err="1"/>
              <a:t>Cụ</a:t>
            </a:r>
            <a:r>
              <a:rPr lang="en-US" baseline="0" dirty="0"/>
              <a:t> </a:t>
            </a:r>
            <a:r>
              <a:rPr lang="en-US" baseline="0" dirty="0" err="1"/>
              <a:t>thể</a:t>
            </a:r>
            <a:r>
              <a:rPr lang="en-US" baseline="0" dirty="0"/>
              <a:t>, </a:t>
            </a:r>
            <a:r>
              <a:rPr lang="en-US" baseline="0" dirty="0" err="1"/>
              <a:t>Đối</a:t>
            </a:r>
            <a:r>
              <a:rPr lang="en-US" baseline="0" dirty="0"/>
              <a:t> </a:t>
            </a:r>
            <a:r>
              <a:rPr lang="en-US" baseline="0" dirty="0" err="1"/>
              <a:t>với</a:t>
            </a:r>
            <a:r>
              <a:rPr lang="en-US" baseline="0" dirty="0"/>
              <a:t> </a:t>
            </a:r>
            <a:r>
              <a:rPr lang="en-US" baseline="0" dirty="0" err="1"/>
              <a:t>công</a:t>
            </a:r>
            <a:r>
              <a:rPr lang="en-US" baseline="0" dirty="0"/>
              <a:t> </a:t>
            </a:r>
            <a:r>
              <a:rPr lang="en-US" baseline="0" dirty="0" err="1"/>
              <a:t>tác</a:t>
            </a:r>
            <a:r>
              <a:rPr lang="en-US" baseline="0" dirty="0"/>
              <a:t> </a:t>
            </a:r>
            <a:r>
              <a:rPr lang="en-US" baseline="0" dirty="0" err="1"/>
              <a:t>mở</a:t>
            </a:r>
            <a:r>
              <a:rPr lang="en-US" baseline="0" dirty="0"/>
              <a:t> </a:t>
            </a:r>
            <a:r>
              <a:rPr lang="en-US" baseline="0" dirty="0" err="1"/>
              <a:t>tài</a:t>
            </a:r>
            <a:r>
              <a:rPr lang="en-US" baseline="0" dirty="0"/>
              <a:t> </a:t>
            </a:r>
            <a:r>
              <a:rPr lang="en-US" baseline="0" dirty="0" err="1"/>
              <a:t>khoản</a:t>
            </a:r>
            <a:r>
              <a:rPr lang="en-US" baseline="0" dirty="0"/>
              <a:t> </a:t>
            </a:r>
            <a:r>
              <a:rPr lang="en-US" baseline="0" dirty="0" err="1"/>
              <a:t>cho</a:t>
            </a:r>
            <a:r>
              <a:rPr lang="en-US" baseline="0" dirty="0"/>
              <a:t> </a:t>
            </a:r>
            <a:r>
              <a:rPr lang="en-US" baseline="0" dirty="0" err="1"/>
              <a:t>các</a:t>
            </a:r>
            <a:r>
              <a:rPr lang="en-US" baseline="0" dirty="0"/>
              <a:t> </a:t>
            </a:r>
            <a:r>
              <a:rPr lang="en-US" baseline="0" dirty="0" err="1"/>
              <a:t>đơn</a:t>
            </a:r>
            <a:r>
              <a:rPr lang="en-US" baseline="0" dirty="0"/>
              <a:t> </a:t>
            </a:r>
            <a:r>
              <a:rPr lang="en-US" baseline="0" dirty="0" err="1"/>
              <a:t>vị</a:t>
            </a:r>
            <a:r>
              <a:rPr lang="en-US" baseline="0" dirty="0"/>
              <a:t> BCA </a:t>
            </a:r>
            <a:r>
              <a:rPr lang="en-US" baseline="0" dirty="0" err="1"/>
              <a:t>tại</a:t>
            </a:r>
            <a:r>
              <a:rPr lang="en-US" baseline="0" dirty="0"/>
              <a:t> VCB, chi </a:t>
            </a:r>
            <a:r>
              <a:rPr lang="en-US" baseline="0" dirty="0" err="1"/>
              <a:t>nhánh</a:t>
            </a:r>
            <a:r>
              <a:rPr lang="en-US" baseline="0" dirty="0"/>
              <a:t> </a:t>
            </a:r>
            <a:r>
              <a:rPr lang="en-US" baseline="0" dirty="0" err="1"/>
              <a:t>cần</a:t>
            </a:r>
            <a:r>
              <a:rPr lang="en-US" baseline="0" dirty="0"/>
              <a:t> </a:t>
            </a:r>
            <a:r>
              <a:rPr lang="en-US" baseline="0" dirty="0" err="1"/>
              <a:t>đáp</a:t>
            </a:r>
            <a:r>
              <a:rPr lang="en-US" baseline="0" dirty="0"/>
              <a:t> </a:t>
            </a:r>
            <a:r>
              <a:rPr lang="en-US" baseline="0" dirty="0" err="1"/>
              <a:t>ứng</a:t>
            </a:r>
            <a:r>
              <a:rPr lang="en-US" baseline="0" dirty="0"/>
              <a:t> </a:t>
            </a:r>
            <a:r>
              <a:rPr lang="en-US" baseline="0" dirty="0" err="1"/>
              <a:t>đủ</a:t>
            </a:r>
            <a:r>
              <a:rPr lang="en-US" baseline="0" dirty="0"/>
              <a:t> 02 </a:t>
            </a:r>
            <a:r>
              <a:rPr lang="en-US" baseline="0" dirty="0" err="1"/>
              <a:t>điều</a:t>
            </a:r>
            <a:r>
              <a:rPr lang="en-US" baseline="0" dirty="0"/>
              <a:t> </a:t>
            </a:r>
            <a:r>
              <a:rPr lang="en-US" baseline="0" dirty="0" err="1"/>
              <a:t>kiển</a:t>
            </a:r>
            <a:r>
              <a:rPr lang="en-US" baseline="0" dirty="0"/>
              <a:t> </a:t>
            </a:r>
            <a:r>
              <a:rPr lang="en-US" baseline="0" dirty="0" err="1"/>
              <a:t>sau</a:t>
            </a:r>
            <a:r>
              <a:rPr lang="en-US" baseline="0" dirty="0"/>
              <a:t> </a:t>
            </a:r>
            <a:r>
              <a:rPr lang="en-US" baseline="0" dirty="0" err="1"/>
              <a:t>trước</a:t>
            </a:r>
            <a:r>
              <a:rPr lang="en-US" baseline="0" dirty="0"/>
              <a:t> </a:t>
            </a:r>
            <a:r>
              <a:rPr lang="en-US" baseline="0" dirty="0" err="1"/>
              <a:t>khi</a:t>
            </a:r>
            <a:r>
              <a:rPr lang="en-US" baseline="0" dirty="0"/>
              <a:t> </a:t>
            </a:r>
            <a:r>
              <a:rPr lang="en-US" baseline="0" dirty="0" err="1"/>
              <a:t>tiến</a:t>
            </a:r>
            <a:r>
              <a:rPr lang="en-US" baseline="0" dirty="0"/>
              <a:t> </a:t>
            </a:r>
            <a:r>
              <a:rPr lang="en-US" baseline="0" dirty="0" err="1"/>
              <a:t>hành</a:t>
            </a:r>
            <a:r>
              <a:rPr lang="en-US" baseline="0" dirty="0"/>
              <a:t> </a:t>
            </a:r>
            <a:r>
              <a:rPr lang="en-US" baseline="0" dirty="0" err="1"/>
              <a:t>mở</a:t>
            </a:r>
            <a:r>
              <a:rPr lang="en-US" baseline="0" dirty="0"/>
              <a:t> </a:t>
            </a:r>
            <a:r>
              <a:rPr lang="en-US" baseline="0" dirty="0" err="1"/>
              <a:t>tài</a:t>
            </a:r>
            <a:r>
              <a:rPr lang="en-US" baseline="0" dirty="0"/>
              <a:t> </a:t>
            </a:r>
            <a:r>
              <a:rPr lang="en-US" baseline="0" dirty="0" err="1"/>
              <a:t>khoản</a:t>
            </a:r>
            <a:endParaRPr lang="en-US" baseline="0" dirty="0"/>
          </a:p>
          <a:p>
            <a:pPr marL="228600" indent="-228600">
              <a:buAutoNum type="arabicPeriod"/>
            </a:pPr>
            <a:r>
              <a:rPr lang="en-US" baseline="0" dirty="0"/>
              <a:t>Chi </a:t>
            </a:r>
            <a:r>
              <a:rPr lang="en-US" baseline="0" dirty="0" err="1"/>
              <a:t>nhánh</a:t>
            </a:r>
            <a:r>
              <a:rPr lang="en-US" baseline="0" dirty="0"/>
              <a:t> </a:t>
            </a:r>
            <a:r>
              <a:rPr lang="en-US" baseline="0" dirty="0" err="1"/>
              <a:t>cần</a:t>
            </a:r>
            <a:r>
              <a:rPr lang="en-US" baseline="0" dirty="0"/>
              <a:t> </a:t>
            </a:r>
            <a:r>
              <a:rPr lang="en-US" baseline="0" dirty="0" err="1"/>
              <a:t>được</a:t>
            </a:r>
            <a:r>
              <a:rPr lang="en-US" baseline="0" dirty="0"/>
              <a:t> </a:t>
            </a:r>
            <a:r>
              <a:rPr lang="en-US" baseline="0" dirty="0" err="1"/>
              <a:t>sự</a:t>
            </a:r>
            <a:r>
              <a:rPr lang="en-US" baseline="0" dirty="0"/>
              <a:t> </a:t>
            </a:r>
            <a:r>
              <a:rPr lang="en-US" baseline="0" dirty="0" err="1"/>
              <a:t>phân</a:t>
            </a:r>
            <a:r>
              <a:rPr lang="en-US" baseline="0" dirty="0"/>
              <a:t> </a:t>
            </a:r>
            <a:r>
              <a:rPr lang="en-US" baseline="0" dirty="0" err="1"/>
              <a:t>công</a:t>
            </a:r>
            <a:r>
              <a:rPr lang="en-US" baseline="0" dirty="0"/>
              <a:t> </a:t>
            </a:r>
            <a:r>
              <a:rPr lang="en-US" baseline="0" dirty="0" err="1"/>
              <a:t>của</a:t>
            </a:r>
            <a:r>
              <a:rPr lang="en-US" baseline="0" dirty="0"/>
              <a:t> </a:t>
            </a:r>
            <a:r>
              <a:rPr lang="en-US" baseline="0" dirty="0" err="1"/>
              <a:t>BLĐ</a:t>
            </a:r>
            <a:r>
              <a:rPr lang="en-US" baseline="0" dirty="0"/>
              <a:t> </a:t>
            </a:r>
            <a:r>
              <a:rPr lang="en-US" baseline="0" dirty="0" err="1"/>
              <a:t>thông</a:t>
            </a:r>
            <a:r>
              <a:rPr lang="en-US" baseline="0" dirty="0"/>
              <a:t> qua </a:t>
            </a:r>
            <a:r>
              <a:rPr lang="en-US" baseline="0" dirty="0" err="1"/>
              <a:t>phòng</a:t>
            </a:r>
            <a:r>
              <a:rPr lang="en-US" baseline="0" dirty="0"/>
              <a:t> </a:t>
            </a:r>
            <a:r>
              <a:rPr lang="en-US" baseline="0" dirty="0" err="1"/>
              <a:t>đầu</a:t>
            </a:r>
            <a:r>
              <a:rPr lang="en-US" baseline="0" dirty="0"/>
              <a:t> </a:t>
            </a:r>
            <a:r>
              <a:rPr lang="en-US" baseline="0" dirty="0" err="1"/>
              <a:t>mối</a:t>
            </a:r>
            <a:r>
              <a:rPr lang="en-US" baseline="0" dirty="0"/>
              <a:t> </a:t>
            </a:r>
            <a:r>
              <a:rPr lang="en-US" baseline="0" dirty="0" err="1"/>
              <a:t>về</a:t>
            </a:r>
            <a:r>
              <a:rPr lang="en-US" baseline="0" dirty="0"/>
              <a:t> </a:t>
            </a:r>
            <a:r>
              <a:rPr lang="en-US" baseline="0" dirty="0" err="1"/>
              <a:t>KH</a:t>
            </a:r>
            <a:r>
              <a:rPr lang="en-US" baseline="0" dirty="0"/>
              <a:t> </a:t>
            </a:r>
            <a:r>
              <a:rPr lang="en-US" baseline="0" dirty="0" err="1"/>
              <a:t>tại</a:t>
            </a:r>
            <a:r>
              <a:rPr lang="en-US" baseline="0" dirty="0"/>
              <a:t> TSC _Ban KHDN</a:t>
            </a:r>
          </a:p>
          <a:p>
            <a:pPr marL="228600" indent="-228600">
              <a:buAutoNum type="arabicPeriod"/>
            </a:pPr>
            <a:r>
              <a:rPr lang="en-US" baseline="0" dirty="0"/>
              <a:t>Chi </a:t>
            </a:r>
            <a:r>
              <a:rPr lang="en-US" baseline="0" dirty="0" err="1"/>
              <a:t>nhánh</a:t>
            </a:r>
            <a:r>
              <a:rPr lang="en-US" baseline="0" dirty="0"/>
              <a:t> </a:t>
            </a:r>
            <a:r>
              <a:rPr lang="en-US" baseline="0" dirty="0" err="1"/>
              <a:t>phải</a:t>
            </a:r>
            <a:r>
              <a:rPr lang="en-US" baseline="0" dirty="0"/>
              <a:t> </a:t>
            </a:r>
            <a:r>
              <a:rPr lang="en-US" baseline="0" dirty="0" err="1"/>
              <a:t>được</a:t>
            </a:r>
            <a:r>
              <a:rPr lang="en-US" baseline="0" dirty="0"/>
              <a:t> </a:t>
            </a:r>
            <a:r>
              <a:rPr lang="en-US" baseline="0" dirty="0" err="1"/>
              <a:t>sự</a:t>
            </a:r>
            <a:r>
              <a:rPr lang="en-US" baseline="0" dirty="0"/>
              <a:t> </a:t>
            </a:r>
            <a:r>
              <a:rPr lang="en-US" baseline="0" dirty="0" err="1"/>
              <a:t>cho</a:t>
            </a:r>
            <a:r>
              <a:rPr lang="en-US" baseline="0" dirty="0"/>
              <a:t> </a:t>
            </a:r>
            <a:r>
              <a:rPr lang="en-US" baseline="0" dirty="0" err="1"/>
              <a:t>phép</a:t>
            </a:r>
            <a:r>
              <a:rPr lang="en-US" baseline="0" dirty="0"/>
              <a:t> </a:t>
            </a:r>
            <a:r>
              <a:rPr lang="en-US" baseline="0" dirty="0" err="1"/>
              <a:t>của</a:t>
            </a:r>
            <a:r>
              <a:rPr lang="en-US" baseline="0" dirty="0"/>
              <a:t> </a:t>
            </a:r>
            <a:r>
              <a:rPr lang="en-US" baseline="0" dirty="0" err="1"/>
              <a:t>đơn</a:t>
            </a:r>
            <a:r>
              <a:rPr lang="en-US" baseline="0" dirty="0"/>
              <a:t> </a:t>
            </a:r>
            <a:r>
              <a:rPr lang="en-US" baseline="0" dirty="0" err="1"/>
              <a:t>vị</a:t>
            </a:r>
            <a:r>
              <a:rPr lang="en-US" baseline="0" dirty="0"/>
              <a:t> BCA </a:t>
            </a:r>
            <a:r>
              <a:rPr lang="en-US" baseline="0" dirty="0" err="1"/>
              <a:t>để</a:t>
            </a:r>
            <a:r>
              <a:rPr lang="en-US" baseline="0" dirty="0"/>
              <a:t> </a:t>
            </a:r>
            <a:r>
              <a:rPr lang="en-US" baseline="0" dirty="0" err="1"/>
              <a:t>mở</a:t>
            </a:r>
            <a:r>
              <a:rPr lang="en-US" baseline="0" dirty="0"/>
              <a:t> </a:t>
            </a:r>
            <a:r>
              <a:rPr lang="en-US" baseline="0" dirty="0" err="1"/>
              <a:t>tài</a:t>
            </a:r>
            <a:r>
              <a:rPr lang="en-US" baseline="0" dirty="0"/>
              <a:t> </a:t>
            </a:r>
            <a:r>
              <a:rPr lang="en-US" baseline="0" dirty="0" err="1"/>
              <a:t>khoản</a:t>
            </a:r>
            <a:endParaRPr lang="en-US" baseline="0" dirty="0"/>
          </a:p>
          <a:p>
            <a:pPr marL="0" indent="0">
              <a:buNone/>
            </a:pPr>
            <a:r>
              <a:rPr lang="en-US" dirty="0" err="1"/>
              <a:t>Sau</a:t>
            </a:r>
            <a:r>
              <a:rPr lang="en-US" baseline="0" dirty="0"/>
              <a:t> </a:t>
            </a:r>
            <a:r>
              <a:rPr lang="en-US" baseline="0" dirty="0" err="1"/>
              <a:t>khi</a:t>
            </a:r>
            <a:r>
              <a:rPr lang="en-US" baseline="0" dirty="0"/>
              <a:t> </a:t>
            </a:r>
            <a:r>
              <a:rPr lang="en-US" baseline="0" dirty="0" err="1"/>
              <a:t>đáp</a:t>
            </a:r>
            <a:r>
              <a:rPr lang="en-US" baseline="0" dirty="0"/>
              <a:t> </a:t>
            </a:r>
            <a:r>
              <a:rPr lang="en-US" baseline="0" dirty="0" err="1"/>
              <a:t>ứng</a:t>
            </a:r>
            <a:r>
              <a:rPr lang="en-US" baseline="0" dirty="0"/>
              <a:t> </a:t>
            </a:r>
            <a:r>
              <a:rPr lang="en-US" baseline="0" dirty="0" err="1"/>
              <a:t>được</a:t>
            </a:r>
            <a:r>
              <a:rPr lang="en-US" baseline="0" dirty="0"/>
              <a:t> </a:t>
            </a:r>
            <a:r>
              <a:rPr lang="en-US" baseline="0" dirty="0" err="1"/>
              <a:t>đủ</a:t>
            </a:r>
            <a:r>
              <a:rPr lang="en-US" baseline="0" dirty="0"/>
              <a:t> 02 </a:t>
            </a:r>
            <a:r>
              <a:rPr lang="en-US" baseline="0" dirty="0" err="1"/>
              <a:t>điều</a:t>
            </a:r>
            <a:r>
              <a:rPr lang="en-US" baseline="0" dirty="0"/>
              <a:t> </a:t>
            </a:r>
            <a:r>
              <a:rPr lang="en-US" baseline="0" dirty="0" err="1"/>
              <a:t>kiện</a:t>
            </a:r>
            <a:r>
              <a:rPr lang="en-US" baseline="0" dirty="0"/>
              <a:t> </a:t>
            </a:r>
            <a:r>
              <a:rPr lang="en-US" baseline="0" dirty="0" err="1"/>
              <a:t>kể</a:t>
            </a:r>
            <a:r>
              <a:rPr lang="en-US" baseline="0" dirty="0"/>
              <a:t> </a:t>
            </a:r>
            <a:r>
              <a:rPr lang="en-US" baseline="0" dirty="0" err="1"/>
              <a:t>trên</a:t>
            </a:r>
            <a:r>
              <a:rPr lang="en-US" baseline="0" dirty="0"/>
              <a:t>, CN </a:t>
            </a:r>
            <a:r>
              <a:rPr lang="en-US" baseline="0" dirty="0" err="1"/>
              <a:t>có</a:t>
            </a:r>
            <a:r>
              <a:rPr lang="en-US" baseline="0" dirty="0"/>
              <a:t> </a:t>
            </a:r>
            <a:r>
              <a:rPr lang="en-US" baseline="0" dirty="0" err="1"/>
              <a:t>thể</a:t>
            </a:r>
            <a:r>
              <a:rPr lang="en-US" baseline="0" dirty="0"/>
              <a:t> </a:t>
            </a:r>
            <a:r>
              <a:rPr lang="en-US" baseline="0" dirty="0" err="1"/>
              <a:t>tiến</a:t>
            </a:r>
            <a:r>
              <a:rPr lang="en-US" baseline="0" dirty="0"/>
              <a:t> </a:t>
            </a:r>
            <a:r>
              <a:rPr lang="en-US" baseline="0" dirty="0" err="1"/>
              <a:t>hành</a:t>
            </a:r>
            <a:r>
              <a:rPr lang="en-US" baseline="0" dirty="0"/>
              <a:t> </a:t>
            </a:r>
            <a:r>
              <a:rPr lang="en-US" baseline="0" dirty="0" err="1"/>
              <a:t>mở</a:t>
            </a:r>
            <a:r>
              <a:rPr lang="en-US" baseline="0" dirty="0"/>
              <a:t> </a:t>
            </a:r>
            <a:r>
              <a:rPr lang="en-US" baseline="0" dirty="0" err="1"/>
              <a:t>tài</a:t>
            </a:r>
            <a:r>
              <a:rPr lang="en-US" baseline="0" dirty="0"/>
              <a:t> </a:t>
            </a:r>
            <a:r>
              <a:rPr lang="en-US" baseline="0" dirty="0" err="1"/>
              <a:t>khoản</a:t>
            </a:r>
            <a:r>
              <a:rPr lang="en-US" baseline="0" dirty="0"/>
              <a:t> </a:t>
            </a:r>
            <a:r>
              <a:rPr lang="en-US" baseline="0" dirty="0" err="1"/>
              <a:t>cho</a:t>
            </a:r>
            <a:r>
              <a:rPr lang="en-US" baseline="0" dirty="0"/>
              <a:t> </a:t>
            </a:r>
            <a:r>
              <a:rPr lang="en-US" baseline="0" dirty="0" err="1"/>
              <a:t>đơn</a:t>
            </a:r>
            <a:r>
              <a:rPr lang="en-US" baseline="0" dirty="0"/>
              <a:t> </a:t>
            </a:r>
            <a:r>
              <a:rPr lang="en-US" baseline="0" dirty="0" err="1"/>
              <a:t>vị</a:t>
            </a:r>
            <a:r>
              <a:rPr lang="en-US" baseline="0" dirty="0"/>
              <a:t> BCA </a:t>
            </a:r>
            <a:r>
              <a:rPr lang="en-US" baseline="0" dirty="0" err="1"/>
              <a:t>dựa</a:t>
            </a:r>
            <a:r>
              <a:rPr lang="en-US" baseline="0" dirty="0"/>
              <a:t> </a:t>
            </a:r>
            <a:r>
              <a:rPr lang="en-US" baseline="0" dirty="0" err="1"/>
              <a:t>trên</a:t>
            </a:r>
            <a:r>
              <a:rPr lang="en-US" baseline="0" dirty="0"/>
              <a:t> </a:t>
            </a:r>
            <a:r>
              <a:rPr lang="en-US" baseline="0" dirty="0" err="1"/>
              <a:t>các</a:t>
            </a:r>
            <a:r>
              <a:rPr lang="en-US" baseline="0" dirty="0"/>
              <a:t> </a:t>
            </a:r>
            <a:r>
              <a:rPr lang="en-US" baseline="0" dirty="0" err="1"/>
              <a:t>nguyên</a:t>
            </a:r>
            <a:r>
              <a:rPr lang="en-US" baseline="0" dirty="0"/>
              <a:t> </a:t>
            </a:r>
            <a:r>
              <a:rPr lang="en-US" baseline="0" dirty="0" err="1"/>
              <a:t>tắc</a:t>
            </a:r>
            <a:r>
              <a:rPr lang="en-US" baseline="0" dirty="0"/>
              <a:t>:</a:t>
            </a:r>
          </a:p>
          <a:p>
            <a:pPr marL="171450" indent="-171450">
              <a:buFontTx/>
              <a:buChar char="-"/>
            </a:pPr>
            <a:r>
              <a:rPr lang="en-US" b="1" baseline="0" dirty="0" err="1"/>
              <a:t>Mỗi</a:t>
            </a:r>
            <a:r>
              <a:rPr lang="en-US" b="1" baseline="0" dirty="0"/>
              <a:t> </a:t>
            </a:r>
            <a:r>
              <a:rPr lang="en-US" b="1" baseline="0" dirty="0" err="1"/>
              <a:t>cục</a:t>
            </a:r>
            <a:r>
              <a:rPr lang="en-US" b="1" baseline="0" dirty="0"/>
              <a:t>/ </a:t>
            </a:r>
            <a:r>
              <a:rPr lang="en-US" b="1" baseline="0" dirty="0" err="1"/>
              <a:t>mỗi</a:t>
            </a:r>
            <a:r>
              <a:rPr lang="en-US" b="1" baseline="0" dirty="0"/>
              <a:t> </a:t>
            </a:r>
            <a:r>
              <a:rPr lang="en-US" b="1" baseline="0" dirty="0" err="1"/>
              <a:t>đơn</a:t>
            </a:r>
            <a:r>
              <a:rPr lang="en-US" b="1" baseline="0" dirty="0"/>
              <a:t> </a:t>
            </a:r>
            <a:r>
              <a:rPr lang="en-US" b="1" baseline="0" dirty="0" err="1"/>
              <a:t>vị</a:t>
            </a:r>
            <a:r>
              <a:rPr lang="en-US" b="1" baseline="0" dirty="0"/>
              <a:t> </a:t>
            </a:r>
            <a:r>
              <a:rPr lang="en-US" baseline="0" dirty="0"/>
              <a:t>CA </a:t>
            </a:r>
            <a:r>
              <a:rPr lang="en-US" baseline="0" dirty="0" err="1"/>
              <a:t>tỉnh</a:t>
            </a:r>
            <a:r>
              <a:rPr lang="en-US" baseline="0" dirty="0"/>
              <a:t>/ </a:t>
            </a:r>
            <a:r>
              <a:rPr lang="en-US" baseline="0" dirty="0" err="1"/>
              <a:t>thành</a:t>
            </a:r>
            <a:r>
              <a:rPr lang="en-US" baseline="0" dirty="0"/>
              <a:t> </a:t>
            </a:r>
            <a:r>
              <a:rPr lang="en-US" baseline="0" dirty="0" err="1"/>
              <a:t>phố</a:t>
            </a:r>
            <a:r>
              <a:rPr lang="en-US" baseline="0" dirty="0"/>
              <a:t>, CA </a:t>
            </a:r>
            <a:r>
              <a:rPr lang="en-US" baseline="0" dirty="0" err="1"/>
              <a:t>quận</a:t>
            </a:r>
            <a:r>
              <a:rPr lang="en-US" baseline="0" dirty="0"/>
              <a:t> </a:t>
            </a:r>
            <a:r>
              <a:rPr lang="en-US" baseline="0" dirty="0" err="1"/>
              <a:t>huyện</a:t>
            </a:r>
            <a:r>
              <a:rPr lang="en-US" baseline="0" dirty="0"/>
              <a:t> </a:t>
            </a:r>
            <a:r>
              <a:rPr lang="en-US" baseline="0" dirty="0" err="1"/>
              <a:t>mở</a:t>
            </a:r>
            <a:r>
              <a:rPr lang="en-US" baseline="0" dirty="0"/>
              <a:t> 01 </a:t>
            </a:r>
            <a:r>
              <a:rPr lang="en-US" baseline="0" dirty="0" err="1"/>
              <a:t>tài</a:t>
            </a:r>
            <a:r>
              <a:rPr lang="en-US" baseline="0" dirty="0"/>
              <a:t> </a:t>
            </a:r>
            <a:r>
              <a:rPr lang="en-US" baseline="0" dirty="0" err="1"/>
              <a:t>khoản</a:t>
            </a:r>
            <a:r>
              <a:rPr lang="en-US" baseline="0" dirty="0"/>
              <a:t> </a:t>
            </a:r>
            <a:r>
              <a:rPr lang="en-US" baseline="0" dirty="0" err="1"/>
              <a:t>riêng</a:t>
            </a:r>
            <a:endParaRPr lang="en-US" baseline="0" dirty="0"/>
          </a:p>
          <a:p>
            <a:pPr marL="171450" indent="-171450">
              <a:buFontTx/>
              <a:buChar char="-"/>
            </a:pPr>
            <a:r>
              <a:rPr lang="en-US" b="1" baseline="0" dirty="0" err="1"/>
              <a:t>Không</a:t>
            </a:r>
            <a:r>
              <a:rPr lang="en-US" baseline="0" dirty="0"/>
              <a:t> </a:t>
            </a:r>
            <a:r>
              <a:rPr lang="en-US" baseline="0" dirty="0" err="1"/>
              <a:t>mở</a:t>
            </a:r>
            <a:r>
              <a:rPr lang="en-US" baseline="0" dirty="0"/>
              <a:t> </a:t>
            </a:r>
            <a:r>
              <a:rPr lang="en-US" baseline="0" dirty="0" err="1"/>
              <a:t>tài</a:t>
            </a:r>
            <a:r>
              <a:rPr lang="en-US" baseline="0" dirty="0"/>
              <a:t> </a:t>
            </a:r>
            <a:r>
              <a:rPr lang="en-US" baseline="0" dirty="0" err="1"/>
              <a:t>tài</a:t>
            </a:r>
            <a:r>
              <a:rPr lang="en-US" baseline="0" dirty="0"/>
              <a:t> </a:t>
            </a:r>
            <a:r>
              <a:rPr lang="en-US" baseline="0" dirty="0" err="1"/>
              <a:t>khoản</a:t>
            </a:r>
            <a:r>
              <a:rPr lang="en-US" baseline="0" dirty="0"/>
              <a:t> </a:t>
            </a:r>
            <a:r>
              <a:rPr lang="en-US" baseline="0" dirty="0" err="1"/>
              <a:t>riêng</a:t>
            </a:r>
            <a:r>
              <a:rPr lang="en-US" baseline="0" dirty="0"/>
              <a:t> </a:t>
            </a:r>
            <a:r>
              <a:rPr lang="en-US" baseline="0" dirty="0" err="1"/>
              <a:t>cho</a:t>
            </a:r>
            <a:r>
              <a:rPr lang="en-US" baseline="0" dirty="0"/>
              <a:t> CA </a:t>
            </a:r>
            <a:r>
              <a:rPr lang="en-US" baseline="0" dirty="0" err="1"/>
              <a:t>cấp</a:t>
            </a:r>
            <a:r>
              <a:rPr lang="en-US" baseline="0" dirty="0"/>
              <a:t> </a:t>
            </a:r>
            <a:r>
              <a:rPr lang="en-US" baseline="0" dirty="0" err="1"/>
              <a:t>xã</a:t>
            </a:r>
            <a:r>
              <a:rPr lang="en-US" baseline="0" dirty="0"/>
              <a:t>. </a:t>
            </a:r>
            <a:r>
              <a:rPr lang="en-US" baseline="0" dirty="0" err="1"/>
              <a:t>Các</a:t>
            </a:r>
            <a:r>
              <a:rPr lang="en-US" baseline="0" dirty="0"/>
              <a:t> </a:t>
            </a:r>
            <a:r>
              <a:rPr lang="en-US" baseline="0" dirty="0" err="1"/>
              <a:t>khoản</a:t>
            </a:r>
            <a:r>
              <a:rPr lang="en-US" baseline="0" dirty="0"/>
              <a:t> </a:t>
            </a:r>
            <a:r>
              <a:rPr lang="en-US" baseline="0" dirty="0" err="1"/>
              <a:t>thu</a:t>
            </a:r>
            <a:r>
              <a:rPr lang="en-US" baseline="0" dirty="0"/>
              <a:t> </a:t>
            </a:r>
            <a:r>
              <a:rPr lang="en-US" baseline="0" dirty="0" err="1"/>
              <a:t>của</a:t>
            </a:r>
            <a:r>
              <a:rPr lang="en-US" baseline="0" dirty="0"/>
              <a:t> CA </a:t>
            </a:r>
            <a:r>
              <a:rPr lang="en-US" baseline="0" dirty="0" err="1"/>
              <a:t>cấp</a:t>
            </a:r>
            <a:r>
              <a:rPr lang="en-US" baseline="0" dirty="0"/>
              <a:t> </a:t>
            </a:r>
            <a:r>
              <a:rPr lang="en-US" baseline="0" dirty="0" err="1"/>
              <a:t>xã</a:t>
            </a:r>
            <a:r>
              <a:rPr lang="en-US" baseline="0" dirty="0"/>
              <a:t> </a:t>
            </a:r>
            <a:r>
              <a:rPr lang="en-US" baseline="0" dirty="0" err="1"/>
              <a:t>sẽ</a:t>
            </a:r>
            <a:r>
              <a:rPr lang="en-US" baseline="0" dirty="0"/>
              <a:t> </a:t>
            </a:r>
            <a:r>
              <a:rPr lang="en-US" baseline="0" dirty="0" err="1"/>
              <a:t>được</a:t>
            </a:r>
            <a:r>
              <a:rPr lang="en-US" baseline="0" dirty="0"/>
              <a:t> </a:t>
            </a:r>
            <a:r>
              <a:rPr lang="en-US" baseline="0" dirty="0" err="1"/>
              <a:t>hạch</a:t>
            </a:r>
            <a:r>
              <a:rPr lang="en-US" baseline="0" dirty="0"/>
              <a:t> </a:t>
            </a:r>
            <a:r>
              <a:rPr lang="en-US" baseline="0" dirty="0" err="1"/>
              <a:t>toán</a:t>
            </a:r>
            <a:r>
              <a:rPr lang="en-US" baseline="0" dirty="0"/>
              <a:t> và </a:t>
            </a:r>
            <a:r>
              <a:rPr lang="en-US" baseline="0" dirty="0" err="1"/>
              <a:t>theo</a:t>
            </a:r>
            <a:r>
              <a:rPr lang="en-US" baseline="0" dirty="0"/>
              <a:t> </a:t>
            </a:r>
            <a:r>
              <a:rPr lang="en-US" baseline="0" dirty="0" err="1"/>
              <a:t>dõi</a:t>
            </a:r>
            <a:r>
              <a:rPr lang="en-US" baseline="0" dirty="0"/>
              <a:t> </a:t>
            </a:r>
            <a:r>
              <a:rPr lang="en-US" baseline="0" dirty="0" err="1"/>
              <a:t>thông</a:t>
            </a:r>
            <a:r>
              <a:rPr lang="en-US" baseline="0" dirty="0"/>
              <a:t> qua </a:t>
            </a:r>
            <a:r>
              <a:rPr lang="en-US" baseline="0" dirty="0" err="1"/>
              <a:t>tài</a:t>
            </a:r>
            <a:r>
              <a:rPr lang="en-US" baseline="0" dirty="0"/>
              <a:t> </a:t>
            </a:r>
            <a:r>
              <a:rPr lang="en-US" baseline="0" dirty="0" err="1"/>
              <a:t>khoản</a:t>
            </a:r>
            <a:r>
              <a:rPr lang="en-US" baseline="0" dirty="0"/>
              <a:t> </a:t>
            </a:r>
            <a:r>
              <a:rPr lang="en-US" baseline="0" dirty="0" err="1"/>
              <a:t>của</a:t>
            </a:r>
            <a:r>
              <a:rPr lang="en-US" baseline="0" dirty="0"/>
              <a:t> </a:t>
            </a:r>
            <a:r>
              <a:rPr lang="en-US" baseline="0" dirty="0" err="1"/>
              <a:t>Công</a:t>
            </a:r>
            <a:r>
              <a:rPr lang="en-US" baseline="0" dirty="0"/>
              <a:t> An </a:t>
            </a:r>
            <a:r>
              <a:rPr lang="en-US" baseline="0" dirty="0" err="1"/>
              <a:t>cấp</a:t>
            </a:r>
            <a:r>
              <a:rPr lang="en-US" baseline="0" dirty="0"/>
              <a:t> </a:t>
            </a:r>
            <a:r>
              <a:rPr lang="en-US" baseline="0" dirty="0" err="1"/>
              <a:t>quận</a:t>
            </a:r>
            <a:r>
              <a:rPr lang="en-US" baseline="0" dirty="0"/>
              <a:t>/ </a:t>
            </a:r>
            <a:r>
              <a:rPr lang="en-US" baseline="0" dirty="0" err="1"/>
              <a:t>huyện</a:t>
            </a:r>
            <a:r>
              <a:rPr lang="en-US" baseline="0" dirty="0"/>
              <a:t>.</a:t>
            </a:r>
          </a:p>
          <a:p>
            <a:pPr marL="171450" indent="-171450">
              <a:buFontTx/>
              <a:buChar char="-"/>
            </a:pPr>
            <a:r>
              <a:rPr lang="en-US" baseline="0" dirty="0"/>
              <a:t>Chi </a:t>
            </a:r>
            <a:r>
              <a:rPr lang="en-US" baseline="0" dirty="0" err="1"/>
              <a:t>nhánh</a:t>
            </a:r>
            <a:r>
              <a:rPr lang="en-US" baseline="0" dirty="0"/>
              <a:t> </a:t>
            </a:r>
            <a:r>
              <a:rPr lang="en-US" baseline="0" dirty="0" err="1"/>
              <a:t>chủ</a:t>
            </a:r>
            <a:r>
              <a:rPr lang="en-US" baseline="0" dirty="0"/>
              <a:t> </a:t>
            </a:r>
            <a:r>
              <a:rPr lang="en-US" baseline="0" dirty="0" err="1"/>
              <a:t>động</a:t>
            </a:r>
            <a:r>
              <a:rPr lang="en-US" baseline="0" dirty="0"/>
              <a:t> </a:t>
            </a:r>
            <a:r>
              <a:rPr lang="en-US" baseline="0" dirty="0" err="1"/>
              <a:t>ký</a:t>
            </a:r>
            <a:r>
              <a:rPr lang="en-US" baseline="0" dirty="0"/>
              <a:t> </a:t>
            </a:r>
            <a:r>
              <a:rPr lang="en-US" baseline="0" dirty="0" err="1"/>
              <a:t>kết</a:t>
            </a:r>
            <a:r>
              <a:rPr lang="en-US" baseline="0" dirty="0"/>
              <a:t> </a:t>
            </a:r>
            <a:r>
              <a:rPr lang="en-US" baseline="0" dirty="0" err="1"/>
              <a:t>hợp</a:t>
            </a:r>
            <a:r>
              <a:rPr lang="en-US" baseline="0" dirty="0"/>
              <a:t> </a:t>
            </a:r>
            <a:r>
              <a:rPr lang="en-US" baseline="0" dirty="0" err="1"/>
              <a:t>đồng</a:t>
            </a:r>
            <a:r>
              <a:rPr lang="en-US" baseline="0" dirty="0"/>
              <a:t> </a:t>
            </a:r>
            <a:r>
              <a:rPr lang="en-US" baseline="0" dirty="0" err="1"/>
              <a:t>với</a:t>
            </a:r>
            <a:r>
              <a:rPr lang="en-US" baseline="0" dirty="0"/>
              <a:t> </a:t>
            </a:r>
            <a:r>
              <a:rPr lang="en-US" baseline="0" dirty="0" err="1"/>
              <a:t>Tỉnh</a:t>
            </a:r>
            <a:r>
              <a:rPr lang="en-US" baseline="0" dirty="0"/>
              <a:t>/ </a:t>
            </a:r>
            <a:r>
              <a:rPr lang="en-US" baseline="0" dirty="0" err="1"/>
              <a:t>thành</a:t>
            </a:r>
            <a:r>
              <a:rPr lang="en-US" baseline="0" dirty="0"/>
              <a:t> </a:t>
            </a:r>
            <a:r>
              <a:rPr lang="en-US" baseline="0" dirty="0" err="1"/>
              <a:t>căn</a:t>
            </a:r>
            <a:r>
              <a:rPr lang="en-US" baseline="0" dirty="0"/>
              <a:t> </a:t>
            </a:r>
            <a:r>
              <a:rPr lang="en-US" baseline="0" dirty="0" err="1"/>
              <a:t>cứ</a:t>
            </a:r>
            <a:r>
              <a:rPr lang="en-US" baseline="0" dirty="0"/>
              <a:t> </a:t>
            </a:r>
            <a:r>
              <a:rPr lang="en-US" baseline="0" dirty="0" err="1"/>
              <a:t>trên</a:t>
            </a:r>
            <a:r>
              <a:rPr lang="en-US" baseline="0" dirty="0"/>
              <a:t> </a:t>
            </a:r>
            <a:r>
              <a:rPr lang="en-US" baseline="0" dirty="0" err="1"/>
              <a:t>mẫu</a:t>
            </a:r>
            <a:r>
              <a:rPr lang="en-US" baseline="0" dirty="0"/>
              <a:t> </a:t>
            </a:r>
            <a:r>
              <a:rPr lang="en-US" baseline="0" dirty="0" err="1"/>
              <a:t>Hợp</a:t>
            </a:r>
            <a:r>
              <a:rPr lang="en-US" baseline="0" dirty="0"/>
              <a:t> </a:t>
            </a:r>
            <a:r>
              <a:rPr lang="en-US" baseline="0" dirty="0" err="1"/>
              <a:t>đồng</a:t>
            </a:r>
            <a:r>
              <a:rPr lang="en-US" baseline="0" dirty="0"/>
              <a:t> </a:t>
            </a:r>
            <a:r>
              <a:rPr lang="en-US" baseline="0" dirty="0" err="1"/>
              <a:t>khung</a:t>
            </a:r>
            <a:r>
              <a:rPr lang="en-US" baseline="0" dirty="0"/>
              <a:t> do ban KHDN </a:t>
            </a:r>
            <a:r>
              <a:rPr lang="en-US" baseline="0" dirty="0" err="1"/>
              <a:t>cung</a:t>
            </a:r>
            <a:r>
              <a:rPr lang="en-US" baseline="0" dirty="0"/>
              <a:t> </a:t>
            </a:r>
            <a:r>
              <a:rPr lang="en-US" baseline="0" dirty="0" err="1"/>
              <a:t>cấp</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26</a:t>
            </a:fld>
            <a:endParaRPr lang="en-US"/>
          </a:p>
        </p:txBody>
      </p:sp>
    </p:spTree>
    <p:extLst>
      <p:ext uri="{BB962C8B-B14F-4D97-AF65-F5344CB8AC3E}">
        <p14:creationId xmlns:p14="http://schemas.microsoft.com/office/powerpoint/2010/main" val="2607585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Để</a:t>
            </a:r>
            <a:r>
              <a:rPr lang="en-US" baseline="0" dirty="0"/>
              <a:t> </a:t>
            </a:r>
            <a:r>
              <a:rPr lang="en-US" baseline="0" dirty="0" err="1"/>
              <a:t>phục</a:t>
            </a:r>
            <a:r>
              <a:rPr lang="en-US" baseline="0" dirty="0"/>
              <a:t> </a:t>
            </a:r>
            <a:r>
              <a:rPr lang="en-US" baseline="0" dirty="0" err="1"/>
              <a:t>vụ</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của</a:t>
            </a:r>
            <a:r>
              <a:rPr lang="en-US" baseline="0" dirty="0"/>
              <a:t> </a:t>
            </a:r>
            <a:r>
              <a:rPr lang="en-US" baseline="0" dirty="0" err="1"/>
              <a:t>CNQLTK</a:t>
            </a:r>
            <a:r>
              <a:rPr lang="en-US" baseline="0" dirty="0"/>
              <a:t> và </a:t>
            </a:r>
            <a:r>
              <a:rPr lang="en-US" baseline="0" dirty="0" err="1"/>
              <a:t>các</a:t>
            </a:r>
            <a:r>
              <a:rPr lang="en-US" baseline="0" dirty="0"/>
              <a:t> </a:t>
            </a:r>
            <a:r>
              <a:rPr lang="en-US" baseline="0" dirty="0" err="1"/>
              <a:t>đơn</a:t>
            </a:r>
            <a:r>
              <a:rPr lang="en-US" baseline="0" dirty="0"/>
              <a:t> </a:t>
            </a:r>
            <a:r>
              <a:rPr lang="en-US" baseline="0" dirty="0" err="1"/>
              <a:t>vị</a:t>
            </a:r>
            <a:r>
              <a:rPr lang="en-US" baseline="0" dirty="0"/>
              <a:t> BCA, </a:t>
            </a:r>
            <a:r>
              <a:rPr lang="en-US" baseline="0" dirty="0" err="1"/>
              <a:t>hiện</a:t>
            </a:r>
            <a:r>
              <a:rPr lang="en-US" baseline="0" dirty="0"/>
              <a:t> VCB </a:t>
            </a:r>
            <a:r>
              <a:rPr lang="en-US" baseline="0" dirty="0" err="1"/>
              <a:t>đã</a:t>
            </a:r>
            <a:r>
              <a:rPr lang="en-US" baseline="0" dirty="0"/>
              <a:t> </a:t>
            </a:r>
            <a:r>
              <a:rPr lang="en-US" baseline="0" dirty="0" err="1"/>
              <a:t>xây</a:t>
            </a:r>
            <a:r>
              <a:rPr lang="en-US" baseline="0" dirty="0"/>
              <a:t> </a:t>
            </a:r>
            <a:r>
              <a:rPr lang="en-US" baseline="0" dirty="0" err="1"/>
              <a:t>dựng</a:t>
            </a:r>
            <a:r>
              <a:rPr lang="en-US" baseline="0" dirty="0"/>
              <a:t> và </a:t>
            </a:r>
            <a:r>
              <a:rPr lang="en-US" baseline="0" dirty="0" err="1"/>
              <a:t>đi</a:t>
            </a:r>
            <a:r>
              <a:rPr lang="en-US" baseline="0" dirty="0"/>
              <a:t> </a:t>
            </a:r>
            <a:r>
              <a:rPr lang="en-US" baseline="0" dirty="0" err="1"/>
              <a:t>vào</a:t>
            </a:r>
            <a:r>
              <a:rPr lang="en-US" baseline="0" dirty="0"/>
              <a:t> </a:t>
            </a:r>
            <a:r>
              <a:rPr lang="en-US" baseline="0" dirty="0" err="1"/>
              <a:t>triển</a:t>
            </a:r>
            <a:r>
              <a:rPr lang="en-US" baseline="0" dirty="0"/>
              <a:t> </a:t>
            </a:r>
            <a:r>
              <a:rPr lang="en-US" baseline="0" dirty="0" err="1"/>
              <a:t>khai</a:t>
            </a:r>
            <a:r>
              <a:rPr lang="en-US" baseline="0" dirty="0"/>
              <a:t> </a:t>
            </a:r>
            <a:r>
              <a:rPr lang="en-US" baseline="0" dirty="0" err="1"/>
              <a:t>VCBPortal</a:t>
            </a:r>
            <a:r>
              <a:rPr lang="en-US" baseline="0" dirty="0"/>
              <a:t>. </a:t>
            </a:r>
            <a:r>
              <a:rPr lang="en-US" baseline="0" dirty="0" err="1"/>
              <a:t>Sau</a:t>
            </a:r>
            <a:r>
              <a:rPr lang="en-US" baseline="0" dirty="0"/>
              <a:t> </a:t>
            </a:r>
            <a:r>
              <a:rPr lang="en-US" baseline="0" dirty="0" err="1"/>
              <a:t>đây</a:t>
            </a:r>
            <a:r>
              <a:rPr lang="en-US" baseline="0" dirty="0"/>
              <a:t>, </a:t>
            </a:r>
            <a:r>
              <a:rPr lang="en-US" baseline="0" dirty="0" err="1"/>
              <a:t>em</a:t>
            </a:r>
            <a:r>
              <a:rPr lang="en-US" baseline="0" dirty="0"/>
              <a:t> </a:t>
            </a:r>
            <a:r>
              <a:rPr lang="en-US" baseline="0" dirty="0" err="1"/>
              <a:t>xin</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một</a:t>
            </a:r>
            <a:r>
              <a:rPr lang="en-US" baseline="0" dirty="0"/>
              <a:t> </a:t>
            </a:r>
            <a:r>
              <a:rPr lang="en-US" baseline="0" dirty="0" err="1"/>
              <a:t>số</a:t>
            </a:r>
            <a:r>
              <a:rPr lang="en-US" baseline="0" dirty="0"/>
              <a:t> </a:t>
            </a:r>
            <a:r>
              <a:rPr lang="en-US" baseline="0" dirty="0" err="1"/>
              <a:t>thông</a:t>
            </a:r>
            <a:r>
              <a:rPr lang="en-US" baseline="0" dirty="0"/>
              <a:t> tin </a:t>
            </a:r>
            <a:r>
              <a:rPr lang="en-US" baseline="0" dirty="0" err="1"/>
              <a:t>khái</a:t>
            </a:r>
            <a:r>
              <a:rPr lang="en-US" baseline="0" dirty="0"/>
              <a:t> </a:t>
            </a:r>
            <a:r>
              <a:rPr lang="en-US" baseline="0" dirty="0" err="1"/>
              <a:t>quát</a:t>
            </a:r>
            <a:r>
              <a:rPr lang="en-US" baseline="0" dirty="0"/>
              <a:t> và </a:t>
            </a:r>
            <a:r>
              <a:rPr lang="en-US" baseline="0" dirty="0" err="1"/>
              <a:t>VCBPortal</a:t>
            </a:r>
            <a:r>
              <a:rPr lang="en-US" baseline="0" dirty="0"/>
              <a:t>: </a:t>
            </a:r>
            <a:r>
              <a:rPr lang="en-US" baseline="0" dirty="0" err="1"/>
              <a:t>các</a:t>
            </a:r>
            <a:r>
              <a:rPr lang="en-US" baseline="0" dirty="0"/>
              <a:t> </a:t>
            </a:r>
            <a:r>
              <a:rPr lang="en-US" baseline="0" dirty="0" err="1"/>
              <a:t>loại</a:t>
            </a:r>
            <a:r>
              <a:rPr lang="en-US" baseline="0" dirty="0"/>
              <a:t> </a:t>
            </a:r>
            <a:r>
              <a:rPr lang="en-US" baseline="0" dirty="0" err="1"/>
              <a:t>tài</a:t>
            </a:r>
            <a:r>
              <a:rPr lang="en-US" baseline="0" dirty="0"/>
              <a:t> </a:t>
            </a:r>
            <a:r>
              <a:rPr lang="en-US" baseline="0" dirty="0" err="1"/>
              <a:t>khoản</a:t>
            </a:r>
            <a:r>
              <a:rPr lang="en-US" baseline="0" dirty="0"/>
              <a:t>, </a:t>
            </a:r>
            <a:r>
              <a:rPr lang="en-US" baseline="0" dirty="0" err="1"/>
              <a:t>phân</a:t>
            </a:r>
            <a:r>
              <a:rPr lang="en-US" baseline="0" dirty="0"/>
              <a:t> </a:t>
            </a:r>
            <a:r>
              <a:rPr lang="en-US" baseline="0" dirty="0" err="1"/>
              <a:t>quyền</a:t>
            </a:r>
            <a:r>
              <a:rPr lang="en-US" baseline="0" dirty="0"/>
              <a:t> và </a:t>
            </a:r>
            <a:r>
              <a:rPr lang="en-US" baseline="0" dirty="0" err="1"/>
              <a:t>hướng</a:t>
            </a:r>
            <a:r>
              <a:rPr lang="en-US" baseline="0" dirty="0"/>
              <a:t> </a:t>
            </a:r>
            <a:r>
              <a:rPr lang="en-US" baseline="0" dirty="0" err="1"/>
              <a:t>dẫn</a:t>
            </a:r>
            <a:r>
              <a:rPr lang="en-US" baseline="0" dirty="0"/>
              <a:t> </a:t>
            </a:r>
            <a:r>
              <a:rPr lang="en-US" baseline="0" dirty="0" err="1"/>
              <a:t>sử</a:t>
            </a:r>
            <a:r>
              <a:rPr lang="en-US" baseline="0" dirty="0"/>
              <a:t> </a:t>
            </a:r>
            <a:r>
              <a:rPr lang="en-US" baseline="0" dirty="0" err="1"/>
              <a:t>dụng</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28</a:t>
            </a:fld>
            <a:endParaRPr lang="en-US"/>
          </a:p>
        </p:txBody>
      </p:sp>
    </p:spTree>
    <p:extLst>
      <p:ext uri="{BB962C8B-B14F-4D97-AF65-F5344CB8AC3E}">
        <p14:creationId xmlns:p14="http://schemas.microsoft.com/office/powerpoint/2010/main" val="1809247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29</a:t>
            </a:fld>
            <a:endParaRPr lang="en-US"/>
          </a:p>
        </p:txBody>
      </p:sp>
    </p:spTree>
    <p:extLst>
      <p:ext uri="{BB962C8B-B14F-4D97-AF65-F5344CB8AC3E}">
        <p14:creationId xmlns:p14="http://schemas.microsoft.com/office/powerpoint/2010/main" val="34992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Để</a:t>
            </a:r>
            <a:r>
              <a:rPr lang="en-US" baseline="0" dirty="0"/>
              <a:t> </a:t>
            </a:r>
            <a:r>
              <a:rPr lang="en-US" baseline="0" dirty="0" err="1"/>
              <a:t>phục</a:t>
            </a:r>
            <a:r>
              <a:rPr lang="en-US" baseline="0" dirty="0"/>
              <a:t> </a:t>
            </a:r>
            <a:r>
              <a:rPr lang="en-US" baseline="0" dirty="0" err="1"/>
              <a:t>vụ</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của</a:t>
            </a:r>
            <a:r>
              <a:rPr lang="en-US" baseline="0" dirty="0"/>
              <a:t> </a:t>
            </a:r>
            <a:r>
              <a:rPr lang="en-US" baseline="0" dirty="0" err="1"/>
              <a:t>CNQLTK</a:t>
            </a:r>
            <a:r>
              <a:rPr lang="en-US" baseline="0" dirty="0"/>
              <a:t> và </a:t>
            </a:r>
            <a:r>
              <a:rPr lang="en-US" baseline="0" dirty="0" err="1"/>
              <a:t>các</a:t>
            </a:r>
            <a:r>
              <a:rPr lang="en-US" baseline="0" dirty="0"/>
              <a:t> </a:t>
            </a:r>
            <a:r>
              <a:rPr lang="en-US" baseline="0" dirty="0" err="1"/>
              <a:t>đơn</a:t>
            </a:r>
            <a:r>
              <a:rPr lang="en-US" baseline="0" dirty="0"/>
              <a:t> </a:t>
            </a:r>
            <a:r>
              <a:rPr lang="en-US" baseline="0" dirty="0" err="1"/>
              <a:t>vị</a:t>
            </a:r>
            <a:r>
              <a:rPr lang="en-US" baseline="0" dirty="0"/>
              <a:t> BCA, </a:t>
            </a:r>
            <a:r>
              <a:rPr lang="en-US" baseline="0" dirty="0" err="1"/>
              <a:t>hiện</a:t>
            </a:r>
            <a:r>
              <a:rPr lang="en-US" baseline="0" dirty="0"/>
              <a:t> VCB </a:t>
            </a:r>
            <a:r>
              <a:rPr lang="en-US" baseline="0" dirty="0" err="1"/>
              <a:t>đã</a:t>
            </a:r>
            <a:r>
              <a:rPr lang="en-US" baseline="0" dirty="0"/>
              <a:t> </a:t>
            </a:r>
            <a:r>
              <a:rPr lang="en-US" baseline="0" dirty="0" err="1"/>
              <a:t>xây</a:t>
            </a:r>
            <a:r>
              <a:rPr lang="en-US" baseline="0" dirty="0"/>
              <a:t> </a:t>
            </a:r>
            <a:r>
              <a:rPr lang="en-US" baseline="0" dirty="0" err="1"/>
              <a:t>dựng</a:t>
            </a:r>
            <a:r>
              <a:rPr lang="en-US" baseline="0" dirty="0"/>
              <a:t> và </a:t>
            </a:r>
            <a:r>
              <a:rPr lang="en-US" baseline="0" dirty="0" err="1"/>
              <a:t>đi</a:t>
            </a:r>
            <a:r>
              <a:rPr lang="en-US" baseline="0" dirty="0"/>
              <a:t> </a:t>
            </a:r>
            <a:r>
              <a:rPr lang="en-US" baseline="0" dirty="0" err="1"/>
              <a:t>vào</a:t>
            </a:r>
            <a:r>
              <a:rPr lang="en-US" baseline="0" dirty="0"/>
              <a:t> </a:t>
            </a:r>
            <a:r>
              <a:rPr lang="en-US" baseline="0" dirty="0" err="1"/>
              <a:t>triển</a:t>
            </a:r>
            <a:r>
              <a:rPr lang="en-US" baseline="0" dirty="0"/>
              <a:t> </a:t>
            </a:r>
            <a:r>
              <a:rPr lang="en-US" baseline="0" dirty="0" err="1"/>
              <a:t>khai</a:t>
            </a:r>
            <a:r>
              <a:rPr lang="en-US" baseline="0" dirty="0"/>
              <a:t> </a:t>
            </a:r>
            <a:r>
              <a:rPr lang="en-US" baseline="0" dirty="0" err="1"/>
              <a:t>VCBPortal</a:t>
            </a:r>
            <a:r>
              <a:rPr lang="en-US" baseline="0" dirty="0"/>
              <a:t>. </a:t>
            </a:r>
            <a:r>
              <a:rPr lang="en-US" baseline="0" dirty="0" err="1"/>
              <a:t>Sau</a:t>
            </a:r>
            <a:r>
              <a:rPr lang="en-US" baseline="0" dirty="0"/>
              <a:t> </a:t>
            </a:r>
            <a:r>
              <a:rPr lang="en-US" baseline="0" dirty="0" err="1"/>
              <a:t>đây</a:t>
            </a:r>
            <a:r>
              <a:rPr lang="en-US" baseline="0" dirty="0"/>
              <a:t>, </a:t>
            </a:r>
            <a:r>
              <a:rPr lang="en-US" baseline="0" dirty="0" err="1"/>
              <a:t>em</a:t>
            </a:r>
            <a:r>
              <a:rPr lang="en-US" baseline="0" dirty="0"/>
              <a:t> </a:t>
            </a:r>
            <a:r>
              <a:rPr lang="en-US" baseline="0" dirty="0" err="1"/>
              <a:t>xin</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một</a:t>
            </a:r>
            <a:r>
              <a:rPr lang="en-US" baseline="0" dirty="0"/>
              <a:t> </a:t>
            </a:r>
            <a:r>
              <a:rPr lang="en-US" baseline="0" dirty="0" err="1"/>
              <a:t>số</a:t>
            </a:r>
            <a:r>
              <a:rPr lang="en-US" baseline="0" dirty="0"/>
              <a:t> </a:t>
            </a:r>
            <a:r>
              <a:rPr lang="en-US" baseline="0" dirty="0" err="1"/>
              <a:t>thông</a:t>
            </a:r>
            <a:r>
              <a:rPr lang="en-US" baseline="0" dirty="0"/>
              <a:t> tin </a:t>
            </a:r>
            <a:r>
              <a:rPr lang="en-US" baseline="0" dirty="0" err="1"/>
              <a:t>khái</a:t>
            </a:r>
            <a:r>
              <a:rPr lang="en-US" baseline="0" dirty="0"/>
              <a:t> </a:t>
            </a:r>
            <a:r>
              <a:rPr lang="en-US" baseline="0" dirty="0" err="1"/>
              <a:t>quát</a:t>
            </a:r>
            <a:r>
              <a:rPr lang="en-US" baseline="0" dirty="0"/>
              <a:t> và </a:t>
            </a:r>
            <a:r>
              <a:rPr lang="en-US" baseline="0" dirty="0" err="1"/>
              <a:t>VCBPortal</a:t>
            </a:r>
            <a:r>
              <a:rPr lang="en-US" baseline="0" dirty="0"/>
              <a:t>: </a:t>
            </a:r>
            <a:r>
              <a:rPr lang="en-US" baseline="0" dirty="0" err="1"/>
              <a:t>các</a:t>
            </a:r>
            <a:r>
              <a:rPr lang="en-US" baseline="0" dirty="0"/>
              <a:t> </a:t>
            </a:r>
            <a:r>
              <a:rPr lang="en-US" baseline="0" dirty="0" err="1"/>
              <a:t>loại</a:t>
            </a:r>
            <a:r>
              <a:rPr lang="en-US" baseline="0" dirty="0"/>
              <a:t> </a:t>
            </a:r>
            <a:r>
              <a:rPr lang="en-US" baseline="0" dirty="0" err="1"/>
              <a:t>tài</a:t>
            </a:r>
            <a:r>
              <a:rPr lang="en-US" baseline="0" dirty="0"/>
              <a:t> </a:t>
            </a:r>
            <a:r>
              <a:rPr lang="en-US" baseline="0" dirty="0" err="1"/>
              <a:t>khoản</a:t>
            </a:r>
            <a:r>
              <a:rPr lang="en-US" baseline="0" dirty="0"/>
              <a:t>, </a:t>
            </a:r>
            <a:r>
              <a:rPr lang="en-US" baseline="0" dirty="0" err="1"/>
              <a:t>phân</a:t>
            </a:r>
            <a:r>
              <a:rPr lang="en-US" baseline="0" dirty="0"/>
              <a:t> </a:t>
            </a:r>
            <a:r>
              <a:rPr lang="en-US" baseline="0" dirty="0" err="1"/>
              <a:t>quyền</a:t>
            </a:r>
            <a:r>
              <a:rPr lang="en-US" baseline="0" dirty="0"/>
              <a:t> và </a:t>
            </a:r>
            <a:r>
              <a:rPr lang="en-US" baseline="0" dirty="0" err="1"/>
              <a:t>hướng</a:t>
            </a:r>
            <a:r>
              <a:rPr lang="en-US" baseline="0" dirty="0"/>
              <a:t> </a:t>
            </a:r>
            <a:r>
              <a:rPr lang="en-US" baseline="0" dirty="0" err="1"/>
              <a:t>dẫn</a:t>
            </a:r>
            <a:r>
              <a:rPr lang="en-US" baseline="0" dirty="0"/>
              <a:t> </a:t>
            </a:r>
            <a:r>
              <a:rPr lang="en-US" baseline="0" dirty="0" err="1"/>
              <a:t>sử</a:t>
            </a:r>
            <a:r>
              <a:rPr lang="en-US" baseline="0" dirty="0"/>
              <a:t> </a:t>
            </a:r>
            <a:r>
              <a:rPr lang="en-US" baseline="0" dirty="0" err="1"/>
              <a:t>dụng</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30</a:t>
            </a:fld>
            <a:endParaRPr lang="en-US"/>
          </a:p>
        </p:txBody>
      </p:sp>
    </p:spTree>
    <p:extLst>
      <p:ext uri="{BB962C8B-B14F-4D97-AF65-F5344CB8AC3E}">
        <p14:creationId xmlns:p14="http://schemas.microsoft.com/office/powerpoint/2010/main" val="684046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33</a:t>
            </a:fld>
            <a:endParaRPr lang="en-US"/>
          </a:p>
        </p:txBody>
      </p:sp>
    </p:spTree>
    <p:extLst>
      <p:ext uri="{BB962C8B-B14F-4D97-AF65-F5344CB8AC3E}">
        <p14:creationId xmlns:p14="http://schemas.microsoft.com/office/powerpoint/2010/main" val="4055628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37</a:t>
            </a:fld>
            <a:endParaRPr lang="en-US"/>
          </a:p>
        </p:txBody>
      </p:sp>
    </p:spTree>
    <p:extLst>
      <p:ext uri="{BB962C8B-B14F-4D97-AF65-F5344CB8AC3E}">
        <p14:creationId xmlns:p14="http://schemas.microsoft.com/office/powerpoint/2010/main" val="3706744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Kính</a:t>
            </a:r>
            <a:r>
              <a:rPr lang="en-US" baseline="0" dirty="0"/>
              <a:t> </a:t>
            </a:r>
            <a:r>
              <a:rPr lang="en-US" baseline="0" dirty="0" err="1"/>
              <a:t>chào</a:t>
            </a:r>
            <a:r>
              <a:rPr lang="en-US" baseline="0" dirty="0"/>
              <a:t> </a:t>
            </a:r>
            <a:r>
              <a:rPr lang="en-US" baseline="0" dirty="0" err="1"/>
              <a:t>các</a:t>
            </a:r>
            <a:r>
              <a:rPr lang="en-US" baseline="0" dirty="0"/>
              <a:t> </a:t>
            </a:r>
            <a:r>
              <a:rPr lang="en-US" baseline="0" dirty="0" err="1"/>
              <a:t>anh</a:t>
            </a:r>
            <a:r>
              <a:rPr lang="en-US" baseline="0" dirty="0"/>
              <a:t>/</a:t>
            </a:r>
            <a:r>
              <a:rPr lang="en-US" baseline="0" dirty="0" err="1"/>
              <a:t>chị</a:t>
            </a:r>
            <a:r>
              <a:rPr lang="en-US" baseline="0" dirty="0"/>
              <a:t> </a:t>
            </a:r>
            <a:r>
              <a:rPr lang="en-US" baseline="0" dirty="0" err="1"/>
              <a:t>tại</a:t>
            </a:r>
            <a:r>
              <a:rPr lang="en-US" baseline="0" dirty="0"/>
              <a:t> Chi </a:t>
            </a:r>
            <a:r>
              <a:rPr lang="en-US" baseline="0" dirty="0" err="1"/>
              <a:t>nhánh</a:t>
            </a:r>
            <a:r>
              <a:rPr lang="en-US" baseline="0" dirty="0"/>
              <a:t> và </a:t>
            </a:r>
            <a:r>
              <a:rPr lang="en-US" baseline="0" dirty="0" err="1"/>
              <a:t>các</a:t>
            </a:r>
            <a:r>
              <a:rPr lang="en-US" baseline="0" dirty="0"/>
              <a:t> Phòng Ban </a:t>
            </a:r>
            <a:r>
              <a:rPr lang="en-US" baseline="0" dirty="0" err="1"/>
              <a:t>liên</a:t>
            </a:r>
            <a:r>
              <a:rPr lang="en-US" baseline="0" dirty="0"/>
              <a:t> quan </a:t>
            </a:r>
            <a:r>
              <a:rPr lang="en-US" baseline="0" dirty="0" err="1"/>
              <a:t>của</a:t>
            </a:r>
            <a:r>
              <a:rPr lang="en-US" baseline="0" dirty="0"/>
              <a:t> TSC Vietcombank </a:t>
            </a:r>
            <a:r>
              <a:rPr lang="en-US" baseline="0" dirty="0" err="1"/>
              <a:t>đang</a:t>
            </a:r>
            <a:r>
              <a:rPr lang="en-US" baseline="0" dirty="0"/>
              <a:t> </a:t>
            </a:r>
            <a:r>
              <a:rPr lang="en-US" baseline="0" dirty="0" err="1"/>
              <a:t>tham</a:t>
            </a:r>
            <a:r>
              <a:rPr lang="en-US" baseline="0" dirty="0"/>
              <a:t> </a:t>
            </a:r>
            <a:r>
              <a:rPr lang="en-US" baseline="0" dirty="0" err="1"/>
              <a:t>dự</a:t>
            </a:r>
            <a:r>
              <a:rPr lang="en-US" baseline="0" dirty="0"/>
              <a:t> </a:t>
            </a:r>
            <a:r>
              <a:rPr lang="en-US" baseline="0" dirty="0" err="1"/>
              <a:t>buổi</a:t>
            </a:r>
            <a:r>
              <a:rPr lang="en-US" baseline="0" dirty="0"/>
              <a:t> </a:t>
            </a:r>
            <a:r>
              <a:rPr lang="en-US" baseline="0" dirty="0" err="1"/>
              <a:t>đào</a:t>
            </a:r>
            <a:r>
              <a:rPr lang="en-US" baseline="0" dirty="0"/>
              <a:t> </a:t>
            </a:r>
            <a:r>
              <a:rPr lang="en-US" baseline="0" dirty="0" err="1"/>
              <a:t>tạo</a:t>
            </a:r>
            <a:r>
              <a:rPr lang="en-US" baseline="0" dirty="0"/>
              <a:t> qua </a:t>
            </a:r>
            <a:r>
              <a:rPr lang="en-US" baseline="0" dirty="0" err="1"/>
              <a:t>Cầu</a:t>
            </a:r>
            <a:r>
              <a:rPr lang="en-US" baseline="0" dirty="0"/>
              <a:t> </a:t>
            </a:r>
            <a:r>
              <a:rPr lang="en-US" baseline="0" dirty="0" err="1"/>
              <a:t>Truyền</a:t>
            </a:r>
            <a:r>
              <a:rPr lang="en-US" baseline="0" dirty="0"/>
              <a:t> </a:t>
            </a:r>
            <a:r>
              <a:rPr lang="en-US" baseline="0" dirty="0" err="1"/>
              <a:t>Hình</a:t>
            </a:r>
            <a:r>
              <a:rPr lang="en-US" baseline="0" dirty="0"/>
              <a:t>. </a:t>
            </a:r>
            <a:r>
              <a:rPr lang="en-US" baseline="0" dirty="0" err="1"/>
              <a:t>Em</a:t>
            </a:r>
            <a:r>
              <a:rPr lang="en-US" baseline="0" dirty="0"/>
              <a:t> </a:t>
            </a:r>
            <a:r>
              <a:rPr lang="en-US" baseline="0" dirty="0" err="1"/>
              <a:t>tên</a:t>
            </a:r>
            <a:r>
              <a:rPr lang="en-US" baseline="0" dirty="0"/>
              <a:t> </a:t>
            </a:r>
            <a:r>
              <a:rPr lang="en-US" baseline="0" dirty="0" err="1"/>
              <a:t>là</a:t>
            </a:r>
            <a:r>
              <a:rPr lang="en-US" baseline="0" dirty="0"/>
              <a:t> </a:t>
            </a:r>
            <a:r>
              <a:rPr lang="en-US" baseline="0" dirty="0" err="1"/>
              <a:t>Thùy</a:t>
            </a:r>
            <a:r>
              <a:rPr lang="en-US" baseline="0" dirty="0"/>
              <a:t> Anh </a:t>
            </a:r>
            <a:r>
              <a:rPr lang="en-US" baseline="0" dirty="0" err="1"/>
              <a:t>là</a:t>
            </a:r>
            <a:r>
              <a:rPr lang="en-US" baseline="0" dirty="0"/>
              <a:t> </a:t>
            </a:r>
            <a:r>
              <a:rPr lang="en-US" baseline="0" dirty="0" err="1"/>
              <a:t>chuyên</a:t>
            </a:r>
            <a:r>
              <a:rPr lang="en-US" baseline="0" dirty="0"/>
              <a:t> </a:t>
            </a:r>
            <a:r>
              <a:rPr lang="en-US" baseline="0" dirty="0" err="1"/>
              <a:t>viên</a:t>
            </a:r>
            <a:r>
              <a:rPr lang="en-US" baseline="0" dirty="0"/>
              <a:t> </a:t>
            </a:r>
            <a:r>
              <a:rPr lang="en-US" baseline="0" dirty="0" err="1"/>
              <a:t>tại</a:t>
            </a:r>
            <a:r>
              <a:rPr lang="en-US" baseline="0" dirty="0"/>
              <a:t> Phòng Chính </a:t>
            </a:r>
            <a:r>
              <a:rPr lang="en-US" baseline="0" dirty="0" err="1"/>
              <a:t>sách</a:t>
            </a:r>
            <a:r>
              <a:rPr lang="en-US" baseline="0" dirty="0"/>
              <a:t> và Quản lý </a:t>
            </a:r>
            <a:r>
              <a:rPr lang="en-US" baseline="0" dirty="0" err="1"/>
              <a:t>hệ</a:t>
            </a:r>
            <a:r>
              <a:rPr lang="en-US" baseline="0" dirty="0"/>
              <a:t> </a:t>
            </a:r>
            <a:r>
              <a:rPr lang="en-US" baseline="0" dirty="0" err="1"/>
              <a:t>thống</a:t>
            </a:r>
            <a:r>
              <a:rPr lang="en-US" baseline="0" dirty="0"/>
              <a:t> Trung </a:t>
            </a:r>
            <a:r>
              <a:rPr lang="en-US" baseline="0" dirty="0" err="1"/>
              <a:t>tâm</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Cảm</a:t>
            </a:r>
            <a:r>
              <a:rPr lang="en-US" baseline="0" dirty="0"/>
              <a:t> </a:t>
            </a:r>
            <a:r>
              <a:rPr lang="en-US" baseline="0" dirty="0" err="1"/>
              <a:t>ơn</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đã</a:t>
            </a:r>
            <a:r>
              <a:rPr lang="en-US" baseline="0" dirty="0"/>
              <a:t> </a:t>
            </a:r>
            <a:r>
              <a:rPr lang="en-US" baseline="0" dirty="0" err="1"/>
              <a:t>có</a:t>
            </a:r>
            <a:r>
              <a:rPr lang="en-US" baseline="0" dirty="0"/>
              <a:t> </a:t>
            </a:r>
            <a:r>
              <a:rPr lang="en-US" baseline="0" dirty="0" err="1"/>
              <a:t>mặt</a:t>
            </a:r>
            <a:r>
              <a:rPr lang="en-US" baseline="0" dirty="0"/>
              <a:t> ở </a:t>
            </a:r>
            <a:r>
              <a:rPr lang="en-US" baseline="0" dirty="0" err="1"/>
              <a:t>đây</a:t>
            </a:r>
            <a:r>
              <a:rPr lang="en-US" baseline="0" dirty="0"/>
              <a:t>, </a:t>
            </a:r>
            <a:r>
              <a:rPr lang="en-US" baseline="0" dirty="0" err="1"/>
              <a:t>ngày</a:t>
            </a:r>
            <a:r>
              <a:rPr lang="en-US" baseline="0" dirty="0"/>
              <a:t> </a:t>
            </a:r>
            <a:r>
              <a:rPr lang="en-US" baseline="0" dirty="0" err="1"/>
              <a:t>hôm</a:t>
            </a:r>
            <a:r>
              <a:rPr lang="en-US" baseline="0" dirty="0"/>
              <a:t> nay </a:t>
            </a:r>
            <a:r>
              <a:rPr lang="en-US" baseline="0" dirty="0" err="1"/>
              <a:t>để</a:t>
            </a:r>
            <a:r>
              <a:rPr lang="en-US" baseline="0" dirty="0"/>
              <a:t> </a:t>
            </a:r>
            <a:r>
              <a:rPr lang="en-US" baseline="0" dirty="0" err="1"/>
              <a:t>tham</a:t>
            </a:r>
            <a:r>
              <a:rPr lang="en-US" baseline="0" dirty="0"/>
              <a:t> </a:t>
            </a:r>
            <a:r>
              <a:rPr lang="en-US" baseline="0" dirty="0" err="1"/>
              <a:t>gia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nghiệp</a:t>
            </a:r>
            <a:r>
              <a:rPr lang="en-US" baseline="0" dirty="0"/>
              <a:t> </a:t>
            </a:r>
            <a:r>
              <a:rPr lang="en-US" baseline="0" dirty="0" err="1"/>
              <a:t>vụ</a:t>
            </a:r>
            <a:r>
              <a:rPr lang="en-US" baseline="0" dirty="0"/>
              <a:t> </a:t>
            </a:r>
            <a:r>
              <a:rPr lang="en-US" baseline="0" dirty="0" err="1"/>
              <a:t>của</a:t>
            </a:r>
            <a:r>
              <a:rPr lang="en-US" baseline="0" dirty="0"/>
              <a:t> TTTT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nội</a:t>
            </a:r>
            <a:r>
              <a:rPr lang="en-US" baseline="0" dirty="0"/>
              <a:t> dung </a:t>
            </a:r>
            <a:r>
              <a:rPr lang="en-US" baseline="0" dirty="0" err="1"/>
              <a:t>về</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dịch</a:t>
            </a:r>
            <a:r>
              <a:rPr lang="en-US" baseline="0" dirty="0"/>
              <a:t> </a:t>
            </a:r>
            <a:r>
              <a:rPr lang="en-US" baseline="0" dirty="0" err="1"/>
              <a:t>vụ</a:t>
            </a:r>
            <a:r>
              <a:rPr lang="en-US" baseline="0" dirty="0"/>
              <a:t> và </a:t>
            </a:r>
            <a:r>
              <a:rPr lang="en-US" baseline="0" dirty="0" err="1"/>
              <a:t>Khái</a:t>
            </a:r>
            <a:r>
              <a:rPr lang="en-US" baseline="0" dirty="0"/>
              <a:t> </a:t>
            </a:r>
            <a:r>
              <a:rPr lang="en-US" baseline="0" dirty="0" err="1"/>
              <a:t>quát</a:t>
            </a:r>
            <a:r>
              <a:rPr lang="en-US" baseline="0" dirty="0"/>
              <a:t> </a:t>
            </a:r>
            <a:r>
              <a:rPr lang="en-US" baseline="0" dirty="0" err="1"/>
              <a:t>về</a:t>
            </a:r>
            <a:r>
              <a:rPr lang="en-US" baseline="0" dirty="0"/>
              <a:t> Quy </a:t>
            </a:r>
            <a:r>
              <a:rPr lang="en-US" baseline="0" dirty="0" err="1"/>
              <a:t>trình</a:t>
            </a:r>
            <a:r>
              <a:rPr lang="en-US" baseline="0" dirty="0"/>
              <a:t> </a:t>
            </a:r>
            <a:r>
              <a:rPr lang="en-US" baseline="0" dirty="0" err="1"/>
              <a:t>nộp</a:t>
            </a:r>
            <a:r>
              <a:rPr lang="en-US" baseline="0" dirty="0"/>
              <a:t> </a:t>
            </a:r>
            <a:r>
              <a:rPr lang="en-US" baseline="0" dirty="0" err="1"/>
              <a:t>khoản</a:t>
            </a:r>
            <a:r>
              <a:rPr lang="en-US" baseline="0" dirty="0"/>
              <a:t> </a:t>
            </a:r>
            <a:r>
              <a:rPr lang="en-US" baseline="0" dirty="0" err="1"/>
              <a:t>thu</a:t>
            </a:r>
            <a:r>
              <a:rPr lang="en-US" baseline="0" dirty="0"/>
              <a:t> BCA </a:t>
            </a:r>
            <a:r>
              <a:rPr lang="en-US" baseline="0" dirty="0" err="1"/>
              <a:t>đã</a:t>
            </a:r>
            <a:r>
              <a:rPr lang="en-US" baseline="0" dirty="0"/>
              <a:t> </a:t>
            </a:r>
            <a:r>
              <a:rPr lang="en-US" baseline="0" dirty="0" err="1"/>
              <a:t>được</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tại</a:t>
            </a:r>
            <a:r>
              <a:rPr lang="en-US" baseline="0" dirty="0"/>
              <a:t> </a:t>
            </a:r>
            <a:r>
              <a:rPr lang="en-US" baseline="0" dirty="0" err="1"/>
              <a:t>phần</a:t>
            </a:r>
            <a:r>
              <a:rPr lang="en-US" baseline="0" dirty="0"/>
              <a:t> I và </a:t>
            </a:r>
            <a:r>
              <a:rPr lang="en-US" baseline="0" dirty="0" err="1"/>
              <a:t>phần</a:t>
            </a:r>
            <a:r>
              <a:rPr lang="en-US" baseline="0" dirty="0"/>
              <a:t> 2 </a:t>
            </a:r>
            <a:r>
              <a:rPr lang="en-US" baseline="0" dirty="0" err="1"/>
              <a:t>của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này</a:t>
            </a:r>
            <a:r>
              <a:rPr lang="en-US" baseline="0" dirty="0"/>
              <a:t>, </a:t>
            </a:r>
            <a:r>
              <a:rPr lang="en-US" baseline="0" dirty="0" err="1"/>
              <a:t>em</a:t>
            </a:r>
            <a:r>
              <a:rPr lang="en-US" baseline="0" dirty="0"/>
              <a:t> </a:t>
            </a:r>
            <a:r>
              <a:rPr lang="en-US" baseline="0" dirty="0" err="1"/>
              <a:t>xin</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tại</a:t>
            </a:r>
            <a:r>
              <a:rPr lang="en-US" baseline="0" dirty="0"/>
              <a:t> Chi </a:t>
            </a:r>
            <a:r>
              <a:rPr lang="en-US" baseline="0" dirty="0" err="1"/>
              <a:t>nhánh</a:t>
            </a:r>
            <a:r>
              <a:rPr lang="en-US" baseline="0" dirty="0"/>
              <a:t> Vietcombank</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40</a:t>
            </a:fld>
            <a:endParaRPr lang="en-US"/>
          </a:p>
        </p:txBody>
      </p:sp>
    </p:spTree>
    <p:extLst>
      <p:ext uri="{BB962C8B-B14F-4D97-AF65-F5344CB8AC3E}">
        <p14:creationId xmlns:p14="http://schemas.microsoft.com/office/powerpoint/2010/main" val="1642029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Kính</a:t>
            </a:r>
            <a:r>
              <a:rPr lang="en-US" baseline="0" dirty="0"/>
              <a:t> </a:t>
            </a:r>
            <a:r>
              <a:rPr lang="en-US" baseline="0" dirty="0" err="1"/>
              <a:t>chào</a:t>
            </a:r>
            <a:r>
              <a:rPr lang="en-US" baseline="0" dirty="0"/>
              <a:t> </a:t>
            </a:r>
            <a:r>
              <a:rPr lang="en-US" baseline="0" dirty="0" err="1"/>
              <a:t>các</a:t>
            </a:r>
            <a:r>
              <a:rPr lang="en-US" baseline="0" dirty="0"/>
              <a:t> </a:t>
            </a:r>
            <a:r>
              <a:rPr lang="en-US" baseline="0" dirty="0" err="1"/>
              <a:t>anh</a:t>
            </a:r>
            <a:r>
              <a:rPr lang="en-US" baseline="0" dirty="0"/>
              <a:t>/</a:t>
            </a:r>
            <a:r>
              <a:rPr lang="en-US" baseline="0" dirty="0" err="1"/>
              <a:t>chị</a:t>
            </a:r>
            <a:r>
              <a:rPr lang="en-US" baseline="0" dirty="0"/>
              <a:t> </a:t>
            </a:r>
            <a:r>
              <a:rPr lang="en-US" baseline="0" dirty="0" err="1"/>
              <a:t>tại</a:t>
            </a:r>
            <a:r>
              <a:rPr lang="en-US" baseline="0" dirty="0"/>
              <a:t> Chi </a:t>
            </a:r>
            <a:r>
              <a:rPr lang="en-US" baseline="0" dirty="0" err="1"/>
              <a:t>nhánh</a:t>
            </a:r>
            <a:r>
              <a:rPr lang="en-US" baseline="0" dirty="0"/>
              <a:t> và </a:t>
            </a:r>
            <a:r>
              <a:rPr lang="en-US" baseline="0" dirty="0" err="1"/>
              <a:t>các</a:t>
            </a:r>
            <a:r>
              <a:rPr lang="en-US" baseline="0" dirty="0"/>
              <a:t> Phòng Ban </a:t>
            </a:r>
            <a:r>
              <a:rPr lang="en-US" baseline="0" dirty="0" err="1"/>
              <a:t>liên</a:t>
            </a:r>
            <a:r>
              <a:rPr lang="en-US" baseline="0" dirty="0"/>
              <a:t> quan </a:t>
            </a:r>
            <a:r>
              <a:rPr lang="en-US" baseline="0" dirty="0" err="1"/>
              <a:t>của</a:t>
            </a:r>
            <a:r>
              <a:rPr lang="en-US" baseline="0" dirty="0"/>
              <a:t> TSC Vietcombank </a:t>
            </a:r>
            <a:r>
              <a:rPr lang="en-US" baseline="0" dirty="0" err="1"/>
              <a:t>đang</a:t>
            </a:r>
            <a:r>
              <a:rPr lang="en-US" baseline="0" dirty="0"/>
              <a:t> </a:t>
            </a:r>
            <a:r>
              <a:rPr lang="en-US" baseline="0" dirty="0" err="1"/>
              <a:t>tham</a:t>
            </a:r>
            <a:r>
              <a:rPr lang="en-US" baseline="0" dirty="0"/>
              <a:t> </a:t>
            </a:r>
            <a:r>
              <a:rPr lang="en-US" baseline="0" dirty="0" err="1"/>
              <a:t>dự</a:t>
            </a:r>
            <a:r>
              <a:rPr lang="en-US" baseline="0" dirty="0"/>
              <a:t> </a:t>
            </a:r>
            <a:r>
              <a:rPr lang="en-US" baseline="0" dirty="0" err="1"/>
              <a:t>buổi</a:t>
            </a:r>
            <a:r>
              <a:rPr lang="en-US" baseline="0" dirty="0"/>
              <a:t> </a:t>
            </a:r>
            <a:r>
              <a:rPr lang="en-US" baseline="0" dirty="0" err="1"/>
              <a:t>đào</a:t>
            </a:r>
            <a:r>
              <a:rPr lang="en-US" baseline="0" dirty="0"/>
              <a:t> </a:t>
            </a:r>
            <a:r>
              <a:rPr lang="en-US" baseline="0" dirty="0" err="1"/>
              <a:t>tạo</a:t>
            </a:r>
            <a:r>
              <a:rPr lang="en-US" baseline="0" dirty="0"/>
              <a:t> qua </a:t>
            </a:r>
            <a:r>
              <a:rPr lang="en-US" baseline="0" dirty="0" err="1"/>
              <a:t>Cầu</a:t>
            </a:r>
            <a:r>
              <a:rPr lang="en-US" baseline="0" dirty="0"/>
              <a:t> </a:t>
            </a:r>
            <a:r>
              <a:rPr lang="en-US" baseline="0" dirty="0" err="1"/>
              <a:t>Truyền</a:t>
            </a:r>
            <a:r>
              <a:rPr lang="en-US" baseline="0" dirty="0"/>
              <a:t> </a:t>
            </a:r>
            <a:r>
              <a:rPr lang="en-US" baseline="0" dirty="0" err="1"/>
              <a:t>Hình</a:t>
            </a:r>
            <a:r>
              <a:rPr lang="en-US" baseline="0" dirty="0"/>
              <a:t>. </a:t>
            </a:r>
            <a:r>
              <a:rPr lang="en-US" baseline="0" dirty="0" err="1"/>
              <a:t>Em</a:t>
            </a:r>
            <a:r>
              <a:rPr lang="en-US" baseline="0" dirty="0"/>
              <a:t> </a:t>
            </a:r>
            <a:r>
              <a:rPr lang="en-US" baseline="0" dirty="0" err="1"/>
              <a:t>tên</a:t>
            </a:r>
            <a:r>
              <a:rPr lang="en-US" baseline="0" dirty="0"/>
              <a:t> </a:t>
            </a:r>
            <a:r>
              <a:rPr lang="en-US" baseline="0" dirty="0" err="1"/>
              <a:t>là</a:t>
            </a:r>
            <a:r>
              <a:rPr lang="en-US" baseline="0" dirty="0"/>
              <a:t> </a:t>
            </a:r>
            <a:r>
              <a:rPr lang="en-US" baseline="0" dirty="0" err="1"/>
              <a:t>Thùy</a:t>
            </a:r>
            <a:r>
              <a:rPr lang="en-US" baseline="0" dirty="0"/>
              <a:t> Anh </a:t>
            </a:r>
            <a:r>
              <a:rPr lang="en-US" baseline="0" dirty="0" err="1"/>
              <a:t>là</a:t>
            </a:r>
            <a:r>
              <a:rPr lang="en-US" baseline="0" dirty="0"/>
              <a:t> </a:t>
            </a:r>
            <a:r>
              <a:rPr lang="en-US" baseline="0" dirty="0" err="1"/>
              <a:t>chuyên</a:t>
            </a:r>
            <a:r>
              <a:rPr lang="en-US" baseline="0" dirty="0"/>
              <a:t> </a:t>
            </a:r>
            <a:r>
              <a:rPr lang="en-US" baseline="0" dirty="0" err="1"/>
              <a:t>viên</a:t>
            </a:r>
            <a:r>
              <a:rPr lang="en-US" baseline="0" dirty="0"/>
              <a:t> </a:t>
            </a:r>
            <a:r>
              <a:rPr lang="en-US" baseline="0" dirty="0" err="1"/>
              <a:t>tại</a:t>
            </a:r>
            <a:r>
              <a:rPr lang="en-US" baseline="0" dirty="0"/>
              <a:t> Phòng Chính </a:t>
            </a:r>
            <a:r>
              <a:rPr lang="en-US" baseline="0" dirty="0" err="1"/>
              <a:t>sách</a:t>
            </a:r>
            <a:r>
              <a:rPr lang="en-US" baseline="0" dirty="0"/>
              <a:t> và Quản lý </a:t>
            </a:r>
            <a:r>
              <a:rPr lang="en-US" baseline="0" dirty="0" err="1"/>
              <a:t>hệ</a:t>
            </a:r>
            <a:r>
              <a:rPr lang="en-US" baseline="0" dirty="0"/>
              <a:t> </a:t>
            </a:r>
            <a:r>
              <a:rPr lang="en-US" baseline="0" dirty="0" err="1"/>
              <a:t>thống</a:t>
            </a:r>
            <a:r>
              <a:rPr lang="en-US" baseline="0" dirty="0"/>
              <a:t> Trung </a:t>
            </a:r>
            <a:r>
              <a:rPr lang="en-US" baseline="0" dirty="0" err="1"/>
              <a:t>tâm</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Cảm</a:t>
            </a:r>
            <a:r>
              <a:rPr lang="en-US" baseline="0" dirty="0"/>
              <a:t> </a:t>
            </a:r>
            <a:r>
              <a:rPr lang="en-US" baseline="0" dirty="0" err="1"/>
              <a:t>ơn</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đã</a:t>
            </a:r>
            <a:r>
              <a:rPr lang="en-US" baseline="0" dirty="0"/>
              <a:t> </a:t>
            </a:r>
            <a:r>
              <a:rPr lang="en-US" baseline="0" dirty="0" err="1"/>
              <a:t>có</a:t>
            </a:r>
            <a:r>
              <a:rPr lang="en-US" baseline="0" dirty="0"/>
              <a:t> </a:t>
            </a:r>
            <a:r>
              <a:rPr lang="en-US" baseline="0" dirty="0" err="1"/>
              <a:t>mặt</a:t>
            </a:r>
            <a:r>
              <a:rPr lang="en-US" baseline="0" dirty="0"/>
              <a:t> ở </a:t>
            </a:r>
            <a:r>
              <a:rPr lang="en-US" baseline="0" dirty="0" err="1"/>
              <a:t>đây</a:t>
            </a:r>
            <a:r>
              <a:rPr lang="en-US" baseline="0" dirty="0"/>
              <a:t>, </a:t>
            </a:r>
            <a:r>
              <a:rPr lang="en-US" baseline="0" dirty="0" err="1"/>
              <a:t>ngày</a:t>
            </a:r>
            <a:r>
              <a:rPr lang="en-US" baseline="0" dirty="0"/>
              <a:t> </a:t>
            </a:r>
            <a:r>
              <a:rPr lang="en-US" baseline="0" dirty="0" err="1"/>
              <a:t>hôm</a:t>
            </a:r>
            <a:r>
              <a:rPr lang="en-US" baseline="0" dirty="0"/>
              <a:t> nay </a:t>
            </a:r>
            <a:r>
              <a:rPr lang="en-US" baseline="0" dirty="0" err="1"/>
              <a:t>để</a:t>
            </a:r>
            <a:r>
              <a:rPr lang="en-US" baseline="0" dirty="0"/>
              <a:t> </a:t>
            </a:r>
            <a:r>
              <a:rPr lang="en-US" baseline="0" dirty="0" err="1"/>
              <a:t>tham</a:t>
            </a:r>
            <a:r>
              <a:rPr lang="en-US" baseline="0" dirty="0"/>
              <a:t> </a:t>
            </a:r>
            <a:r>
              <a:rPr lang="en-US" baseline="0" dirty="0" err="1"/>
              <a:t>gia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nghiệp</a:t>
            </a:r>
            <a:r>
              <a:rPr lang="en-US" baseline="0" dirty="0"/>
              <a:t> </a:t>
            </a:r>
            <a:r>
              <a:rPr lang="en-US" baseline="0" dirty="0" err="1"/>
              <a:t>vụ</a:t>
            </a:r>
            <a:r>
              <a:rPr lang="en-US" baseline="0" dirty="0"/>
              <a:t> </a:t>
            </a:r>
            <a:r>
              <a:rPr lang="en-US" baseline="0" dirty="0" err="1"/>
              <a:t>của</a:t>
            </a:r>
            <a:r>
              <a:rPr lang="en-US" baseline="0" dirty="0"/>
              <a:t> TTTT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nội</a:t>
            </a:r>
            <a:r>
              <a:rPr lang="en-US" baseline="0" dirty="0"/>
              <a:t> dung </a:t>
            </a:r>
            <a:r>
              <a:rPr lang="en-US" baseline="0" dirty="0" err="1"/>
              <a:t>về</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dịch</a:t>
            </a:r>
            <a:r>
              <a:rPr lang="en-US" baseline="0" dirty="0"/>
              <a:t> </a:t>
            </a:r>
            <a:r>
              <a:rPr lang="en-US" baseline="0" dirty="0" err="1"/>
              <a:t>vụ</a:t>
            </a:r>
            <a:r>
              <a:rPr lang="en-US" baseline="0" dirty="0"/>
              <a:t> và </a:t>
            </a:r>
            <a:r>
              <a:rPr lang="en-US" baseline="0" dirty="0" err="1"/>
              <a:t>Khái</a:t>
            </a:r>
            <a:r>
              <a:rPr lang="en-US" baseline="0" dirty="0"/>
              <a:t> </a:t>
            </a:r>
            <a:r>
              <a:rPr lang="en-US" baseline="0" dirty="0" err="1"/>
              <a:t>quát</a:t>
            </a:r>
            <a:r>
              <a:rPr lang="en-US" baseline="0" dirty="0"/>
              <a:t> </a:t>
            </a:r>
            <a:r>
              <a:rPr lang="en-US" baseline="0" dirty="0" err="1"/>
              <a:t>về</a:t>
            </a:r>
            <a:r>
              <a:rPr lang="en-US" baseline="0" dirty="0"/>
              <a:t> Quy </a:t>
            </a:r>
            <a:r>
              <a:rPr lang="en-US" baseline="0" dirty="0" err="1"/>
              <a:t>trình</a:t>
            </a:r>
            <a:r>
              <a:rPr lang="en-US" baseline="0" dirty="0"/>
              <a:t> </a:t>
            </a:r>
            <a:r>
              <a:rPr lang="en-US" baseline="0" dirty="0" err="1"/>
              <a:t>nộp</a:t>
            </a:r>
            <a:r>
              <a:rPr lang="en-US" baseline="0" dirty="0"/>
              <a:t> </a:t>
            </a:r>
            <a:r>
              <a:rPr lang="en-US" baseline="0" dirty="0" err="1"/>
              <a:t>khoản</a:t>
            </a:r>
            <a:r>
              <a:rPr lang="en-US" baseline="0" dirty="0"/>
              <a:t> </a:t>
            </a:r>
            <a:r>
              <a:rPr lang="en-US" baseline="0" dirty="0" err="1"/>
              <a:t>thu</a:t>
            </a:r>
            <a:r>
              <a:rPr lang="en-US" baseline="0" dirty="0"/>
              <a:t> BCA </a:t>
            </a:r>
            <a:r>
              <a:rPr lang="en-US" baseline="0" dirty="0" err="1"/>
              <a:t>đã</a:t>
            </a:r>
            <a:r>
              <a:rPr lang="en-US" baseline="0" dirty="0"/>
              <a:t> </a:t>
            </a:r>
            <a:r>
              <a:rPr lang="en-US" baseline="0" dirty="0" err="1"/>
              <a:t>được</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tại</a:t>
            </a:r>
            <a:r>
              <a:rPr lang="en-US" baseline="0" dirty="0"/>
              <a:t> </a:t>
            </a:r>
            <a:r>
              <a:rPr lang="en-US" baseline="0" dirty="0" err="1"/>
              <a:t>phần</a:t>
            </a:r>
            <a:r>
              <a:rPr lang="en-US" baseline="0" dirty="0"/>
              <a:t> I và </a:t>
            </a:r>
            <a:r>
              <a:rPr lang="en-US" baseline="0" dirty="0" err="1"/>
              <a:t>phần</a:t>
            </a:r>
            <a:r>
              <a:rPr lang="en-US" baseline="0" dirty="0"/>
              <a:t> 2 </a:t>
            </a:r>
            <a:r>
              <a:rPr lang="en-US" baseline="0" dirty="0" err="1"/>
              <a:t>của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này</a:t>
            </a:r>
            <a:r>
              <a:rPr lang="en-US" baseline="0" dirty="0"/>
              <a:t>, </a:t>
            </a:r>
            <a:r>
              <a:rPr lang="en-US" baseline="0" dirty="0" err="1"/>
              <a:t>em</a:t>
            </a:r>
            <a:r>
              <a:rPr lang="en-US" baseline="0" dirty="0"/>
              <a:t> </a:t>
            </a:r>
            <a:r>
              <a:rPr lang="en-US" baseline="0" dirty="0" err="1"/>
              <a:t>xin</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tại</a:t>
            </a:r>
            <a:r>
              <a:rPr lang="en-US" baseline="0" dirty="0"/>
              <a:t> Chi </a:t>
            </a:r>
            <a:r>
              <a:rPr lang="en-US" baseline="0" dirty="0" err="1"/>
              <a:t>nhánh</a:t>
            </a:r>
            <a:r>
              <a:rPr lang="en-US" baseline="0" dirty="0"/>
              <a:t> Vietcombank</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52</a:t>
            </a:fld>
            <a:endParaRPr lang="en-US"/>
          </a:p>
        </p:txBody>
      </p:sp>
    </p:spTree>
    <p:extLst>
      <p:ext uri="{BB962C8B-B14F-4D97-AF65-F5344CB8AC3E}">
        <p14:creationId xmlns:p14="http://schemas.microsoft.com/office/powerpoint/2010/main" val="1800731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Kính</a:t>
            </a:r>
            <a:r>
              <a:rPr lang="en-US" baseline="0" dirty="0"/>
              <a:t> </a:t>
            </a:r>
            <a:r>
              <a:rPr lang="en-US" baseline="0" dirty="0" err="1"/>
              <a:t>chào</a:t>
            </a:r>
            <a:r>
              <a:rPr lang="en-US" baseline="0" dirty="0"/>
              <a:t> </a:t>
            </a:r>
            <a:r>
              <a:rPr lang="en-US" baseline="0" dirty="0" err="1"/>
              <a:t>các</a:t>
            </a:r>
            <a:r>
              <a:rPr lang="en-US" baseline="0" dirty="0"/>
              <a:t> </a:t>
            </a:r>
            <a:r>
              <a:rPr lang="en-US" baseline="0" dirty="0" err="1"/>
              <a:t>anh</a:t>
            </a:r>
            <a:r>
              <a:rPr lang="en-US" baseline="0" dirty="0"/>
              <a:t>/</a:t>
            </a:r>
            <a:r>
              <a:rPr lang="en-US" baseline="0" dirty="0" err="1"/>
              <a:t>chị</a:t>
            </a:r>
            <a:r>
              <a:rPr lang="en-US" baseline="0" dirty="0"/>
              <a:t> </a:t>
            </a:r>
            <a:r>
              <a:rPr lang="en-US" baseline="0" dirty="0" err="1"/>
              <a:t>tại</a:t>
            </a:r>
            <a:r>
              <a:rPr lang="en-US" baseline="0" dirty="0"/>
              <a:t> Chi </a:t>
            </a:r>
            <a:r>
              <a:rPr lang="en-US" baseline="0" dirty="0" err="1"/>
              <a:t>nhánh</a:t>
            </a:r>
            <a:r>
              <a:rPr lang="en-US" baseline="0" dirty="0"/>
              <a:t> và </a:t>
            </a:r>
            <a:r>
              <a:rPr lang="en-US" baseline="0" dirty="0" err="1"/>
              <a:t>các</a:t>
            </a:r>
            <a:r>
              <a:rPr lang="en-US" baseline="0" dirty="0"/>
              <a:t> Phòng Ban </a:t>
            </a:r>
            <a:r>
              <a:rPr lang="en-US" baseline="0" dirty="0" err="1"/>
              <a:t>liên</a:t>
            </a:r>
            <a:r>
              <a:rPr lang="en-US" baseline="0" dirty="0"/>
              <a:t> quan </a:t>
            </a:r>
            <a:r>
              <a:rPr lang="en-US" baseline="0" dirty="0" err="1"/>
              <a:t>của</a:t>
            </a:r>
            <a:r>
              <a:rPr lang="en-US" baseline="0" dirty="0"/>
              <a:t> TSC Vietcombank </a:t>
            </a:r>
            <a:r>
              <a:rPr lang="en-US" baseline="0" dirty="0" err="1"/>
              <a:t>đang</a:t>
            </a:r>
            <a:r>
              <a:rPr lang="en-US" baseline="0" dirty="0"/>
              <a:t> </a:t>
            </a:r>
            <a:r>
              <a:rPr lang="en-US" baseline="0" dirty="0" err="1"/>
              <a:t>tham</a:t>
            </a:r>
            <a:r>
              <a:rPr lang="en-US" baseline="0" dirty="0"/>
              <a:t> </a:t>
            </a:r>
            <a:r>
              <a:rPr lang="en-US" baseline="0" dirty="0" err="1"/>
              <a:t>dự</a:t>
            </a:r>
            <a:r>
              <a:rPr lang="en-US" baseline="0" dirty="0"/>
              <a:t> </a:t>
            </a:r>
            <a:r>
              <a:rPr lang="en-US" baseline="0" dirty="0" err="1"/>
              <a:t>buổi</a:t>
            </a:r>
            <a:r>
              <a:rPr lang="en-US" baseline="0" dirty="0"/>
              <a:t> </a:t>
            </a:r>
            <a:r>
              <a:rPr lang="en-US" baseline="0" dirty="0" err="1"/>
              <a:t>đào</a:t>
            </a:r>
            <a:r>
              <a:rPr lang="en-US" baseline="0" dirty="0"/>
              <a:t> </a:t>
            </a:r>
            <a:r>
              <a:rPr lang="en-US" baseline="0" dirty="0" err="1"/>
              <a:t>tạo</a:t>
            </a:r>
            <a:r>
              <a:rPr lang="en-US" baseline="0" dirty="0"/>
              <a:t> qua </a:t>
            </a:r>
            <a:r>
              <a:rPr lang="en-US" baseline="0" dirty="0" err="1"/>
              <a:t>Cầu</a:t>
            </a:r>
            <a:r>
              <a:rPr lang="en-US" baseline="0" dirty="0"/>
              <a:t> </a:t>
            </a:r>
            <a:r>
              <a:rPr lang="en-US" baseline="0" dirty="0" err="1"/>
              <a:t>Truyền</a:t>
            </a:r>
            <a:r>
              <a:rPr lang="en-US" baseline="0" dirty="0"/>
              <a:t> </a:t>
            </a:r>
            <a:r>
              <a:rPr lang="en-US" baseline="0" dirty="0" err="1"/>
              <a:t>Hình</a:t>
            </a:r>
            <a:r>
              <a:rPr lang="en-US" baseline="0" dirty="0"/>
              <a:t>. </a:t>
            </a:r>
            <a:r>
              <a:rPr lang="en-US" baseline="0" dirty="0" err="1"/>
              <a:t>Em</a:t>
            </a:r>
            <a:r>
              <a:rPr lang="en-US" baseline="0" dirty="0"/>
              <a:t> </a:t>
            </a:r>
            <a:r>
              <a:rPr lang="en-US" baseline="0" dirty="0" err="1"/>
              <a:t>tên</a:t>
            </a:r>
            <a:r>
              <a:rPr lang="en-US" baseline="0" dirty="0"/>
              <a:t> </a:t>
            </a:r>
            <a:r>
              <a:rPr lang="en-US" baseline="0" dirty="0" err="1"/>
              <a:t>là</a:t>
            </a:r>
            <a:r>
              <a:rPr lang="en-US" baseline="0" dirty="0"/>
              <a:t> </a:t>
            </a:r>
            <a:r>
              <a:rPr lang="en-US" baseline="0" dirty="0" err="1"/>
              <a:t>Thùy</a:t>
            </a:r>
            <a:r>
              <a:rPr lang="en-US" baseline="0" dirty="0"/>
              <a:t> Anh </a:t>
            </a:r>
            <a:r>
              <a:rPr lang="en-US" baseline="0" dirty="0" err="1"/>
              <a:t>là</a:t>
            </a:r>
            <a:r>
              <a:rPr lang="en-US" baseline="0" dirty="0"/>
              <a:t> </a:t>
            </a:r>
            <a:r>
              <a:rPr lang="en-US" baseline="0" dirty="0" err="1"/>
              <a:t>chuyên</a:t>
            </a:r>
            <a:r>
              <a:rPr lang="en-US" baseline="0" dirty="0"/>
              <a:t> </a:t>
            </a:r>
            <a:r>
              <a:rPr lang="en-US" baseline="0" dirty="0" err="1"/>
              <a:t>viên</a:t>
            </a:r>
            <a:r>
              <a:rPr lang="en-US" baseline="0" dirty="0"/>
              <a:t> </a:t>
            </a:r>
            <a:r>
              <a:rPr lang="en-US" baseline="0" dirty="0" err="1"/>
              <a:t>tại</a:t>
            </a:r>
            <a:r>
              <a:rPr lang="en-US" baseline="0" dirty="0"/>
              <a:t> Phòng Chính </a:t>
            </a:r>
            <a:r>
              <a:rPr lang="en-US" baseline="0" dirty="0" err="1"/>
              <a:t>sách</a:t>
            </a:r>
            <a:r>
              <a:rPr lang="en-US" baseline="0" dirty="0"/>
              <a:t> và Quản lý </a:t>
            </a:r>
            <a:r>
              <a:rPr lang="en-US" baseline="0" dirty="0" err="1"/>
              <a:t>hệ</a:t>
            </a:r>
            <a:r>
              <a:rPr lang="en-US" baseline="0" dirty="0"/>
              <a:t> </a:t>
            </a:r>
            <a:r>
              <a:rPr lang="en-US" baseline="0" dirty="0" err="1"/>
              <a:t>thống</a:t>
            </a:r>
            <a:r>
              <a:rPr lang="en-US" baseline="0" dirty="0"/>
              <a:t> Trung </a:t>
            </a:r>
            <a:r>
              <a:rPr lang="en-US" baseline="0" dirty="0" err="1"/>
              <a:t>tâm</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Cảm</a:t>
            </a:r>
            <a:r>
              <a:rPr lang="en-US" baseline="0" dirty="0"/>
              <a:t> </a:t>
            </a:r>
            <a:r>
              <a:rPr lang="en-US" baseline="0" dirty="0" err="1"/>
              <a:t>ơn</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đã</a:t>
            </a:r>
            <a:r>
              <a:rPr lang="en-US" baseline="0" dirty="0"/>
              <a:t> </a:t>
            </a:r>
            <a:r>
              <a:rPr lang="en-US" baseline="0" dirty="0" err="1"/>
              <a:t>có</a:t>
            </a:r>
            <a:r>
              <a:rPr lang="en-US" baseline="0" dirty="0"/>
              <a:t> </a:t>
            </a:r>
            <a:r>
              <a:rPr lang="en-US" baseline="0" dirty="0" err="1"/>
              <a:t>mặt</a:t>
            </a:r>
            <a:r>
              <a:rPr lang="en-US" baseline="0" dirty="0"/>
              <a:t> ở </a:t>
            </a:r>
            <a:r>
              <a:rPr lang="en-US" baseline="0" dirty="0" err="1"/>
              <a:t>đây</a:t>
            </a:r>
            <a:r>
              <a:rPr lang="en-US" baseline="0" dirty="0"/>
              <a:t>, </a:t>
            </a:r>
            <a:r>
              <a:rPr lang="en-US" baseline="0" dirty="0" err="1"/>
              <a:t>ngày</a:t>
            </a:r>
            <a:r>
              <a:rPr lang="en-US" baseline="0" dirty="0"/>
              <a:t> </a:t>
            </a:r>
            <a:r>
              <a:rPr lang="en-US" baseline="0" dirty="0" err="1"/>
              <a:t>hôm</a:t>
            </a:r>
            <a:r>
              <a:rPr lang="en-US" baseline="0" dirty="0"/>
              <a:t> nay </a:t>
            </a:r>
            <a:r>
              <a:rPr lang="en-US" baseline="0" dirty="0" err="1"/>
              <a:t>để</a:t>
            </a:r>
            <a:r>
              <a:rPr lang="en-US" baseline="0" dirty="0"/>
              <a:t> </a:t>
            </a:r>
            <a:r>
              <a:rPr lang="en-US" baseline="0" dirty="0" err="1"/>
              <a:t>tham</a:t>
            </a:r>
            <a:r>
              <a:rPr lang="en-US" baseline="0" dirty="0"/>
              <a:t> </a:t>
            </a:r>
            <a:r>
              <a:rPr lang="en-US" baseline="0" dirty="0" err="1"/>
              <a:t>gia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nghiệp</a:t>
            </a:r>
            <a:r>
              <a:rPr lang="en-US" baseline="0" dirty="0"/>
              <a:t> </a:t>
            </a:r>
            <a:r>
              <a:rPr lang="en-US" baseline="0" dirty="0" err="1"/>
              <a:t>vụ</a:t>
            </a:r>
            <a:r>
              <a:rPr lang="en-US" baseline="0" dirty="0"/>
              <a:t> </a:t>
            </a:r>
            <a:r>
              <a:rPr lang="en-US" baseline="0" dirty="0" err="1"/>
              <a:t>của</a:t>
            </a:r>
            <a:r>
              <a:rPr lang="en-US" baseline="0" dirty="0"/>
              <a:t> TTTT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nội</a:t>
            </a:r>
            <a:r>
              <a:rPr lang="en-US" baseline="0" dirty="0"/>
              <a:t> dung </a:t>
            </a:r>
            <a:r>
              <a:rPr lang="en-US" baseline="0" dirty="0" err="1"/>
              <a:t>về</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dịch</a:t>
            </a:r>
            <a:r>
              <a:rPr lang="en-US" baseline="0" dirty="0"/>
              <a:t> </a:t>
            </a:r>
            <a:r>
              <a:rPr lang="en-US" baseline="0" dirty="0" err="1"/>
              <a:t>vụ</a:t>
            </a:r>
            <a:r>
              <a:rPr lang="en-US" baseline="0" dirty="0"/>
              <a:t> và </a:t>
            </a:r>
            <a:r>
              <a:rPr lang="en-US" baseline="0" dirty="0" err="1"/>
              <a:t>Khái</a:t>
            </a:r>
            <a:r>
              <a:rPr lang="en-US" baseline="0" dirty="0"/>
              <a:t> </a:t>
            </a:r>
            <a:r>
              <a:rPr lang="en-US" baseline="0" dirty="0" err="1"/>
              <a:t>quát</a:t>
            </a:r>
            <a:r>
              <a:rPr lang="en-US" baseline="0" dirty="0"/>
              <a:t> </a:t>
            </a:r>
            <a:r>
              <a:rPr lang="en-US" baseline="0" dirty="0" err="1"/>
              <a:t>về</a:t>
            </a:r>
            <a:r>
              <a:rPr lang="en-US" baseline="0" dirty="0"/>
              <a:t> Quy </a:t>
            </a:r>
            <a:r>
              <a:rPr lang="en-US" baseline="0" dirty="0" err="1"/>
              <a:t>trình</a:t>
            </a:r>
            <a:r>
              <a:rPr lang="en-US" baseline="0" dirty="0"/>
              <a:t> </a:t>
            </a:r>
            <a:r>
              <a:rPr lang="en-US" baseline="0" dirty="0" err="1"/>
              <a:t>nộp</a:t>
            </a:r>
            <a:r>
              <a:rPr lang="en-US" baseline="0" dirty="0"/>
              <a:t> </a:t>
            </a:r>
            <a:r>
              <a:rPr lang="en-US" baseline="0" dirty="0" err="1"/>
              <a:t>khoản</a:t>
            </a:r>
            <a:r>
              <a:rPr lang="en-US" baseline="0" dirty="0"/>
              <a:t> </a:t>
            </a:r>
            <a:r>
              <a:rPr lang="en-US" baseline="0" dirty="0" err="1"/>
              <a:t>thu</a:t>
            </a:r>
            <a:r>
              <a:rPr lang="en-US" baseline="0" dirty="0"/>
              <a:t> BCA </a:t>
            </a:r>
            <a:r>
              <a:rPr lang="en-US" baseline="0" dirty="0" err="1"/>
              <a:t>đã</a:t>
            </a:r>
            <a:r>
              <a:rPr lang="en-US" baseline="0" dirty="0"/>
              <a:t> </a:t>
            </a:r>
            <a:r>
              <a:rPr lang="en-US" baseline="0" dirty="0" err="1"/>
              <a:t>được</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tại</a:t>
            </a:r>
            <a:r>
              <a:rPr lang="en-US" baseline="0" dirty="0"/>
              <a:t> </a:t>
            </a:r>
            <a:r>
              <a:rPr lang="en-US" baseline="0" dirty="0" err="1"/>
              <a:t>phần</a:t>
            </a:r>
            <a:r>
              <a:rPr lang="en-US" baseline="0" dirty="0"/>
              <a:t> I và </a:t>
            </a:r>
            <a:r>
              <a:rPr lang="en-US" baseline="0" dirty="0" err="1"/>
              <a:t>phần</a:t>
            </a:r>
            <a:r>
              <a:rPr lang="en-US" baseline="0" dirty="0"/>
              <a:t> 2 </a:t>
            </a:r>
            <a:r>
              <a:rPr lang="en-US" baseline="0" dirty="0" err="1"/>
              <a:t>của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này</a:t>
            </a:r>
            <a:r>
              <a:rPr lang="en-US" baseline="0" dirty="0"/>
              <a:t>, </a:t>
            </a:r>
            <a:r>
              <a:rPr lang="en-US" baseline="0" dirty="0" err="1"/>
              <a:t>em</a:t>
            </a:r>
            <a:r>
              <a:rPr lang="en-US" baseline="0" dirty="0"/>
              <a:t> </a:t>
            </a:r>
            <a:r>
              <a:rPr lang="en-US" baseline="0" dirty="0" err="1"/>
              <a:t>xin</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tại</a:t>
            </a:r>
            <a:r>
              <a:rPr lang="en-US" baseline="0" dirty="0"/>
              <a:t> Chi </a:t>
            </a:r>
            <a:r>
              <a:rPr lang="en-US" baseline="0" dirty="0" err="1"/>
              <a:t>nhánh</a:t>
            </a:r>
            <a:r>
              <a:rPr lang="en-US" baseline="0" dirty="0"/>
              <a:t> Vietcombank</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71</a:t>
            </a:fld>
            <a:endParaRPr lang="en-US"/>
          </a:p>
        </p:txBody>
      </p:sp>
    </p:spTree>
    <p:extLst>
      <p:ext uri="{BB962C8B-B14F-4D97-AF65-F5344CB8AC3E}">
        <p14:creationId xmlns:p14="http://schemas.microsoft.com/office/powerpoint/2010/main" val="335399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Kính</a:t>
            </a:r>
            <a:r>
              <a:rPr lang="en-US" baseline="0" dirty="0"/>
              <a:t> </a:t>
            </a:r>
            <a:r>
              <a:rPr lang="en-US" baseline="0" dirty="0" err="1"/>
              <a:t>chào</a:t>
            </a:r>
            <a:r>
              <a:rPr lang="en-US" baseline="0" dirty="0"/>
              <a:t> </a:t>
            </a:r>
            <a:r>
              <a:rPr lang="en-US" baseline="0" dirty="0" err="1"/>
              <a:t>các</a:t>
            </a:r>
            <a:r>
              <a:rPr lang="en-US" baseline="0" dirty="0"/>
              <a:t> </a:t>
            </a:r>
            <a:r>
              <a:rPr lang="en-US" baseline="0" dirty="0" err="1"/>
              <a:t>anh</a:t>
            </a:r>
            <a:r>
              <a:rPr lang="en-US" baseline="0" dirty="0"/>
              <a:t>/</a:t>
            </a:r>
            <a:r>
              <a:rPr lang="en-US" baseline="0" dirty="0" err="1"/>
              <a:t>chị</a:t>
            </a:r>
            <a:r>
              <a:rPr lang="en-US" baseline="0" dirty="0"/>
              <a:t> </a:t>
            </a:r>
            <a:r>
              <a:rPr lang="en-US" baseline="0" dirty="0" err="1"/>
              <a:t>tại</a:t>
            </a:r>
            <a:r>
              <a:rPr lang="en-US" baseline="0" dirty="0"/>
              <a:t> Chi </a:t>
            </a:r>
            <a:r>
              <a:rPr lang="en-US" baseline="0" dirty="0" err="1"/>
              <a:t>nhánh</a:t>
            </a:r>
            <a:r>
              <a:rPr lang="en-US" baseline="0" dirty="0"/>
              <a:t> và </a:t>
            </a:r>
            <a:r>
              <a:rPr lang="en-US" baseline="0" dirty="0" err="1"/>
              <a:t>các</a:t>
            </a:r>
            <a:r>
              <a:rPr lang="en-US" baseline="0" dirty="0"/>
              <a:t> Phòng Ban </a:t>
            </a:r>
            <a:r>
              <a:rPr lang="en-US" baseline="0" dirty="0" err="1"/>
              <a:t>liên</a:t>
            </a:r>
            <a:r>
              <a:rPr lang="en-US" baseline="0" dirty="0"/>
              <a:t> quan </a:t>
            </a:r>
            <a:r>
              <a:rPr lang="en-US" baseline="0" dirty="0" err="1"/>
              <a:t>của</a:t>
            </a:r>
            <a:r>
              <a:rPr lang="en-US" baseline="0" dirty="0"/>
              <a:t> TSC Vietcombank </a:t>
            </a:r>
            <a:r>
              <a:rPr lang="en-US" baseline="0" dirty="0" err="1"/>
              <a:t>đang</a:t>
            </a:r>
            <a:r>
              <a:rPr lang="en-US" baseline="0" dirty="0"/>
              <a:t> </a:t>
            </a:r>
            <a:r>
              <a:rPr lang="en-US" baseline="0" dirty="0" err="1"/>
              <a:t>tham</a:t>
            </a:r>
            <a:r>
              <a:rPr lang="en-US" baseline="0" dirty="0"/>
              <a:t> </a:t>
            </a:r>
            <a:r>
              <a:rPr lang="en-US" baseline="0" dirty="0" err="1"/>
              <a:t>dự</a:t>
            </a:r>
            <a:r>
              <a:rPr lang="en-US" baseline="0" dirty="0"/>
              <a:t> </a:t>
            </a:r>
            <a:r>
              <a:rPr lang="en-US" baseline="0" dirty="0" err="1"/>
              <a:t>buổi</a:t>
            </a:r>
            <a:r>
              <a:rPr lang="en-US" baseline="0" dirty="0"/>
              <a:t> </a:t>
            </a:r>
            <a:r>
              <a:rPr lang="en-US" baseline="0" dirty="0" err="1"/>
              <a:t>đào</a:t>
            </a:r>
            <a:r>
              <a:rPr lang="en-US" baseline="0" dirty="0"/>
              <a:t> </a:t>
            </a:r>
            <a:r>
              <a:rPr lang="en-US" baseline="0" dirty="0" err="1"/>
              <a:t>tạo</a:t>
            </a:r>
            <a:r>
              <a:rPr lang="en-US" baseline="0" dirty="0"/>
              <a:t> qua </a:t>
            </a:r>
            <a:r>
              <a:rPr lang="en-US" baseline="0" dirty="0" err="1"/>
              <a:t>Cầu</a:t>
            </a:r>
            <a:r>
              <a:rPr lang="en-US" baseline="0" dirty="0"/>
              <a:t> </a:t>
            </a:r>
            <a:r>
              <a:rPr lang="en-US" baseline="0" dirty="0" err="1"/>
              <a:t>Truyền</a:t>
            </a:r>
            <a:r>
              <a:rPr lang="en-US" baseline="0" dirty="0"/>
              <a:t> </a:t>
            </a:r>
            <a:r>
              <a:rPr lang="en-US" baseline="0" dirty="0" err="1"/>
              <a:t>Hình</a:t>
            </a:r>
            <a:r>
              <a:rPr lang="en-US" baseline="0" dirty="0"/>
              <a:t>. </a:t>
            </a:r>
            <a:r>
              <a:rPr lang="en-US" baseline="0" dirty="0" err="1"/>
              <a:t>Em</a:t>
            </a:r>
            <a:r>
              <a:rPr lang="en-US" baseline="0" dirty="0"/>
              <a:t> </a:t>
            </a:r>
            <a:r>
              <a:rPr lang="en-US" baseline="0" dirty="0" err="1"/>
              <a:t>tên</a:t>
            </a:r>
            <a:r>
              <a:rPr lang="en-US" baseline="0" dirty="0"/>
              <a:t> </a:t>
            </a:r>
            <a:r>
              <a:rPr lang="en-US" baseline="0" dirty="0" err="1"/>
              <a:t>là</a:t>
            </a:r>
            <a:r>
              <a:rPr lang="en-US" baseline="0" dirty="0"/>
              <a:t> </a:t>
            </a:r>
            <a:r>
              <a:rPr lang="en-US" baseline="0" dirty="0" err="1"/>
              <a:t>Thùy</a:t>
            </a:r>
            <a:r>
              <a:rPr lang="en-US" baseline="0" dirty="0"/>
              <a:t> Anh </a:t>
            </a:r>
            <a:r>
              <a:rPr lang="en-US" baseline="0" dirty="0" err="1"/>
              <a:t>là</a:t>
            </a:r>
            <a:r>
              <a:rPr lang="en-US" baseline="0" dirty="0"/>
              <a:t> </a:t>
            </a:r>
            <a:r>
              <a:rPr lang="en-US" baseline="0" dirty="0" err="1"/>
              <a:t>chuyên</a:t>
            </a:r>
            <a:r>
              <a:rPr lang="en-US" baseline="0" dirty="0"/>
              <a:t> </a:t>
            </a:r>
            <a:r>
              <a:rPr lang="en-US" baseline="0" dirty="0" err="1"/>
              <a:t>viên</a:t>
            </a:r>
            <a:r>
              <a:rPr lang="en-US" baseline="0" dirty="0"/>
              <a:t> </a:t>
            </a:r>
            <a:r>
              <a:rPr lang="en-US" baseline="0" dirty="0" err="1"/>
              <a:t>tại</a:t>
            </a:r>
            <a:r>
              <a:rPr lang="en-US" baseline="0" dirty="0"/>
              <a:t> Phòng Chính </a:t>
            </a:r>
            <a:r>
              <a:rPr lang="en-US" baseline="0" dirty="0" err="1"/>
              <a:t>sách</a:t>
            </a:r>
            <a:r>
              <a:rPr lang="en-US" baseline="0" dirty="0"/>
              <a:t> và Quản lý </a:t>
            </a:r>
            <a:r>
              <a:rPr lang="en-US" baseline="0" dirty="0" err="1"/>
              <a:t>hệ</a:t>
            </a:r>
            <a:r>
              <a:rPr lang="en-US" baseline="0" dirty="0"/>
              <a:t> </a:t>
            </a:r>
            <a:r>
              <a:rPr lang="en-US" baseline="0" dirty="0" err="1"/>
              <a:t>thống</a:t>
            </a:r>
            <a:r>
              <a:rPr lang="en-US" baseline="0" dirty="0"/>
              <a:t> Trung </a:t>
            </a:r>
            <a:r>
              <a:rPr lang="en-US" baseline="0" dirty="0" err="1"/>
              <a:t>tâm</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Cảm</a:t>
            </a:r>
            <a:r>
              <a:rPr lang="en-US" baseline="0" dirty="0"/>
              <a:t> </a:t>
            </a:r>
            <a:r>
              <a:rPr lang="en-US" baseline="0" dirty="0" err="1"/>
              <a:t>ơn</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đã</a:t>
            </a:r>
            <a:r>
              <a:rPr lang="en-US" baseline="0" dirty="0"/>
              <a:t> </a:t>
            </a:r>
            <a:r>
              <a:rPr lang="en-US" baseline="0" dirty="0" err="1"/>
              <a:t>có</a:t>
            </a:r>
            <a:r>
              <a:rPr lang="en-US" baseline="0" dirty="0"/>
              <a:t> </a:t>
            </a:r>
            <a:r>
              <a:rPr lang="en-US" baseline="0" dirty="0" err="1"/>
              <a:t>mặt</a:t>
            </a:r>
            <a:r>
              <a:rPr lang="en-US" baseline="0" dirty="0"/>
              <a:t> ở </a:t>
            </a:r>
            <a:r>
              <a:rPr lang="en-US" baseline="0" dirty="0" err="1"/>
              <a:t>đây</a:t>
            </a:r>
            <a:r>
              <a:rPr lang="en-US" baseline="0" dirty="0"/>
              <a:t>, </a:t>
            </a:r>
            <a:r>
              <a:rPr lang="en-US" baseline="0" dirty="0" err="1"/>
              <a:t>ngày</a:t>
            </a:r>
            <a:r>
              <a:rPr lang="en-US" baseline="0" dirty="0"/>
              <a:t> </a:t>
            </a:r>
            <a:r>
              <a:rPr lang="en-US" baseline="0" dirty="0" err="1"/>
              <a:t>hôm</a:t>
            </a:r>
            <a:r>
              <a:rPr lang="en-US" baseline="0" dirty="0"/>
              <a:t> nay </a:t>
            </a:r>
            <a:r>
              <a:rPr lang="en-US" baseline="0" dirty="0" err="1"/>
              <a:t>để</a:t>
            </a:r>
            <a:r>
              <a:rPr lang="en-US" baseline="0" dirty="0"/>
              <a:t> </a:t>
            </a:r>
            <a:r>
              <a:rPr lang="en-US" baseline="0" dirty="0" err="1"/>
              <a:t>tham</a:t>
            </a:r>
            <a:r>
              <a:rPr lang="en-US" baseline="0" dirty="0"/>
              <a:t> </a:t>
            </a:r>
            <a:r>
              <a:rPr lang="en-US" baseline="0" dirty="0" err="1"/>
              <a:t>gia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nghiệp</a:t>
            </a:r>
            <a:r>
              <a:rPr lang="en-US" baseline="0" dirty="0"/>
              <a:t> </a:t>
            </a:r>
            <a:r>
              <a:rPr lang="en-US" baseline="0" dirty="0" err="1"/>
              <a:t>vụ</a:t>
            </a:r>
            <a:r>
              <a:rPr lang="en-US" baseline="0" dirty="0"/>
              <a:t> </a:t>
            </a:r>
            <a:r>
              <a:rPr lang="en-US" baseline="0" dirty="0" err="1"/>
              <a:t>của</a:t>
            </a:r>
            <a:r>
              <a:rPr lang="en-US" baseline="0" dirty="0"/>
              <a:t> TTTT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nội</a:t>
            </a:r>
            <a:r>
              <a:rPr lang="en-US" baseline="0" dirty="0"/>
              <a:t> dung </a:t>
            </a:r>
            <a:r>
              <a:rPr lang="en-US" baseline="0" dirty="0" err="1"/>
              <a:t>về</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dịch</a:t>
            </a:r>
            <a:r>
              <a:rPr lang="en-US" baseline="0" dirty="0"/>
              <a:t> </a:t>
            </a:r>
            <a:r>
              <a:rPr lang="en-US" baseline="0" dirty="0" err="1"/>
              <a:t>vụ</a:t>
            </a:r>
            <a:r>
              <a:rPr lang="en-US" baseline="0" dirty="0"/>
              <a:t> và </a:t>
            </a:r>
            <a:r>
              <a:rPr lang="en-US" baseline="0" dirty="0" err="1"/>
              <a:t>Khái</a:t>
            </a:r>
            <a:r>
              <a:rPr lang="en-US" baseline="0" dirty="0"/>
              <a:t> </a:t>
            </a:r>
            <a:r>
              <a:rPr lang="en-US" baseline="0" dirty="0" err="1"/>
              <a:t>quát</a:t>
            </a:r>
            <a:r>
              <a:rPr lang="en-US" baseline="0" dirty="0"/>
              <a:t> </a:t>
            </a:r>
            <a:r>
              <a:rPr lang="en-US" baseline="0" dirty="0" err="1"/>
              <a:t>về</a:t>
            </a:r>
            <a:r>
              <a:rPr lang="en-US" baseline="0" dirty="0"/>
              <a:t> Quy </a:t>
            </a:r>
            <a:r>
              <a:rPr lang="en-US" baseline="0" dirty="0" err="1"/>
              <a:t>trình</a:t>
            </a:r>
            <a:r>
              <a:rPr lang="en-US" baseline="0" dirty="0"/>
              <a:t> </a:t>
            </a:r>
            <a:r>
              <a:rPr lang="en-US" baseline="0" dirty="0" err="1"/>
              <a:t>nộp</a:t>
            </a:r>
            <a:r>
              <a:rPr lang="en-US" baseline="0" dirty="0"/>
              <a:t> </a:t>
            </a:r>
            <a:r>
              <a:rPr lang="en-US" baseline="0" dirty="0" err="1"/>
              <a:t>khoản</a:t>
            </a:r>
            <a:r>
              <a:rPr lang="en-US" baseline="0" dirty="0"/>
              <a:t> </a:t>
            </a:r>
            <a:r>
              <a:rPr lang="en-US" baseline="0" dirty="0" err="1"/>
              <a:t>thu</a:t>
            </a:r>
            <a:r>
              <a:rPr lang="en-US" baseline="0" dirty="0"/>
              <a:t> BCA </a:t>
            </a:r>
            <a:r>
              <a:rPr lang="en-US" baseline="0" dirty="0" err="1"/>
              <a:t>đã</a:t>
            </a:r>
            <a:r>
              <a:rPr lang="en-US" baseline="0" dirty="0"/>
              <a:t> </a:t>
            </a:r>
            <a:r>
              <a:rPr lang="en-US" baseline="0" dirty="0" err="1"/>
              <a:t>được</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tại</a:t>
            </a:r>
            <a:r>
              <a:rPr lang="en-US" baseline="0" dirty="0"/>
              <a:t> </a:t>
            </a:r>
            <a:r>
              <a:rPr lang="en-US" baseline="0" dirty="0" err="1"/>
              <a:t>phần</a:t>
            </a:r>
            <a:r>
              <a:rPr lang="en-US" baseline="0" dirty="0"/>
              <a:t> I và </a:t>
            </a:r>
            <a:r>
              <a:rPr lang="en-US" baseline="0" dirty="0" err="1"/>
              <a:t>phần</a:t>
            </a:r>
            <a:r>
              <a:rPr lang="en-US" baseline="0" dirty="0"/>
              <a:t> 2 </a:t>
            </a:r>
            <a:r>
              <a:rPr lang="en-US" baseline="0" dirty="0" err="1"/>
              <a:t>của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này</a:t>
            </a:r>
            <a:r>
              <a:rPr lang="en-US" baseline="0" dirty="0"/>
              <a:t>, </a:t>
            </a:r>
            <a:r>
              <a:rPr lang="en-US" baseline="0" dirty="0" err="1"/>
              <a:t>em</a:t>
            </a:r>
            <a:r>
              <a:rPr lang="en-US" baseline="0" dirty="0"/>
              <a:t> </a:t>
            </a:r>
            <a:r>
              <a:rPr lang="en-US" baseline="0" dirty="0" err="1"/>
              <a:t>xin</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tại</a:t>
            </a:r>
            <a:r>
              <a:rPr lang="en-US" baseline="0" dirty="0"/>
              <a:t> Chi </a:t>
            </a:r>
            <a:r>
              <a:rPr lang="en-US" baseline="0" dirty="0" err="1"/>
              <a:t>nhánh</a:t>
            </a:r>
            <a:r>
              <a:rPr lang="en-US" baseline="0" dirty="0"/>
              <a:t> Vietcombank</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87</a:t>
            </a:fld>
            <a:endParaRPr lang="en-US"/>
          </a:p>
        </p:txBody>
      </p:sp>
    </p:spTree>
    <p:extLst>
      <p:ext uri="{BB962C8B-B14F-4D97-AF65-F5344CB8AC3E}">
        <p14:creationId xmlns:p14="http://schemas.microsoft.com/office/powerpoint/2010/main" val="577171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Kính</a:t>
            </a:r>
            <a:r>
              <a:rPr lang="en-US" baseline="0" dirty="0"/>
              <a:t> </a:t>
            </a:r>
            <a:r>
              <a:rPr lang="en-US" baseline="0" dirty="0" err="1"/>
              <a:t>chào</a:t>
            </a:r>
            <a:r>
              <a:rPr lang="en-US" baseline="0" dirty="0"/>
              <a:t> </a:t>
            </a:r>
            <a:r>
              <a:rPr lang="en-US" baseline="0" dirty="0" err="1"/>
              <a:t>các</a:t>
            </a:r>
            <a:r>
              <a:rPr lang="en-US" baseline="0" dirty="0"/>
              <a:t> </a:t>
            </a:r>
            <a:r>
              <a:rPr lang="en-US" baseline="0" dirty="0" err="1"/>
              <a:t>anh</a:t>
            </a:r>
            <a:r>
              <a:rPr lang="en-US" baseline="0" dirty="0"/>
              <a:t>/</a:t>
            </a:r>
            <a:r>
              <a:rPr lang="en-US" baseline="0" dirty="0" err="1"/>
              <a:t>chị</a:t>
            </a:r>
            <a:r>
              <a:rPr lang="en-US" baseline="0" dirty="0"/>
              <a:t> </a:t>
            </a:r>
            <a:r>
              <a:rPr lang="en-US" baseline="0" dirty="0" err="1"/>
              <a:t>tại</a:t>
            </a:r>
            <a:r>
              <a:rPr lang="en-US" baseline="0" dirty="0"/>
              <a:t> Chi </a:t>
            </a:r>
            <a:r>
              <a:rPr lang="en-US" baseline="0" dirty="0" err="1"/>
              <a:t>nhánh</a:t>
            </a:r>
            <a:r>
              <a:rPr lang="en-US" baseline="0" dirty="0"/>
              <a:t> và </a:t>
            </a:r>
            <a:r>
              <a:rPr lang="en-US" baseline="0" dirty="0" err="1"/>
              <a:t>các</a:t>
            </a:r>
            <a:r>
              <a:rPr lang="en-US" baseline="0" dirty="0"/>
              <a:t> Phòng Ban </a:t>
            </a:r>
            <a:r>
              <a:rPr lang="en-US" baseline="0" dirty="0" err="1"/>
              <a:t>liên</a:t>
            </a:r>
            <a:r>
              <a:rPr lang="en-US" baseline="0" dirty="0"/>
              <a:t> quan </a:t>
            </a:r>
            <a:r>
              <a:rPr lang="en-US" baseline="0" dirty="0" err="1"/>
              <a:t>của</a:t>
            </a:r>
            <a:r>
              <a:rPr lang="en-US" baseline="0" dirty="0"/>
              <a:t> TSC Vietcombank </a:t>
            </a:r>
            <a:r>
              <a:rPr lang="en-US" baseline="0" dirty="0" err="1"/>
              <a:t>đang</a:t>
            </a:r>
            <a:r>
              <a:rPr lang="en-US" baseline="0" dirty="0"/>
              <a:t> </a:t>
            </a:r>
            <a:r>
              <a:rPr lang="en-US" baseline="0" dirty="0" err="1"/>
              <a:t>tham</a:t>
            </a:r>
            <a:r>
              <a:rPr lang="en-US" baseline="0" dirty="0"/>
              <a:t> </a:t>
            </a:r>
            <a:r>
              <a:rPr lang="en-US" baseline="0" dirty="0" err="1"/>
              <a:t>dự</a:t>
            </a:r>
            <a:r>
              <a:rPr lang="en-US" baseline="0" dirty="0"/>
              <a:t> </a:t>
            </a:r>
            <a:r>
              <a:rPr lang="en-US" baseline="0" dirty="0" err="1"/>
              <a:t>buổi</a:t>
            </a:r>
            <a:r>
              <a:rPr lang="en-US" baseline="0" dirty="0"/>
              <a:t> </a:t>
            </a:r>
            <a:r>
              <a:rPr lang="en-US" baseline="0" dirty="0" err="1"/>
              <a:t>đào</a:t>
            </a:r>
            <a:r>
              <a:rPr lang="en-US" baseline="0" dirty="0"/>
              <a:t> </a:t>
            </a:r>
            <a:r>
              <a:rPr lang="en-US" baseline="0" dirty="0" err="1"/>
              <a:t>tạo</a:t>
            </a:r>
            <a:r>
              <a:rPr lang="en-US" baseline="0" dirty="0"/>
              <a:t> qua </a:t>
            </a:r>
            <a:r>
              <a:rPr lang="en-US" baseline="0" dirty="0" err="1"/>
              <a:t>Cầu</a:t>
            </a:r>
            <a:r>
              <a:rPr lang="en-US" baseline="0" dirty="0"/>
              <a:t> </a:t>
            </a:r>
            <a:r>
              <a:rPr lang="en-US" baseline="0" dirty="0" err="1"/>
              <a:t>Truyền</a:t>
            </a:r>
            <a:r>
              <a:rPr lang="en-US" baseline="0" dirty="0"/>
              <a:t> </a:t>
            </a:r>
            <a:r>
              <a:rPr lang="en-US" baseline="0" dirty="0" err="1"/>
              <a:t>Hình</a:t>
            </a:r>
            <a:r>
              <a:rPr lang="en-US" baseline="0" dirty="0"/>
              <a:t>. </a:t>
            </a:r>
            <a:r>
              <a:rPr lang="en-US" baseline="0" dirty="0" err="1"/>
              <a:t>Em</a:t>
            </a:r>
            <a:r>
              <a:rPr lang="en-US" baseline="0" dirty="0"/>
              <a:t> </a:t>
            </a:r>
            <a:r>
              <a:rPr lang="en-US" baseline="0" dirty="0" err="1"/>
              <a:t>tên</a:t>
            </a:r>
            <a:r>
              <a:rPr lang="en-US" baseline="0" dirty="0"/>
              <a:t> </a:t>
            </a:r>
            <a:r>
              <a:rPr lang="en-US" baseline="0" dirty="0" err="1"/>
              <a:t>là</a:t>
            </a:r>
            <a:r>
              <a:rPr lang="en-US" baseline="0" dirty="0"/>
              <a:t> </a:t>
            </a:r>
            <a:r>
              <a:rPr lang="en-US" baseline="0" dirty="0" err="1"/>
              <a:t>Thùy</a:t>
            </a:r>
            <a:r>
              <a:rPr lang="en-US" baseline="0" dirty="0"/>
              <a:t> Anh </a:t>
            </a:r>
            <a:r>
              <a:rPr lang="en-US" baseline="0" dirty="0" err="1"/>
              <a:t>là</a:t>
            </a:r>
            <a:r>
              <a:rPr lang="en-US" baseline="0" dirty="0"/>
              <a:t> </a:t>
            </a:r>
            <a:r>
              <a:rPr lang="en-US" baseline="0" dirty="0" err="1"/>
              <a:t>chuyên</a:t>
            </a:r>
            <a:r>
              <a:rPr lang="en-US" baseline="0" dirty="0"/>
              <a:t> </a:t>
            </a:r>
            <a:r>
              <a:rPr lang="en-US" baseline="0" dirty="0" err="1"/>
              <a:t>viên</a:t>
            </a:r>
            <a:r>
              <a:rPr lang="en-US" baseline="0" dirty="0"/>
              <a:t> </a:t>
            </a:r>
            <a:r>
              <a:rPr lang="en-US" baseline="0" dirty="0" err="1"/>
              <a:t>tại</a:t>
            </a:r>
            <a:r>
              <a:rPr lang="en-US" baseline="0" dirty="0"/>
              <a:t> Phòng Chính </a:t>
            </a:r>
            <a:r>
              <a:rPr lang="en-US" baseline="0" dirty="0" err="1"/>
              <a:t>sách</a:t>
            </a:r>
            <a:r>
              <a:rPr lang="en-US" baseline="0" dirty="0"/>
              <a:t> và Quản lý </a:t>
            </a:r>
            <a:r>
              <a:rPr lang="en-US" baseline="0" dirty="0" err="1"/>
              <a:t>hệ</a:t>
            </a:r>
            <a:r>
              <a:rPr lang="en-US" baseline="0" dirty="0"/>
              <a:t> </a:t>
            </a:r>
            <a:r>
              <a:rPr lang="en-US" baseline="0" dirty="0" err="1"/>
              <a:t>thống</a:t>
            </a:r>
            <a:r>
              <a:rPr lang="en-US" baseline="0" dirty="0"/>
              <a:t> Trung </a:t>
            </a:r>
            <a:r>
              <a:rPr lang="en-US" baseline="0" dirty="0" err="1"/>
              <a:t>tâm</a:t>
            </a:r>
            <a:r>
              <a:rPr lang="en-US" baseline="0" dirty="0"/>
              <a:t> </a:t>
            </a:r>
            <a:r>
              <a:rPr lang="en-US" baseline="0" dirty="0" err="1"/>
              <a:t>thanh</a:t>
            </a:r>
            <a:r>
              <a:rPr lang="en-US" baseline="0" dirty="0"/>
              <a:t> </a:t>
            </a:r>
            <a:r>
              <a:rPr lang="en-US" baseline="0" dirty="0" err="1"/>
              <a:t>toán</a:t>
            </a:r>
            <a:r>
              <a:rPr lang="en-US" baseline="0" dirty="0"/>
              <a:t>. </a:t>
            </a:r>
            <a:r>
              <a:rPr lang="en-US" baseline="0" dirty="0" err="1"/>
              <a:t>Cảm</a:t>
            </a:r>
            <a:r>
              <a:rPr lang="en-US" baseline="0" dirty="0"/>
              <a:t> </a:t>
            </a:r>
            <a:r>
              <a:rPr lang="en-US" baseline="0" dirty="0" err="1"/>
              <a:t>ơn</a:t>
            </a:r>
            <a:r>
              <a:rPr lang="en-US" baseline="0" dirty="0"/>
              <a:t> </a:t>
            </a:r>
            <a:r>
              <a:rPr lang="en-US" baseline="0" dirty="0" err="1"/>
              <a:t>các</a:t>
            </a:r>
            <a:r>
              <a:rPr lang="en-US" baseline="0" dirty="0"/>
              <a:t> </a:t>
            </a:r>
            <a:r>
              <a:rPr lang="en-US" baseline="0" dirty="0" err="1"/>
              <a:t>anh</a:t>
            </a:r>
            <a:r>
              <a:rPr lang="en-US" baseline="0" dirty="0"/>
              <a:t>/ </a:t>
            </a:r>
            <a:r>
              <a:rPr lang="en-US" baseline="0" dirty="0" err="1"/>
              <a:t>chị</a:t>
            </a:r>
            <a:r>
              <a:rPr lang="en-US" baseline="0" dirty="0"/>
              <a:t> </a:t>
            </a:r>
            <a:r>
              <a:rPr lang="en-US" baseline="0" dirty="0" err="1"/>
              <a:t>đã</a:t>
            </a:r>
            <a:r>
              <a:rPr lang="en-US" baseline="0" dirty="0"/>
              <a:t> </a:t>
            </a:r>
            <a:r>
              <a:rPr lang="en-US" baseline="0" dirty="0" err="1"/>
              <a:t>có</a:t>
            </a:r>
            <a:r>
              <a:rPr lang="en-US" baseline="0" dirty="0"/>
              <a:t> </a:t>
            </a:r>
            <a:r>
              <a:rPr lang="en-US" baseline="0" dirty="0" err="1"/>
              <a:t>mặt</a:t>
            </a:r>
            <a:r>
              <a:rPr lang="en-US" baseline="0" dirty="0"/>
              <a:t> ở </a:t>
            </a:r>
            <a:r>
              <a:rPr lang="en-US" baseline="0" dirty="0" err="1"/>
              <a:t>đây</a:t>
            </a:r>
            <a:r>
              <a:rPr lang="en-US" baseline="0" dirty="0"/>
              <a:t>, </a:t>
            </a:r>
            <a:r>
              <a:rPr lang="en-US" baseline="0" dirty="0" err="1"/>
              <a:t>ngày</a:t>
            </a:r>
            <a:r>
              <a:rPr lang="en-US" baseline="0" dirty="0"/>
              <a:t> </a:t>
            </a:r>
            <a:r>
              <a:rPr lang="en-US" baseline="0" dirty="0" err="1"/>
              <a:t>hôm</a:t>
            </a:r>
            <a:r>
              <a:rPr lang="en-US" baseline="0" dirty="0"/>
              <a:t> nay </a:t>
            </a:r>
            <a:r>
              <a:rPr lang="en-US" baseline="0" dirty="0" err="1"/>
              <a:t>để</a:t>
            </a:r>
            <a:r>
              <a:rPr lang="en-US" baseline="0" dirty="0"/>
              <a:t> </a:t>
            </a:r>
            <a:r>
              <a:rPr lang="en-US" baseline="0" dirty="0" err="1"/>
              <a:t>tham</a:t>
            </a:r>
            <a:r>
              <a:rPr lang="en-US" baseline="0" dirty="0"/>
              <a:t> </a:t>
            </a:r>
            <a:r>
              <a:rPr lang="en-US" baseline="0" dirty="0" err="1"/>
              <a:t>gia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nghiệp</a:t>
            </a:r>
            <a:r>
              <a:rPr lang="en-US" baseline="0" dirty="0"/>
              <a:t> </a:t>
            </a:r>
            <a:r>
              <a:rPr lang="en-US" baseline="0" dirty="0" err="1"/>
              <a:t>vụ</a:t>
            </a:r>
            <a:r>
              <a:rPr lang="en-US" baseline="0" dirty="0"/>
              <a:t> </a:t>
            </a:r>
            <a:r>
              <a:rPr lang="en-US" baseline="0" dirty="0" err="1"/>
              <a:t>của</a:t>
            </a:r>
            <a:r>
              <a:rPr lang="en-US" baseline="0" dirty="0"/>
              <a:t> TTTT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nội</a:t>
            </a:r>
            <a:r>
              <a:rPr lang="en-US" baseline="0" dirty="0"/>
              <a:t> dung </a:t>
            </a:r>
            <a:r>
              <a:rPr lang="en-US" baseline="0" dirty="0" err="1"/>
              <a:t>về</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dịch</a:t>
            </a:r>
            <a:r>
              <a:rPr lang="en-US" baseline="0" dirty="0"/>
              <a:t> </a:t>
            </a:r>
            <a:r>
              <a:rPr lang="en-US" baseline="0" dirty="0" err="1"/>
              <a:t>vụ</a:t>
            </a:r>
            <a:r>
              <a:rPr lang="en-US" baseline="0" dirty="0"/>
              <a:t> và </a:t>
            </a:r>
            <a:r>
              <a:rPr lang="en-US" baseline="0" dirty="0" err="1"/>
              <a:t>Khái</a:t>
            </a:r>
            <a:r>
              <a:rPr lang="en-US" baseline="0" dirty="0"/>
              <a:t> </a:t>
            </a:r>
            <a:r>
              <a:rPr lang="en-US" baseline="0" dirty="0" err="1"/>
              <a:t>quát</a:t>
            </a:r>
            <a:r>
              <a:rPr lang="en-US" baseline="0" dirty="0"/>
              <a:t> </a:t>
            </a:r>
            <a:r>
              <a:rPr lang="en-US" baseline="0" dirty="0" err="1"/>
              <a:t>về</a:t>
            </a:r>
            <a:r>
              <a:rPr lang="en-US" baseline="0" dirty="0"/>
              <a:t> Quy </a:t>
            </a:r>
            <a:r>
              <a:rPr lang="en-US" baseline="0" dirty="0" err="1"/>
              <a:t>trình</a:t>
            </a:r>
            <a:r>
              <a:rPr lang="en-US" baseline="0" dirty="0"/>
              <a:t> </a:t>
            </a:r>
            <a:r>
              <a:rPr lang="en-US" baseline="0" dirty="0" err="1"/>
              <a:t>nộp</a:t>
            </a:r>
            <a:r>
              <a:rPr lang="en-US" baseline="0" dirty="0"/>
              <a:t> </a:t>
            </a:r>
            <a:r>
              <a:rPr lang="en-US" baseline="0" dirty="0" err="1"/>
              <a:t>khoản</a:t>
            </a:r>
            <a:r>
              <a:rPr lang="en-US" baseline="0" dirty="0"/>
              <a:t> </a:t>
            </a:r>
            <a:r>
              <a:rPr lang="en-US" baseline="0" dirty="0" err="1"/>
              <a:t>thu</a:t>
            </a:r>
            <a:r>
              <a:rPr lang="en-US" baseline="0" dirty="0"/>
              <a:t> BCA </a:t>
            </a:r>
            <a:r>
              <a:rPr lang="en-US" baseline="0" dirty="0" err="1"/>
              <a:t>đã</a:t>
            </a:r>
            <a:r>
              <a:rPr lang="en-US" baseline="0" dirty="0"/>
              <a:t> </a:t>
            </a:r>
            <a:r>
              <a:rPr lang="en-US" baseline="0" dirty="0" err="1"/>
              <a:t>được</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tại</a:t>
            </a:r>
            <a:r>
              <a:rPr lang="en-US" baseline="0" dirty="0"/>
              <a:t> </a:t>
            </a:r>
            <a:r>
              <a:rPr lang="en-US" baseline="0" dirty="0" err="1"/>
              <a:t>phần</a:t>
            </a:r>
            <a:r>
              <a:rPr lang="en-US" baseline="0" dirty="0"/>
              <a:t> I và </a:t>
            </a:r>
            <a:r>
              <a:rPr lang="en-US" baseline="0" dirty="0" err="1"/>
              <a:t>phần</a:t>
            </a:r>
            <a:r>
              <a:rPr lang="en-US" baseline="0" dirty="0"/>
              <a:t> 2 </a:t>
            </a:r>
            <a:r>
              <a:rPr lang="en-US" baseline="0" dirty="0" err="1"/>
              <a:t>của</a:t>
            </a:r>
            <a:r>
              <a:rPr lang="en-US" baseline="0" dirty="0"/>
              <a:t> </a:t>
            </a:r>
            <a:r>
              <a:rPr lang="en-US" baseline="0" dirty="0" err="1"/>
              <a:t>buổi</a:t>
            </a:r>
            <a:r>
              <a:rPr lang="en-US" baseline="0" dirty="0"/>
              <a:t> </a:t>
            </a:r>
            <a:r>
              <a:rPr lang="en-US" baseline="0" dirty="0" err="1"/>
              <a:t>hướng</a:t>
            </a:r>
            <a:r>
              <a:rPr lang="en-US" baseline="0" dirty="0"/>
              <a:t> </a:t>
            </a:r>
            <a:r>
              <a:rPr lang="en-US" baseline="0" dirty="0" err="1"/>
              <a:t>dẫn</a:t>
            </a:r>
            <a:r>
              <a:rPr lang="en-US" baseline="0" dirty="0"/>
              <a:t> </a:t>
            </a:r>
            <a:r>
              <a:rPr lang="en-US" baseline="0" dirty="0" err="1"/>
              <a:t>này</a:t>
            </a:r>
            <a:r>
              <a:rPr lang="en-US" baseline="0" dirty="0"/>
              <a:t>, </a:t>
            </a:r>
            <a:r>
              <a:rPr lang="en-US" baseline="0" dirty="0" err="1"/>
              <a:t>em</a:t>
            </a:r>
            <a:r>
              <a:rPr lang="en-US" baseline="0" dirty="0"/>
              <a:t> </a:t>
            </a:r>
            <a:r>
              <a:rPr lang="en-US" baseline="0" dirty="0" err="1"/>
              <a:t>xin</a:t>
            </a:r>
            <a:r>
              <a:rPr lang="en-US" baseline="0" dirty="0"/>
              <a:t> </a:t>
            </a:r>
            <a:r>
              <a:rPr lang="en-US" baseline="0" dirty="0" err="1"/>
              <a:t>trình</a:t>
            </a:r>
            <a:r>
              <a:rPr lang="en-US" baseline="0" dirty="0"/>
              <a:t> </a:t>
            </a:r>
            <a:r>
              <a:rPr lang="en-US" baseline="0" dirty="0" err="1"/>
              <a:t>bày</a:t>
            </a:r>
            <a:r>
              <a:rPr lang="en-US" baseline="0" dirty="0"/>
              <a:t> </a:t>
            </a:r>
            <a:r>
              <a:rPr lang="en-US" baseline="0" dirty="0" err="1"/>
              <a:t>nội</a:t>
            </a:r>
            <a:r>
              <a:rPr lang="en-US" baseline="0" dirty="0"/>
              <a:t> dung </a:t>
            </a:r>
            <a:r>
              <a:rPr lang="en-US" baseline="0" dirty="0" err="1"/>
              <a:t>tiếp</a:t>
            </a:r>
            <a:r>
              <a:rPr lang="en-US" baseline="0" dirty="0"/>
              <a:t> </a:t>
            </a:r>
            <a:r>
              <a:rPr lang="en-US" baseline="0" dirty="0" err="1"/>
              <a:t>theo</a:t>
            </a:r>
            <a:r>
              <a:rPr lang="en-US" baseline="0" dirty="0"/>
              <a:t>: </a:t>
            </a:r>
            <a:r>
              <a:rPr lang="en-US" baseline="0" dirty="0" err="1"/>
              <a:t>Các</a:t>
            </a:r>
            <a:r>
              <a:rPr lang="en-US" baseline="0" dirty="0"/>
              <a:t> </a:t>
            </a:r>
            <a:r>
              <a:rPr lang="en-US" baseline="0" dirty="0" err="1"/>
              <a:t>công</a:t>
            </a:r>
            <a:r>
              <a:rPr lang="en-US" baseline="0" dirty="0"/>
              <a:t> </a:t>
            </a:r>
            <a:r>
              <a:rPr lang="en-US" baseline="0" dirty="0" err="1"/>
              <a:t>việc</a:t>
            </a:r>
            <a:r>
              <a:rPr lang="en-US" baseline="0" dirty="0"/>
              <a:t> </a:t>
            </a:r>
            <a:r>
              <a:rPr lang="en-US" baseline="0" dirty="0" err="1"/>
              <a:t>tại</a:t>
            </a:r>
            <a:r>
              <a:rPr lang="en-US" baseline="0" dirty="0"/>
              <a:t> Chi </a:t>
            </a:r>
            <a:r>
              <a:rPr lang="en-US" baseline="0" dirty="0" err="1"/>
              <a:t>nhánh</a:t>
            </a:r>
            <a:r>
              <a:rPr lang="en-US" baseline="0" dirty="0"/>
              <a:t> Vietcombank</a:t>
            </a:r>
            <a:endParaRPr lang="en-US" dirty="0"/>
          </a:p>
        </p:txBody>
      </p:sp>
      <p:sp>
        <p:nvSpPr>
          <p:cNvPr id="4" name="Slide Number Placeholder 3"/>
          <p:cNvSpPr>
            <a:spLocks noGrp="1"/>
          </p:cNvSpPr>
          <p:nvPr>
            <p:ph type="sldNum" sz="quarter" idx="10"/>
          </p:nvPr>
        </p:nvSpPr>
        <p:spPr/>
        <p:txBody>
          <a:bodyPr/>
          <a:lstStyle/>
          <a:p>
            <a:fld id="{1ED484FC-3CB4-49F0-80D8-0FD0974C3B26}" type="slidenum">
              <a:rPr lang="en-US" smtClean="0"/>
              <a:pPr/>
              <a:t>97</a:t>
            </a:fld>
            <a:endParaRPr lang="en-US"/>
          </a:p>
        </p:txBody>
      </p:sp>
    </p:spTree>
    <p:extLst>
      <p:ext uri="{BB962C8B-B14F-4D97-AF65-F5344CB8AC3E}">
        <p14:creationId xmlns:p14="http://schemas.microsoft.com/office/powerpoint/2010/main" val="2745274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911241-ACD7-48A5-BC0D-85A7A50BD53E}"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2077066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911241-ACD7-48A5-BC0D-85A7A50BD53E}"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178016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911241-ACD7-48A5-BC0D-85A7A50BD53E}"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2770213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911241-ACD7-48A5-BC0D-85A7A50BD53E}" type="datetimeFigureOut">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1990488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911241-ACD7-48A5-BC0D-85A7A50BD53E}" type="datetimeFigureOut">
              <a:rPr lang="en-US" smtClean="0"/>
              <a:pPr/>
              <a:t>9/19/2023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4193988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911241-ACD7-48A5-BC0D-85A7A50BD53E}" type="datetimeFigureOut">
              <a:rPr lang="en-US" smtClean="0"/>
              <a:pPr/>
              <a:t>9/19/2023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1653210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911241-ACD7-48A5-BC0D-85A7A50BD53E}" type="datetimeFigureOut">
              <a:rPr lang="en-US" smtClean="0"/>
              <a:pPr/>
              <a:t>9/19/2023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56004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C911241-ACD7-48A5-BC0D-85A7A50BD53E}" type="datetimeFigureOut">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1477664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C911241-ACD7-48A5-BC0D-85A7A50BD53E}" type="datetimeFigureOut">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739168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911241-ACD7-48A5-BC0D-85A7A50BD53E}"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2262994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911241-ACD7-48A5-BC0D-85A7A50BD53E}"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10965-BD4C-495F-94A4-7032B7053A1D}" type="slidenum">
              <a:rPr lang="en-US" smtClean="0"/>
              <a:pPr/>
              <a:t>‹#›</a:t>
            </a:fld>
            <a:endParaRPr lang="en-US"/>
          </a:p>
        </p:txBody>
      </p:sp>
    </p:spTree>
    <p:extLst>
      <p:ext uri="{BB962C8B-B14F-4D97-AF65-F5344CB8AC3E}">
        <p14:creationId xmlns:p14="http://schemas.microsoft.com/office/powerpoint/2010/main" val="582021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11241-ACD7-48A5-BC0D-85A7A50BD53E}" type="datetimeFigureOut">
              <a:rPr lang="en-US" smtClean="0"/>
              <a:pPr/>
              <a:t>9/19/2023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10965-BD4C-495F-94A4-7032B7053A1D}" type="slidenum">
              <a:rPr lang="en-US" smtClean="0"/>
              <a:pPr/>
              <a:t>‹#›</a:t>
            </a:fld>
            <a:endParaRPr lang="en-US"/>
          </a:p>
        </p:txBody>
      </p:sp>
    </p:spTree>
    <p:extLst>
      <p:ext uri="{BB962C8B-B14F-4D97-AF65-F5344CB8AC3E}">
        <p14:creationId xmlns:p14="http://schemas.microsoft.com/office/powerpoint/2010/main" val="15756551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7.png"/><Relationship Id="rId4" Type="http://schemas.openxmlformats.org/officeDocument/2006/relationships/image" Target="../media/image1.png"/><Relationship Id="rId9" Type="http://schemas.microsoft.com/office/2007/relationships/diagramDrawing" Target="../diagrams/drawing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37.png"/><Relationship Id="rId3" Type="http://schemas.openxmlformats.org/officeDocument/2006/relationships/image" Target="../media/image29.jpeg"/><Relationship Id="rId7" Type="http://schemas.openxmlformats.org/officeDocument/2006/relationships/image" Target="../media/image33.svg"/><Relationship Id="rId12"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5.svg"/><Relationship Id="rId5" Type="http://schemas.openxmlformats.org/officeDocument/2006/relationships/image" Target="../media/image31.svg"/><Relationship Id="rId15" Type="http://schemas.openxmlformats.org/officeDocument/2006/relationships/image" Target="../media/image39.sv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image" Target="../media/image1.png"/><Relationship Id="rId14"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1.png"/><Relationship Id="rId9" Type="http://schemas.openxmlformats.org/officeDocument/2006/relationships/image" Target="../media/image38.png"/></Relationships>
</file>

<file path=ppt/slides/_rels/slide3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d29c46f-efe7-4608-bb44-1318569ba0a9" TargetMode="Externa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7608155e-6c0d-4ac5-b888-ba8474b88a3c" TargetMode="Externa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b5dc759a-7755-4b49-b644-1ff2fc04250a" TargetMode="Externa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d29c46f-efe7-4608-bb44-1318569ba0a9" TargetMode="Externa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29b0bcd3-08a0-41bd-90f7-6ed3e2d03d23" TargetMode="Externa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ef465b8-606e-4f84-a424-ebe348091da5" TargetMode="Externa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d29c46f-efe7-4608-bb44-1318569ba0a9" TargetMode="External"/><Relationship Id="rId4" Type="http://schemas.openxmlformats.org/officeDocument/2006/relationships/image" Target="../media/image44.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5a7fd76a-26cd-4b93-9273-5d2a0091021c" TargetMode="External"/><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0a2c2368-eeb3-467e-9562-98dea5f841a3" TargetMode="External"/><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cid:237a7a9b-f06d-416f-aefb-9df77de3436b"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65330197-4c4a-4b91-9fba-c4d9eba74731" TargetMode="External"/><Relationship Id="rId4" Type="http://schemas.openxmlformats.org/officeDocument/2006/relationships/image" Target="../media/image55.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c9b9b80a-e21b-4e27-b7ae-83eb436f1721" TargetMode="External"/><Relationship Id="rId4" Type="http://schemas.openxmlformats.org/officeDocument/2006/relationships/image" Target="../media/image56.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fea87bd7-7c69-4213-916a-9a5d3dc724f1" TargetMode="External"/><Relationship Id="rId4" Type="http://schemas.openxmlformats.org/officeDocument/2006/relationships/image" Target="../media/image57.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adb3e601-42f5-4c00-b84d-3adaea694793" TargetMode="External"/><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edc278b-6628-4f67-bb1f-99ef2395c5d1" TargetMode="External"/><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3" Type="http://schemas.openxmlformats.org/officeDocument/2006/relationships/image" Target="cid:b2eb47ec-4393-441d-abb6-947691a4eed0" TargetMode="External"/><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65de860-81fe-4451-991a-2190421a5547" TargetMode="External"/><Relationship Id="rId4" Type="http://schemas.openxmlformats.org/officeDocument/2006/relationships/image" Target="../media/image61.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74c33b39-a3ca-4671-a8be-39c2584246ed" TargetMode="External"/><Relationship Id="rId4" Type="http://schemas.openxmlformats.org/officeDocument/2006/relationships/image" Target="../media/image62.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00ced78b-9f39-411f-bdd0-632b5102ab27" TargetMode="External"/><Relationship Id="rId4" Type="http://schemas.openxmlformats.org/officeDocument/2006/relationships/image" Target="../media/image63.png"/></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d29c46f-efe7-4608-bb44-1318569ba0a9" TargetMode="External"/><Relationship Id="rId4" Type="http://schemas.openxmlformats.org/officeDocument/2006/relationships/image" Target="../media/image44.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5a7fd76a-26cd-4b93-9273-5d2a0091021c" TargetMode="External"/><Relationship Id="rId4" Type="http://schemas.openxmlformats.org/officeDocument/2006/relationships/image" Target="../media/image50.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e38607bb-0433-4a52-a505-553e096e6a26" TargetMode="External"/><Relationship Id="rId4" Type="http://schemas.openxmlformats.org/officeDocument/2006/relationships/image" Target="../media/image64.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547c01e8-121d-4cbb-9da6-f138d244e065" TargetMode="External"/><Relationship Id="rId4" Type="http://schemas.openxmlformats.org/officeDocument/2006/relationships/image" Target="../media/image65.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8add09ba-57bb-45d8-a580-c8fc6bc58bdb" TargetMode="External"/><Relationship Id="rId4" Type="http://schemas.openxmlformats.org/officeDocument/2006/relationships/image" Target="../media/image66.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8add09ba-57bb-45d8-a580-c8fc6bc58bdb" TargetMode="External"/><Relationship Id="rId4" Type="http://schemas.openxmlformats.org/officeDocument/2006/relationships/image" Target="../media/image66.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4d6f0e0e-501a-46c0-a0af-acddf449cd15" TargetMode="External"/><Relationship Id="rId4" Type="http://schemas.openxmlformats.org/officeDocument/2006/relationships/image" Target="../media/image67.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10551c6e-e271-414a-8cec-a1c0c1135411" TargetMode="External"/><Relationship Id="rId4" Type="http://schemas.openxmlformats.org/officeDocument/2006/relationships/image" Target="../media/image68.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4d6f0e0e-501a-46c0-a0af-acddf449cd15" TargetMode="External"/><Relationship Id="rId4" Type="http://schemas.openxmlformats.org/officeDocument/2006/relationships/image" Target="../media/image67.pn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mp.vietcombank.com.vn/bca/"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dd29c46f-efe7-4608-bb44-1318569ba0a9" TargetMode="External"/><Relationship Id="rId4" Type="http://schemas.openxmlformats.org/officeDocument/2006/relationships/image" Target="../media/image44.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5a7fd76a-26cd-4b93-9273-5d2a0091021c" TargetMode="External"/><Relationship Id="rId4" Type="http://schemas.openxmlformats.org/officeDocument/2006/relationships/image" Target="../media/image50.pn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cid:0a2c2368-eeb3-467e-9562-98dea5f841a3" TargetMode="External"/><Relationship Id="rId4" Type="http://schemas.openxmlformats.org/officeDocument/2006/relationships/image" Target="../media/image51.pn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cid:237a7a9b-f06d-416f-aefb-9df77de3436b"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cid:79108578-987c-489f-b196-3e33c7589c4e"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cid:74c33b39-a3ca-4671-a8be-39c2584246ed" TargetMode="External"/><Relationship Id="rId4" Type="http://schemas.openxmlformats.org/officeDocument/2006/relationships/image" Target="../media/image62.pn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4.png"/><Relationship Id="rId7" Type="http://schemas.openxmlformats.org/officeDocument/2006/relationships/image" Target="../media/image74.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5845" y="91400"/>
            <a:ext cx="2765141" cy="1116298"/>
          </a:xfrm>
          <a:prstGeom prst="rect">
            <a:avLst/>
          </a:prstGeom>
        </p:spPr>
      </p:pic>
      <p:pic>
        <p:nvPicPr>
          <p:cNvPr id="8" name="Picture 7"/>
          <p:cNvPicPr>
            <a:picLocks noChangeAspect="1"/>
          </p:cNvPicPr>
          <p:nvPr/>
        </p:nvPicPr>
        <p:blipFill rotWithShape="1">
          <a:blip r:embed="rId4"/>
          <a:srcRect l="32613" t="20655" r="50204" b="14531"/>
          <a:stretch/>
        </p:blipFill>
        <p:spPr>
          <a:xfrm>
            <a:off x="66675" y="85725"/>
            <a:ext cx="3142517" cy="6667500"/>
          </a:xfrm>
          <a:prstGeom prst="rect">
            <a:avLst/>
          </a:prstGeom>
        </p:spPr>
      </p:pic>
      <p:sp>
        <p:nvSpPr>
          <p:cNvPr id="9" name="TextBox 8"/>
          <p:cNvSpPr txBox="1"/>
          <p:nvPr/>
        </p:nvSpPr>
        <p:spPr>
          <a:xfrm>
            <a:off x="6917424" y="1053810"/>
            <a:ext cx="1988451" cy="307777"/>
          </a:xfrm>
          <a:prstGeom prst="rect">
            <a:avLst/>
          </a:prstGeom>
          <a:noFill/>
        </p:spPr>
        <p:txBody>
          <a:bodyPr wrap="square" rtlCol="0">
            <a:spAutoFit/>
          </a:bodyPr>
          <a:lstStyle/>
          <a:p>
            <a:r>
              <a:rPr lang="en-US" sz="1400" dirty="0">
                <a:solidFill>
                  <a:srgbClr val="AED54B"/>
                </a:solidFill>
                <a:latin typeface="Arial" panose="020B0604020202020204" pitchFamily="34" charset="0"/>
                <a:cs typeface="Arial" panose="020B0604020202020204" pitchFamily="34" charset="0"/>
              </a:rPr>
              <a:t>Together for the future</a:t>
            </a:r>
          </a:p>
        </p:txBody>
      </p:sp>
      <p:pic>
        <p:nvPicPr>
          <p:cNvPr id="10" name="Picture 9"/>
          <p:cNvPicPr>
            <a:picLocks noChangeAspect="1"/>
          </p:cNvPicPr>
          <p:nvPr/>
        </p:nvPicPr>
        <p:blipFill rotWithShape="1">
          <a:blip r:embed="rId4"/>
          <a:srcRect l="49933" t="79967" r="16021" b="17917"/>
          <a:stretch/>
        </p:blipFill>
        <p:spPr>
          <a:xfrm>
            <a:off x="3502326" y="6118559"/>
            <a:ext cx="5607170" cy="196055"/>
          </a:xfrm>
          <a:prstGeom prst="rect">
            <a:avLst/>
          </a:prstGeom>
        </p:spPr>
      </p:pic>
      <p:sp>
        <p:nvSpPr>
          <p:cNvPr id="11" name="Title 1"/>
          <p:cNvSpPr txBox="1">
            <a:spLocks/>
          </p:cNvSpPr>
          <p:nvPr/>
        </p:nvSpPr>
        <p:spPr>
          <a:xfrm>
            <a:off x="3285461" y="2323997"/>
            <a:ext cx="9134475" cy="2011362"/>
          </a:xfrm>
          <a:prstGeom prst="rect">
            <a:avLst/>
          </a:prstGeom>
          <a:no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30000"/>
              </a:lnSpc>
            </a:pPr>
            <a:r>
              <a:rPr lang="en-US" sz="3300" b="1" dirty="0" err="1">
                <a:gradFill>
                  <a:gsLst>
                    <a:gs pos="90000">
                      <a:schemeClr val="accent6">
                        <a:lumMod val="50000"/>
                      </a:schemeClr>
                    </a:gs>
                    <a:gs pos="10000">
                      <a:schemeClr val="accent6">
                        <a:lumMod val="50000"/>
                      </a:schemeClr>
                    </a:gs>
                    <a:gs pos="51000">
                      <a:srgbClr val="92D050"/>
                    </a:gs>
                  </a:gsLst>
                  <a:lin ang="1500000" scaled="0"/>
                </a:gradFill>
              </a:rPr>
              <a:t>HƯỚNG</a:t>
            </a:r>
            <a:r>
              <a:rPr lang="en-US" sz="3300" b="1" dirty="0">
                <a:gradFill>
                  <a:gsLst>
                    <a:gs pos="90000">
                      <a:schemeClr val="accent6">
                        <a:lumMod val="50000"/>
                      </a:schemeClr>
                    </a:gs>
                    <a:gs pos="10000">
                      <a:schemeClr val="accent6">
                        <a:lumMod val="50000"/>
                      </a:schemeClr>
                    </a:gs>
                    <a:gs pos="51000">
                      <a:srgbClr val="92D050"/>
                    </a:gs>
                  </a:gsLst>
                  <a:lin ang="1500000" scaled="0"/>
                </a:gradFill>
              </a:rPr>
              <a:t> </a:t>
            </a:r>
            <a:r>
              <a:rPr lang="en-US" sz="3300" b="1" dirty="0" err="1">
                <a:gradFill>
                  <a:gsLst>
                    <a:gs pos="90000">
                      <a:schemeClr val="accent6">
                        <a:lumMod val="50000"/>
                      </a:schemeClr>
                    </a:gs>
                    <a:gs pos="10000">
                      <a:schemeClr val="accent6">
                        <a:lumMod val="50000"/>
                      </a:schemeClr>
                    </a:gs>
                    <a:gs pos="51000">
                      <a:srgbClr val="92D050"/>
                    </a:gs>
                  </a:gsLst>
                  <a:lin ang="1500000" scaled="0"/>
                </a:gradFill>
              </a:rPr>
              <a:t>DẪN</a:t>
            </a:r>
            <a:r>
              <a:rPr lang="en-US" sz="3300" b="1" dirty="0">
                <a:gradFill>
                  <a:gsLst>
                    <a:gs pos="90000">
                      <a:schemeClr val="accent6">
                        <a:lumMod val="50000"/>
                      </a:schemeClr>
                    </a:gs>
                    <a:gs pos="10000">
                      <a:schemeClr val="accent6">
                        <a:lumMod val="50000"/>
                      </a:schemeClr>
                    </a:gs>
                    <a:gs pos="51000">
                      <a:srgbClr val="92D050"/>
                    </a:gs>
                  </a:gsLst>
                  <a:lin ang="1500000" scaled="0"/>
                </a:gradFill>
              </a:rPr>
              <a:t>: </a:t>
            </a:r>
          </a:p>
          <a:p>
            <a:pPr>
              <a:lnSpc>
                <a:spcPct val="130000"/>
              </a:lnSpc>
            </a:pPr>
            <a:r>
              <a:rPr lang="en-US" sz="2500" b="1" dirty="0">
                <a:gradFill>
                  <a:gsLst>
                    <a:gs pos="90000">
                      <a:schemeClr val="accent6">
                        <a:lumMod val="50000"/>
                      </a:schemeClr>
                    </a:gs>
                    <a:gs pos="10000">
                      <a:schemeClr val="accent6">
                        <a:lumMod val="50000"/>
                      </a:schemeClr>
                    </a:gs>
                    <a:gs pos="51000">
                      <a:srgbClr val="92D050"/>
                    </a:gs>
                  </a:gsLst>
                  <a:lin ang="1500000" scaled="0"/>
                </a:gradFill>
              </a:rPr>
              <a:t>THU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PHÍ</a:t>
            </a:r>
            <a:r>
              <a:rPr lang="en-US" sz="2500" b="1" dirty="0">
                <a:gradFill>
                  <a:gsLst>
                    <a:gs pos="90000">
                      <a:schemeClr val="accent6">
                        <a:lumMod val="50000"/>
                      </a:schemeClr>
                    </a:gs>
                    <a:gs pos="10000">
                      <a:schemeClr val="accent6">
                        <a:lumMod val="50000"/>
                      </a:schemeClr>
                    </a:gs>
                    <a:gs pos="51000">
                      <a:srgbClr val="92D050"/>
                    </a:gs>
                  </a:gsLst>
                  <a:lin ang="1500000" scaled="0"/>
                </a:gradFill>
              </a:rPr>
              <a:t>,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LỆ</a:t>
            </a:r>
            <a:r>
              <a:rPr lang="en-US" sz="2500" b="1" dirty="0">
                <a:gradFill>
                  <a:gsLst>
                    <a:gs pos="90000">
                      <a:schemeClr val="accent6">
                        <a:lumMod val="50000"/>
                      </a:schemeClr>
                    </a:gs>
                    <a:gs pos="10000">
                      <a:schemeClr val="accent6">
                        <a:lumMod val="50000"/>
                      </a:schemeClr>
                    </a:gs>
                    <a:gs pos="51000">
                      <a:srgbClr val="92D050"/>
                    </a:gs>
                  </a:gsLst>
                  <a:lin ang="1500000" scaled="0"/>
                </a:gradFill>
              </a:rPr>
              <a:t>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PHÍ</a:t>
            </a:r>
            <a:r>
              <a:rPr lang="en-US" sz="2500" b="1" dirty="0">
                <a:gradFill>
                  <a:gsLst>
                    <a:gs pos="90000">
                      <a:schemeClr val="accent6">
                        <a:lumMod val="50000"/>
                      </a:schemeClr>
                    </a:gs>
                    <a:gs pos="10000">
                      <a:schemeClr val="accent6">
                        <a:lumMod val="50000"/>
                      </a:schemeClr>
                    </a:gs>
                    <a:gs pos="51000">
                      <a:srgbClr val="92D050"/>
                    </a:gs>
                  </a:gsLst>
                  <a:lin ang="1500000" scaled="0"/>
                </a:gradFill>
              </a:rPr>
              <a:t>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THỦ</a:t>
            </a:r>
            <a:r>
              <a:rPr lang="en-US" sz="2500" b="1" dirty="0">
                <a:gradFill>
                  <a:gsLst>
                    <a:gs pos="90000">
                      <a:schemeClr val="accent6">
                        <a:lumMod val="50000"/>
                      </a:schemeClr>
                    </a:gs>
                    <a:gs pos="10000">
                      <a:schemeClr val="accent6">
                        <a:lumMod val="50000"/>
                      </a:schemeClr>
                    </a:gs>
                    <a:gs pos="51000">
                      <a:srgbClr val="92D050"/>
                    </a:gs>
                  </a:gsLst>
                  <a:lin ang="1500000" scaled="0"/>
                </a:gradFill>
              </a:rPr>
              <a:t>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TỤC</a:t>
            </a:r>
            <a:r>
              <a:rPr lang="en-US" sz="2500" b="1" dirty="0">
                <a:gradFill>
                  <a:gsLst>
                    <a:gs pos="90000">
                      <a:schemeClr val="accent6">
                        <a:lumMod val="50000"/>
                      </a:schemeClr>
                    </a:gs>
                    <a:gs pos="10000">
                      <a:schemeClr val="accent6">
                        <a:lumMod val="50000"/>
                      </a:schemeClr>
                    </a:gs>
                    <a:gs pos="51000">
                      <a:srgbClr val="92D050"/>
                    </a:gs>
                  </a:gsLst>
                  <a:lin ang="1500000" scaled="0"/>
                </a:gradFill>
              </a:rPr>
              <a:t>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HÀNH</a:t>
            </a:r>
            <a:r>
              <a:rPr lang="en-US" sz="2500" b="1" dirty="0">
                <a:gradFill>
                  <a:gsLst>
                    <a:gs pos="90000">
                      <a:schemeClr val="accent6">
                        <a:lumMod val="50000"/>
                      </a:schemeClr>
                    </a:gs>
                    <a:gs pos="10000">
                      <a:schemeClr val="accent6">
                        <a:lumMod val="50000"/>
                      </a:schemeClr>
                    </a:gs>
                    <a:gs pos="51000">
                      <a:srgbClr val="92D050"/>
                    </a:gs>
                  </a:gsLst>
                  <a:lin ang="1500000" scaled="0"/>
                </a:gradFill>
              </a:rPr>
              <a:t> CHÍNH </a:t>
            </a:r>
          </a:p>
          <a:p>
            <a:pPr>
              <a:lnSpc>
                <a:spcPct val="130000"/>
              </a:lnSpc>
            </a:pPr>
            <a:r>
              <a:rPr lang="en-US" sz="2500" b="1" dirty="0">
                <a:gradFill>
                  <a:gsLst>
                    <a:gs pos="90000">
                      <a:schemeClr val="accent6">
                        <a:lumMod val="50000"/>
                      </a:schemeClr>
                    </a:gs>
                    <a:gs pos="10000">
                      <a:schemeClr val="accent6">
                        <a:lumMod val="50000"/>
                      </a:schemeClr>
                    </a:gs>
                    <a:gs pos="51000">
                      <a:srgbClr val="92D050"/>
                    </a:gs>
                  </a:gsLst>
                  <a:lin ang="1500000" scaled="0"/>
                </a:gradFill>
              </a:rPr>
              <a:t>CỦA BỘ </a:t>
            </a:r>
            <a:r>
              <a:rPr lang="en-US" sz="2500" b="1" dirty="0" err="1">
                <a:gradFill>
                  <a:gsLst>
                    <a:gs pos="90000">
                      <a:schemeClr val="accent6">
                        <a:lumMod val="50000"/>
                      </a:schemeClr>
                    </a:gs>
                    <a:gs pos="10000">
                      <a:schemeClr val="accent6">
                        <a:lumMod val="50000"/>
                      </a:schemeClr>
                    </a:gs>
                    <a:gs pos="51000">
                      <a:srgbClr val="92D050"/>
                    </a:gs>
                  </a:gsLst>
                  <a:lin ang="1500000" scaled="0"/>
                </a:gradFill>
              </a:rPr>
              <a:t>CÔNG</a:t>
            </a:r>
            <a:r>
              <a:rPr lang="en-US" sz="2500" b="1" dirty="0">
                <a:gradFill>
                  <a:gsLst>
                    <a:gs pos="90000">
                      <a:schemeClr val="accent6">
                        <a:lumMod val="50000"/>
                      </a:schemeClr>
                    </a:gs>
                    <a:gs pos="10000">
                      <a:schemeClr val="accent6">
                        <a:lumMod val="50000"/>
                      </a:schemeClr>
                    </a:gs>
                    <a:gs pos="51000">
                      <a:srgbClr val="92D050"/>
                    </a:gs>
                  </a:gsLst>
                  <a:lin ang="1500000" scaled="0"/>
                </a:gradFill>
              </a:rPr>
              <a:t> AN</a:t>
            </a:r>
          </a:p>
        </p:txBody>
      </p:sp>
    </p:spTree>
    <p:extLst>
      <p:ext uri="{BB962C8B-B14F-4D97-AF65-F5344CB8AC3E}">
        <p14:creationId xmlns:p14="http://schemas.microsoft.com/office/powerpoint/2010/main" val="2789316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5" name="Group 44"/>
          <p:cNvGrpSpPr/>
          <p:nvPr/>
        </p:nvGrpSpPr>
        <p:grpSpPr>
          <a:xfrm>
            <a:off x="319176" y="153365"/>
            <a:ext cx="8548776" cy="650472"/>
            <a:chOff x="301923" y="41221"/>
            <a:chExt cx="8548776" cy="650472"/>
          </a:xfrm>
        </p:grpSpPr>
        <p:pic>
          <p:nvPicPr>
            <p:cNvPr id="46" name="Picture 45"/>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47" name="Picture 46"/>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cxnSp>
        <p:nvCxnSpPr>
          <p:cNvPr id="7" name="Straight Connector 6"/>
          <p:cNvCxnSpPr/>
          <p:nvPr/>
        </p:nvCxnSpPr>
        <p:spPr>
          <a:xfrm>
            <a:off x="855998" y="1556741"/>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10" name="Title 1"/>
          <p:cNvSpPr txBox="1">
            <a:spLocks/>
          </p:cNvSpPr>
          <p:nvPr/>
        </p:nvSpPr>
        <p:spPr>
          <a:xfrm>
            <a:off x="754957" y="918111"/>
            <a:ext cx="2846571"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01</a:t>
            </a:r>
          </a:p>
        </p:txBody>
      </p:sp>
      <p:sp>
        <p:nvSpPr>
          <p:cNvPr id="11" name="Title 1"/>
          <p:cNvSpPr txBox="1">
            <a:spLocks/>
          </p:cNvSpPr>
          <p:nvPr/>
        </p:nvSpPr>
        <p:spPr>
          <a:xfrm>
            <a:off x="1782693" y="1059994"/>
            <a:ext cx="6185650"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t>Giới thiệu về dịch vụ Thanh toán song phương với BCA</a:t>
            </a:r>
          </a:p>
        </p:txBody>
      </p:sp>
      <p:cxnSp>
        <p:nvCxnSpPr>
          <p:cNvPr id="31" name="Straight Connector 30"/>
          <p:cNvCxnSpPr/>
          <p:nvPr/>
        </p:nvCxnSpPr>
        <p:spPr>
          <a:xfrm>
            <a:off x="855998" y="2821744"/>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32" name="Title 1"/>
          <p:cNvSpPr txBox="1">
            <a:spLocks/>
          </p:cNvSpPr>
          <p:nvPr/>
        </p:nvSpPr>
        <p:spPr>
          <a:xfrm>
            <a:off x="754957" y="2183114"/>
            <a:ext cx="2846571"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03</a:t>
            </a:r>
          </a:p>
        </p:txBody>
      </p:sp>
      <p:sp>
        <p:nvSpPr>
          <p:cNvPr id="33" name="Title 1"/>
          <p:cNvSpPr txBox="1">
            <a:spLocks/>
          </p:cNvSpPr>
          <p:nvPr/>
        </p:nvSpPr>
        <p:spPr>
          <a:xfrm>
            <a:off x="1782693" y="2324997"/>
            <a:ext cx="4764185"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t>Quy </a:t>
            </a:r>
            <a:r>
              <a:rPr lang="en-US" sz="1800" b="1" dirty="0" err="1"/>
              <a:t>định</a:t>
            </a:r>
            <a:r>
              <a:rPr lang="en-US" sz="1800" b="1" dirty="0"/>
              <a:t> </a:t>
            </a:r>
            <a:r>
              <a:rPr lang="en-US" sz="1800" b="1" dirty="0" err="1"/>
              <a:t>về</a:t>
            </a:r>
            <a:r>
              <a:rPr lang="en-US" sz="1800" b="1" dirty="0"/>
              <a:t> </a:t>
            </a:r>
            <a:r>
              <a:rPr lang="en-US" sz="1800" b="1" dirty="0" err="1"/>
              <a:t>tài</a:t>
            </a:r>
            <a:r>
              <a:rPr lang="en-US" sz="1800" b="1" dirty="0"/>
              <a:t> </a:t>
            </a:r>
            <a:r>
              <a:rPr lang="en-US" sz="1800" b="1" dirty="0" err="1"/>
              <a:t>khoản</a:t>
            </a:r>
            <a:endParaRPr lang="en-US" sz="1800" b="1" dirty="0"/>
          </a:p>
        </p:txBody>
      </p:sp>
      <p:sp>
        <p:nvSpPr>
          <p:cNvPr id="2" name="Rectangle 1"/>
          <p:cNvSpPr/>
          <p:nvPr/>
        </p:nvSpPr>
        <p:spPr>
          <a:xfrm>
            <a:off x="0" y="0"/>
            <a:ext cx="1518249" cy="84538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229332" y="146501"/>
            <a:ext cx="3054966" cy="672687"/>
          </a:xfrm>
          <a:prstGeom prst="rect">
            <a:avLst/>
          </a:prstGeom>
          <a:no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MỤC</a:t>
            </a:r>
            <a:r>
              <a:rPr lang="en-US" sz="4000" b="1" dirty="0">
                <a:latin typeface="Calibri "/>
              </a:rPr>
              <a:t> </a:t>
            </a:r>
            <a:r>
              <a:rPr lang="en-US" sz="4000" b="1" dirty="0" err="1">
                <a:latin typeface="Calibri "/>
              </a:rPr>
              <a:t>LỤC</a:t>
            </a:r>
            <a:endParaRPr lang="en-US" sz="2900" b="1" dirty="0">
              <a:latin typeface="Calibri "/>
            </a:endParaRPr>
          </a:p>
        </p:txBody>
      </p:sp>
      <p:cxnSp>
        <p:nvCxnSpPr>
          <p:cNvPr id="49" name="Straight Connector 48"/>
          <p:cNvCxnSpPr/>
          <p:nvPr/>
        </p:nvCxnSpPr>
        <p:spPr>
          <a:xfrm>
            <a:off x="855998" y="3467481"/>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60" name="Title 1"/>
          <p:cNvSpPr txBox="1">
            <a:spLocks/>
          </p:cNvSpPr>
          <p:nvPr/>
        </p:nvSpPr>
        <p:spPr>
          <a:xfrm>
            <a:off x="754957" y="2828851"/>
            <a:ext cx="2846571"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04</a:t>
            </a:r>
          </a:p>
        </p:txBody>
      </p:sp>
      <p:sp>
        <p:nvSpPr>
          <p:cNvPr id="61" name="Title 1"/>
          <p:cNvSpPr txBox="1">
            <a:spLocks/>
          </p:cNvSpPr>
          <p:nvPr/>
        </p:nvSpPr>
        <p:spPr>
          <a:xfrm>
            <a:off x="1782693" y="2970734"/>
            <a:ext cx="6835096"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t>Quy </a:t>
            </a:r>
            <a:r>
              <a:rPr lang="en-US" sz="1800" b="1" dirty="0" err="1"/>
              <a:t>trình</a:t>
            </a:r>
            <a:r>
              <a:rPr lang="en-US" sz="1800" b="1" dirty="0"/>
              <a:t> </a:t>
            </a:r>
            <a:r>
              <a:rPr lang="en-US" sz="1800" b="1" dirty="0" err="1"/>
              <a:t>nộp</a:t>
            </a:r>
            <a:r>
              <a:rPr lang="en-US" sz="1800" b="1" dirty="0"/>
              <a:t> </a:t>
            </a:r>
            <a:r>
              <a:rPr lang="en-US" sz="1800" b="1" dirty="0" err="1"/>
              <a:t>khoản</a:t>
            </a:r>
            <a:r>
              <a:rPr lang="en-US" sz="1800" b="1" dirty="0"/>
              <a:t> </a:t>
            </a:r>
            <a:r>
              <a:rPr lang="en-US" sz="1800" b="1" dirty="0" err="1"/>
              <a:t>thu</a:t>
            </a:r>
            <a:endParaRPr lang="en-US" sz="1800" b="1" dirty="0"/>
          </a:p>
        </p:txBody>
      </p:sp>
      <p:cxnSp>
        <p:nvCxnSpPr>
          <p:cNvPr id="64" name="Straight Connector 63"/>
          <p:cNvCxnSpPr/>
          <p:nvPr/>
        </p:nvCxnSpPr>
        <p:spPr>
          <a:xfrm>
            <a:off x="855998" y="4106261"/>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65" name="Title 1"/>
          <p:cNvSpPr txBox="1">
            <a:spLocks/>
          </p:cNvSpPr>
          <p:nvPr/>
        </p:nvSpPr>
        <p:spPr>
          <a:xfrm>
            <a:off x="754957" y="3467631"/>
            <a:ext cx="2846571"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05</a:t>
            </a:r>
          </a:p>
        </p:txBody>
      </p:sp>
      <p:cxnSp>
        <p:nvCxnSpPr>
          <p:cNvPr id="69" name="Straight Connector 68"/>
          <p:cNvCxnSpPr/>
          <p:nvPr/>
        </p:nvCxnSpPr>
        <p:spPr>
          <a:xfrm>
            <a:off x="855998" y="4721648"/>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70" name="Title 1"/>
          <p:cNvSpPr txBox="1">
            <a:spLocks/>
          </p:cNvSpPr>
          <p:nvPr/>
        </p:nvSpPr>
        <p:spPr>
          <a:xfrm>
            <a:off x="754957" y="4109652"/>
            <a:ext cx="2846571"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06</a:t>
            </a:r>
          </a:p>
        </p:txBody>
      </p:sp>
      <p:sp>
        <p:nvSpPr>
          <p:cNvPr id="71" name="Title 1"/>
          <p:cNvSpPr txBox="1">
            <a:spLocks/>
          </p:cNvSpPr>
          <p:nvPr/>
        </p:nvSpPr>
        <p:spPr>
          <a:xfrm>
            <a:off x="1782693" y="3677583"/>
            <a:ext cx="8014450"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err="1"/>
              <a:t>Hướng</a:t>
            </a:r>
            <a:r>
              <a:rPr lang="en-US" sz="1800" b="1" dirty="0"/>
              <a:t> </a:t>
            </a:r>
            <a:r>
              <a:rPr lang="en-US" sz="1800" b="1" dirty="0" err="1"/>
              <a:t>dẫn</a:t>
            </a:r>
            <a:r>
              <a:rPr lang="en-US" sz="1800" b="1" dirty="0"/>
              <a:t> </a:t>
            </a:r>
            <a:r>
              <a:rPr lang="en-US" sz="1800" b="1" dirty="0" err="1"/>
              <a:t>đăng</a:t>
            </a:r>
            <a:r>
              <a:rPr lang="en-US" sz="1800" b="1" dirty="0"/>
              <a:t> </a:t>
            </a:r>
            <a:r>
              <a:rPr lang="en-US" sz="1800" b="1" dirty="0" err="1"/>
              <a:t>nhập</a:t>
            </a:r>
            <a:r>
              <a:rPr lang="en-US" sz="1800" b="1" dirty="0"/>
              <a:t> và </a:t>
            </a:r>
            <a:r>
              <a:rPr lang="en-US" sz="1800" b="1" dirty="0" err="1"/>
              <a:t>đổi</a:t>
            </a:r>
            <a:r>
              <a:rPr lang="en-US" sz="1800" b="1" dirty="0"/>
              <a:t> </a:t>
            </a:r>
            <a:r>
              <a:rPr lang="en-US" sz="1800" b="1" dirty="0" err="1"/>
              <a:t>mật</a:t>
            </a:r>
            <a:r>
              <a:rPr lang="en-US" sz="1800" b="1" dirty="0"/>
              <a:t> </a:t>
            </a:r>
            <a:r>
              <a:rPr lang="en-US" sz="1800" b="1" dirty="0" err="1"/>
              <a:t>khẩu</a:t>
            </a:r>
            <a:endParaRPr lang="en-US" sz="1800" b="1" dirty="0"/>
          </a:p>
        </p:txBody>
      </p:sp>
      <p:sp>
        <p:nvSpPr>
          <p:cNvPr id="76" name="Title 1"/>
          <p:cNvSpPr txBox="1">
            <a:spLocks/>
          </p:cNvSpPr>
          <p:nvPr/>
        </p:nvSpPr>
        <p:spPr>
          <a:xfrm>
            <a:off x="1782693" y="4256080"/>
            <a:ext cx="6748829"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err="1"/>
              <a:t>Tìm</a:t>
            </a:r>
            <a:r>
              <a:rPr lang="en-US" sz="1800" b="1" dirty="0"/>
              <a:t> </a:t>
            </a:r>
            <a:r>
              <a:rPr lang="en-US" sz="1800" b="1" dirty="0" err="1"/>
              <a:t>kiếm</a:t>
            </a:r>
            <a:r>
              <a:rPr lang="en-US" sz="1800" b="1" dirty="0"/>
              <a:t> </a:t>
            </a:r>
            <a:r>
              <a:rPr lang="en-US" sz="1800" b="1" dirty="0" err="1"/>
              <a:t>giao</a:t>
            </a:r>
            <a:r>
              <a:rPr lang="en-US" sz="1800" b="1" dirty="0"/>
              <a:t> </a:t>
            </a:r>
            <a:r>
              <a:rPr lang="en-US" sz="1800" b="1" dirty="0" err="1"/>
              <a:t>dịch</a:t>
            </a:r>
            <a:r>
              <a:rPr lang="en-US" sz="1800" b="1" dirty="0"/>
              <a:t>, In </a:t>
            </a:r>
            <a:r>
              <a:rPr lang="en-US" sz="1800" b="1" dirty="0" err="1"/>
              <a:t>biên</a:t>
            </a:r>
            <a:r>
              <a:rPr lang="en-US" sz="1800" b="1" dirty="0"/>
              <a:t> </a:t>
            </a:r>
            <a:r>
              <a:rPr lang="en-US" sz="1800" b="1" dirty="0" err="1"/>
              <a:t>lai</a:t>
            </a:r>
            <a:r>
              <a:rPr lang="en-US" sz="1800" b="1" dirty="0"/>
              <a:t> và </a:t>
            </a:r>
            <a:r>
              <a:rPr lang="en-US" sz="1800" b="1" dirty="0" err="1"/>
              <a:t>xuất</a:t>
            </a:r>
            <a:r>
              <a:rPr lang="en-US" sz="1800" b="1" dirty="0"/>
              <a:t> </a:t>
            </a:r>
            <a:r>
              <a:rPr lang="en-US" sz="1800" b="1" dirty="0" err="1"/>
              <a:t>dữ</a:t>
            </a:r>
            <a:r>
              <a:rPr lang="en-US" sz="1800" b="1" dirty="0"/>
              <a:t> </a:t>
            </a:r>
            <a:r>
              <a:rPr lang="en-US" sz="1800" b="1" dirty="0" err="1"/>
              <a:t>liệu</a:t>
            </a:r>
            <a:endParaRPr lang="en-US" sz="1800" b="1" dirty="0"/>
          </a:p>
        </p:txBody>
      </p:sp>
      <p:cxnSp>
        <p:nvCxnSpPr>
          <p:cNvPr id="29" name="Straight Connector 28"/>
          <p:cNvCxnSpPr/>
          <p:nvPr/>
        </p:nvCxnSpPr>
        <p:spPr>
          <a:xfrm>
            <a:off x="887012" y="5369883"/>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30" name="Title 1"/>
          <p:cNvSpPr txBox="1">
            <a:spLocks/>
          </p:cNvSpPr>
          <p:nvPr/>
        </p:nvSpPr>
        <p:spPr>
          <a:xfrm>
            <a:off x="785971" y="4731253"/>
            <a:ext cx="2846571"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07</a:t>
            </a:r>
          </a:p>
        </p:txBody>
      </p:sp>
      <p:cxnSp>
        <p:nvCxnSpPr>
          <p:cNvPr id="34" name="Straight Connector 33"/>
          <p:cNvCxnSpPr/>
          <p:nvPr/>
        </p:nvCxnSpPr>
        <p:spPr>
          <a:xfrm>
            <a:off x="887012" y="6040934"/>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35" name="Title 1"/>
          <p:cNvSpPr txBox="1">
            <a:spLocks/>
          </p:cNvSpPr>
          <p:nvPr/>
        </p:nvSpPr>
        <p:spPr>
          <a:xfrm>
            <a:off x="785971" y="5402304"/>
            <a:ext cx="2846571"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08</a:t>
            </a:r>
          </a:p>
        </p:txBody>
      </p:sp>
      <p:sp>
        <p:nvSpPr>
          <p:cNvPr id="36" name="Title 1"/>
          <p:cNvSpPr txBox="1">
            <a:spLocks/>
          </p:cNvSpPr>
          <p:nvPr/>
        </p:nvSpPr>
        <p:spPr>
          <a:xfrm>
            <a:off x="1813707" y="4930926"/>
            <a:ext cx="8014450"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err="1"/>
              <a:t>Hướng</a:t>
            </a:r>
            <a:r>
              <a:rPr lang="en-US" sz="1800" b="1" dirty="0"/>
              <a:t> </a:t>
            </a:r>
            <a:r>
              <a:rPr lang="en-US" sz="1800" b="1" dirty="0" err="1"/>
              <a:t>dẫn</a:t>
            </a:r>
            <a:r>
              <a:rPr lang="en-US" sz="1800" b="1" dirty="0"/>
              <a:t> </a:t>
            </a:r>
            <a:r>
              <a:rPr lang="en-US" sz="1800" b="1" dirty="0" err="1"/>
              <a:t>đối</a:t>
            </a:r>
            <a:r>
              <a:rPr lang="en-US" sz="1800" b="1" dirty="0"/>
              <a:t> </a:t>
            </a:r>
            <a:r>
              <a:rPr lang="en-US" sz="1800" b="1" dirty="0" err="1"/>
              <a:t>soát</a:t>
            </a:r>
            <a:r>
              <a:rPr lang="en-US" sz="1800" b="1" dirty="0"/>
              <a:t> </a:t>
            </a:r>
            <a:r>
              <a:rPr lang="en-US" sz="1800" b="1" dirty="0" err="1"/>
              <a:t>khoản</a:t>
            </a:r>
            <a:r>
              <a:rPr lang="en-US" sz="1800" b="1" dirty="0"/>
              <a:t> </a:t>
            </a:r>
            <a:r>
              <a:rPr lang="en-US" sz="1800" b="1" dirty="0" err="1"/>
              <a:t>thu</a:t>
            </a:r>
            <a:endParaRPr lang="en-US" sz="1800" b="1" dirty="0"/>
          </a:p>
        </p:txBody>
      </p:sp>
      <p:sp>
        <p:nvSpPr>
          <p:cNvPr id="37" name="Title 1"/>
          <p:cNvSpPr txBox="1">
            <a:spLocks/>
          </p:cNvSpPr>
          <p:nvPr/>
        </p:nvSpPr>
        <p:spPr>
          <a:xfrm>
            <a:off x="1813707" y="5548732"/>
            <a:ext cx="6748829"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t>Hướng dẫn đối soát thu nộp ngân sách nhà nước</a:t>
            </a:r>
          </a:p>
        </p:txBody>
      </p:sp>
      <p:cxnSp>
        <p:nvCxnSpPr>
          <p:cNvPr id="40" name="Straight Connector 39"/>
          <p:cNvCxnSpPr/>
          <p:nvPr/>
        </p:nvCxnSpPr>
        <p:spPr>
          <a:xfrm>
            <a:off x="887012" y="6040933"/>
            <a:ext cx="7564136"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41" name="Straight Connector 40"/>
          <p:cNvCxnSpPr/>
          <p:nvPr/>
        </p:nvCxnSpPr>
        <p:spPr>
          <a:xfrm>
            <a:off x="887012" y="6658716"/>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42" name="Title 1"/>
          <p:cNvSpPr txBox="1">
            <a:spLocks/>
          </p:cNvSpPr>
          <p:nvPr/>
        </p:nvSpPr>
        <p:spPr>
          <a:xfrm>
            <a:off x="785971" y="6073354"/>
            <a:ext cx="2846571"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09</a:t>
            </a:r>
          </a:p>
        </p:txBody>
      </p:sp>
      <p:sp>
        <p:nvSpPr>
          <p:cNvPr id="43" name="Title 1"/>
          <p:cNvSpPr txBox="1">
            <a:spLocks/>
          </p:cNvSpPr>
          <p:nvPr/>
        </p:nvSpPr>
        <p:spPr>
          <a:xfrm>
            <a:off x="1813707" y="6219782"/>
            <a:ext cx="6748829"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err="1"/>
              <a:t>Hướng</a:t>
            </a:r>
            <a:r>
              <a:rPr lang="en-US" sz="1800" b="1" dirty="0"/>
              <a:t> </a:t>
            </a:r>
            <a:r>
              <a:rPr lang="en-US" sz="1800" b="1" dirty="0" err="1"/>
              <a:t>dẫn</a:t>
            </a:r>
            <a:r>
              <a:rPr lang="en-US" sz="1800" b="1" dirty="0"/>
              <a:t> </a:t>
            </a:r>
            <a:r>
              <a:rPr lang="en-US" sz="1800" b="1" dirty="0" err="1"/>
              <a:t>hoàn</a:t>
            </a:r>
            <a:r>
              <a:rPr lang="en-US" sz="1800" b="1" dirty="0"/>
              <a:t> </a:t>
            </a:r>
            <a:r>
              <a:rPr lang="en-US" sz="1800" b="1" dirty="0" err="1"/>
              <a:t>trả</a:t>
            </a:r>
            <a:endParaRPr lang="en-US" sz="1800" b="1" dirty="0"/>
          </a:p>
        </p:txBody>
      </p:sp>
      <p:cxnSp>
        <p:nvCxnSpPr>
          <p:cNvPr id="38" name="Straight Connector 37"/>
          <p:cNvCxnSpPr/>
          <p:nvPr/>
        </p:nvCxnSpPr>
        <p:spPr>
          <a:xfrm>
            <a:off x="857477" y="2192907"/>
            <a:ext cx="7564136" cy="0"/>
          </a:xfrm>
          <a:prstGeom prst="line">
            <a:avLst/>
          </a:prstGeom>
          <a:ln/>
        </p:spPr>
        <p:style>
          <a:lnRef idx="3">
            <a:schemeClr val="accent3"/>
          </a:lnRef>
          <a:fillRef idx="0">
            <a:schemeClr val="accent3"/>
          </a:fillRef>
          <a:effectRef idx="2">
            <a:schemeClr val="accent3"/>
          </a:effectRef>
          <a:fontRef idx="minor">
            <a:schemeClr val="tx1"/>
          </a:fontRef>
        </p:style>
      </p:cxnSp>
      <p:sp>
        <p:nvSpPr>
          <p:cNvPr id="39" name="Title 1"/>
          <p:cNvSpPr txBox="1">
            <a:spLocks/>
          </p:cNvSpPr>
          <p:nvPr/>
        </p:nvSpPr>
        <p:spPr>
          <a:xfrm>
            <a:off x="756436" y="1554277"/>
            <a:ext cx="2846571"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38F19"/>
                </a:solidFill>
              </a:rPr>
              <a:t>02</a:t>
            </a:r>
          </a:p>
        </p:txBody>
      </p:sp>
      <p:sp>
        <p:nvSpPr>
          <p:cNvPr id="44" name="Title 1"/>
          <p:cNvSpPr txBox="1">
            <a:spLocks/>
          </p:cNvSpPr>
          <p:nvPr/>
        </p:nvSpPr>
        <p:spPr>
          <a:xfrm>
            <a:off x="1784172" y="1696160"/>
            <a:ext cx="6747350" cy="6268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t>Thanh </a:t>
            </a:r>
            <a:r>
              <a:rPr lang="en-US" sz="1800" b="1" dirty="0" err="1"/>
              <a:t>toán</a:t>
            </a:r>
            <a:r>
              <a:rPr lang="en-US" sz="1800" b="1" dirty="0"/>
              <a:t> </a:t>
            </a:r>
            <a:r>
              <a:rPr lang="en-US" sz="1800" b="1" dirty="0" err="1"/>
              <a:t>trực</a:t>
            </a:r>
            <a:r>
              <a:rPr lang="en-US" sz="1800" b="1" dirty="0"/>
              <a:t> </a:t>
            </a:r>
            <a:r>
              <a:rPr lang="en-US" sz="1800" b="1" dirty="0" err="1"/>
              <a:t>tuyến</a:t>
            </a:r>
            <a:r>
              <a:rPr lang="en-US" sz="1800" b="1" dirty="0"/>
              <a:t> </a:t>
            </a:r>
            <a:r>
              <a:rPr lang="en-US" sz="1800" b="1" dirty="0" err="1"/>
              <a:t>trên</a:t>
            </a:r>
            <a:r>
              <a:rPr lang="en-US" sz="1800" b="1" dirty="0"/>
              <a:t> </a:t>
            </a:r>
            <a:r>
              <a:rPr lang="en-US" sz="1800" b="1" dirty="0" err="1"/>
              <a:t>Cổng</a:t>
            </a:r>
            <a:r>
              <a:rPr lang="en-US" sz="1800" b="1" dirty="0"/>
              <a:t> DVC </a:t>
            </a:r>
            <a:r>
              <a:rPr lang="en-US" sz="1800" b="1" dirty="0" err="1"/>
              <a:t>Bộ</a:t>
            </a:r>
            <a:r>
              <a:rPr lang="en-US" sz="1800" b="1" dirty="0"/>
              <a:t> </a:t>
            </a:r>
            <a:r>
              <a:rPr lang="en-US" sz="1800" b="1" dirty="0" err="1"/>
              <a:t>Công</a:t>
            </a:r>
            <a:r>
              <a:rPr lang="en-US" sz="1800" b="1" dirty="0"/>
              <a:t> an qua Vietcombank</a:t>
            </a:r>
          </a:p>
        </p:txBody>
      </p:sp>
    </p:spTree>
    <p:extLst>
      <p:ext uri="{BB962C8B-B14F-4D97-AF65-F5344CB8AC3E}">
        <p14:creationId xmlns:p14="http://schemas.microsoft.com/office/powerpoint/2010/main" val="1946033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2756313"/>
            <a:ext cx="3054966" cy="672687"/>
          </a:xfrm>
          <a:prstGeom prst="rect">
            <a:avLst/>
          </a:prstGeom>
          <a:no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I</a:t>
            </a:r>
            <a:endParaRPr lang="en-US" sz="2900" b="1" dirty="0">
              <a:latin typeface="Calibri "/>
            </a:endParaRPr>
          </a:p>
        </p:txBody>
      </p:sp>
      <p:sp>
        <p:nvSpPr>
          <p:cNvPr id="7" name="Title 1"/>
          <p:cNvSpPr txBox="1">
            <a:spLocks/>
          </p:cNvSpPr>
          <p:nvPr/>
        </p:nvSpPr>
        <p:spPr>
          <a:xfrm>
            <a:off x="2406807" y="3429000"/>
            <a:ext cx="4764185"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err="1">
                <a:solidFill>
                  <a:schemeClr val="bg1"/>
                </a:solidFill>
              </a:rPr>
              <a:t>Giới</a:t>
            </a:r>
            <a:r>
              <a:rPr lang="en-US" sz="2400" b="1" dirty="0">
                <a:solidFill>
                  <a:schemeClr val="bg1"/>
                </a:solidFill>
              </a:rPr>
              <a:t> </a:t>
            </a:r>
            <a:r>
              <a:rPr lang="en-US" sz="2400" b="1" dirty="0" err="1">
                <a:solidFill>
                  <a:schemeClr val="bg1"/>
                </a:solidFill>
              </a:rPr>
              <a:t>thiệu</a:t>
            </a:r>
            <a:r>
              <a:rPr lang="en-US" sz="2400" b="1" dirty="0">
                <a:solidFill>
                  <a:schemeClr val="bg1"/>
                </a:solidFill>
              </a:rPr>
              <a:t> </a:t>
            </a:r>
            <a:r>
              <a:rPr lang="en-US" sz="2400" b="1" dirty="0" err="1">
                <a:solidFill>
                  <a:schemeClr val="bg1"/>
                </a:solidFill>
              </a:rPr>
              <a:t>về</a:t>
            </a:r>
            <a:r>
              <a:rPr lang="en-US" sz="2400" b="1" dirty="0">
                <a:solidFill>
                  <a:schemeClr val="bg1"/>
                </a:solidFill>
              </a:rPr>
              <a:t> </a:t>
            </a:r>
            <a:r>
              <a:rPr lang="en-US" sz="2400" b="1" dirty="0" err="1">
                <a:solidFill>
                  <a:schemeClr val="bg1"/>
                </a:solidFill>
              </a:rPr>
              <a:t>dịch</a:t>
            </a:r>
            <a:r>
              <a:rPr lang="en-US" sz="2400" b="1" dirty="0">
                <a:solidFill>
                  <a:schemeClr val="bg1"/>
                </a:solidFill>
              </a:rPr>
              <a:t> </a:t>
            </a:r>
            <a:r>
              <a:rPr lang="en-US" sz="2400" b="1" dirty="0" err="1">
                <a:solidFill>
                  <a:schemeClr val="bg1"/>
                </a:solidFill>
              </a:rPr>
              <a:t>vụ</a:t>
            </a:r>
            <a:r>
              <a:rPr lang="en-US" sz="2400" b="1" dirty="0">
                <a:solidFill>
                  <a:schemeClr val="bg1"/>
                </a:solidFill>
              </a:rPr>
              <a:t> </a:t>
            </a:r>
            <a:r>
              <a:rPr lang="en-US" sz="2400" b="1" dirty="0" err="1">
                <a:solidFill>
                  <a:schemeClr val="bg1"/>
                </a:solidFill>
              </a:rPr>
              <a:t>TTSP</a:t>
            </a:r>
            <a:r>
              <a:rPr lang="en-US" sz="2400" b="1" dirty="0">
                <a:solidFill>
                  <a:schemeClr val="bg1"/>
                </a:solidFill>
              </a:rPr>
              <a:t> </a:t>
            </a:r>
            <a:r>
              <a:rPr lang="en-US" sz="2400" b="1" dirty="0" err="1">
                <a:solidFill>
                  <a:schemeClr val="bg1"/>
                </a:solidFill>
              </a:rPr>
              <a:t>với</a:t>
            </a:r>
            <a:r>
              <a:rPr lang="en-US" sz="2400" b="1" dirty="0">
                <a:solidFill>
                  <a:schemeClr val="bg1"/>
                </a:solidFill>
              </a:rPr>
              <a:t> BCA</a:t>
            </a:r>
          </a:p>
        </p:txBody>
      </p:sp>
    </p:spTree>
    <p:extLst>
      <p:ext uri="{BB962C8B-B14F-4D97-AF65-F5344CB8AC3E}">
        <p14:creationId xmlns:p14="http://schemas.microsoft.com/office/powerpoint/2010/main" val="130565603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31771" y="1059544"/>
            <a:ext cx="5036180" cy="153165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Times New Roman" panose="02020603050405020304" pitchFamily="18" charset="0"/>
              <a:cs typeface="Times New Roman" panose="02020603050405020304" pitchFamily="18" charset="0"/>
            </a:endParaRPr>
          </a:p>
        </p:txBody>
      </p:sp>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07033"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I.1. </a:t>
            </a:r>
            <a:r>
              <a:rPr lang="en-US" sz="3200" dirty="0" err="1"/>
              <a:t>MÔ</a:t>
            </a:r>
            <a:r>
              <a:rPr lang="en-US" sz="3200" dirty="0"/>
              <a:t> </a:t>
            </a:r>
            <a:r>
              <a:rPr lang="en-US" sz="3200" dirty="0" err="1"/>
              <a:t>TẢ</a:t>
            </a:r>
            <a:r>
              <a:rPr lang="en-US" sz="3200" dirty="0"/>
              <a:t> </a:t>
            </a:r>
            <a:r>
              <a:rPr lang="en-US" sz="3200" dirty="0" err="1"/>
              <a:t>DỊCH</a:t>
            </a:r>
            <a:r>
              <a:rPr lang="en-US" sz="3200" dirty="0"/>
              <a:t> </a:t>
            </a:r>
            <a:r>
              <a:rPr lang="en-US" sz="3200" dirty="0" err="1"/>
              <a:t>VỤ</a:t>
            </a:r>
            <a:r>
              <a:rPr lang="en-US" sz="3200" dirty="0"/>
              <a:t> </a:t>
            </a:r>
            <a:r>
              <a:rPr lang="en-US" sz="3200" dirty="0" err="1"/>
              <a:t>TTSP</a:t>
            </a:r>
            <a:r>
              <a:rPr lang="en-US" sz="3200" dirty="0"/>
              <a:t> </a:t>
            </a:r>
            <a:r>
              <a:rPr lang="en-US" sz="3200" dirty="0" err="1"/>
              <a:t>VỚI</a:t>
            </a:r>
            <a:r>
              <a:rPr lang="en-US" sz="3200" dirty="0"/>
              <a:t> BCA</a:t>
            </a:r>
          </a:p>
        </p:txBody>
      </p:sp>
      <p:sp>
        <p:nvSpPr>
          <p:cNvPr id="7" name="Rectangle 6"/>
          <p:cNvSpPr/>
          <p:nvPr/>
        </p:nvSpPr>
        <p:spPr>
          <a:xfrm>
            <a:off x="3831772" y="1162471"/>
            <a:ext cx="5036180" cy="1129540"/>
          </a:xfrm>
          <a:prstGeom prst="rect">
            <a:avLst/>
          </a:prstGeom>
        </p:spPr>
        <p:txBody>
          <a:bodyPr wrap="square">
            <a:spAutoFit/>
          </a:bodyPr>
          <a:lstStyle/>
          <a:p>
            <a:pPr marR="0" lvl="0" algn="just">
              <a:lnSpc>
                <a:spcPct val="130000"/>
              </a:lnSpc>
              <a:spcBef>
                <a:spcPts val="300"/>
              </a:spcBef>
              <a:spcAft>
                <a:spcPts val="300"/>
              </a:spcAft>
              <a:tabLst>
                <a:tab pos="360045" algn="l"/>
                <a:tab pos="540385" algn="l"/>
              </a:tabLst>
            </a:pPr>
            <a:r>
              <a:rPr lang="en-US"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Phạm vi </a:t>
            </a:r>
            <a:r>
              <a:rPr lang="en-US" sz="1600"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cung</a:t>
            </a:r>
            <a:r>
              <a:rPr lang="en-US"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ứng</a:t>
            </a:r>
            <a:r>
              <a:rPr lang="en-US"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i="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16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p>
          <a:p>
            <a:pPr marR="0" lvl="0" algn="just">
              <a:lnSpc>
                <a:spcPct val="130000"/>
              </a:lnSpc>
              <a:spcBef>
                <a:spcPts val="300"/>
              </a:spcBef>
              <a:spcAft>
                <a:spcPts val="300"/>
              </a:spcAft>
              <a:tabLst>
                <a:tab pos="360045" algn="l"/>
                <a:tab pos="540385" algn="l"/>
              </a:tabLst>
            </a:pP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BCA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cổng</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quốc</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cổng</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BCA</a:t>
            </a:r>
          </a:p>
        </p:txBody>
      </p:sp>
      <p:graphicFrame>
        <p:nvGraphicFramePr>
          <p:cNvPr id="9" name="Table 8"/>
          <p:cNvGraphicFramePr>
            <a:graphicFrameLocks noGrp="1"/>
          </p:cNvGraphicFramePr>
          <p:nvPr>
            <p:extLst>
              <p:ext uri="{D42A27DB-BD31-4B8C-83A1-F6EECF244321}">
                <p14:modId xmlns:p14="http://schemas.microsoft.com/office/powerpoint/2010/main" val="1255250085"/>
              </p:ext>
            </p:extLst>
          </p:nvPr>
        </p:nvGraphicFramePr>
        <p:xfrm>
          <a:off x="3831771" y="2846904"/>
          <a:ext cx="5036180" cy="3110327"/>
        </p:xfrm>
        <a:graphic>
          <a:graphicData uri="http://schemas.openxmlformats.org/drawingml/2006/table">
            <a:tbl>
              <a:tblPr firstRow="1" bandRow="1">
                <a:tableStyleId>{5C22544A-7EE6-4342-B048-85BDC9FD1C3A}</a:tableStyleId>
              </a:tblPr>
              <a:tblGrid>
                <a:gridCol w="2518090">
                  <a:extLst>
                    <a:ext uri="{9D8B030D-6E8A-4147-A177-3AD203B41FA5}">
                      <a16:colId xmlns:a16="http://schemas.microsoft.com/office/drawing/2014/main" val="168793745"/>
                    </a:ext>
                  </a:extLst>
                </a:gridCol>
                <a:gridCol w="2518090">
                  <a:extLst>
                    <a:ext uri="{9D8B030D-6E8A-4147-A177-3AD203B41FA5}">
                      <a16:colId xmlns:a16="http://schemas.microsoft.com/office/drawing/2014/main" val="1787289783"/>
                    </a:ext>
                  </a:extLst>
                </a:gridCol>
              </a:tblGrid>
              <a:tr h="512649">
                <a:tc gridSpan="2">
                  <a:txBody>
                    <a:bodyPr/>
                    <a:lstStyle/>
                    <a:p>
                      <a:pPr marL="0" marR="0" lvl="0" indent="0" algn="just" defTabSz="914400" rtl="0" eaLnBrk="1" fontAlgn="auto" latinLnBrk="0" hangingPunct="1">
                        <a:lnSpc>
                          <a:spcPct val="130000"/>
                        </a:lnSpc>
                        <a:spcBef>
                          <a:spcPts val="300"/>
                        </a:spcBef>
                        <a:spcAft>
                          <a:spcPts val="300"/>
                        </a:spcAft>
                        <a:buClrTx/>
                        <a:buSzTx/>
                        <a:buFontTx/>
                        <a:buNone/>
                        <a:tabLst/>
                        <a:defRPr/>
                      </a:pPr>
                      <a:r>
                        <a:rPr lang="en-US" sz="1600" b="1" kern="1200" dirty="0" err="1">
                          <a:solidFill>
                            <a:schemeClr val="tx1"/>
                          </a:solidFill>
                          <a:effectLst/>
                          <a:latin typeface="Times New Roman" panose="02020603050405020304" pitchFamily="18" charset="0"/>
                          <a:ea typeface="+mn-ea"/>
                          <a:cs typeface="Times New Roman" panose="02020603050405020304" pitchFamily="18" charset="0"/>
                        </a:rPr>
                        <a:t>Các</a:t>
                      </a:r>
                      <a:r>
                        <a:rPr lang="en-US" sz="1600" b="1" kern="1200" dirty="0">
                          <a:solidFill>
                            <a:schemeClr val="tx1"/>
                          </a:solidFill>
                          <a:effectLst/>
                          <a:latin typeface="Times New Roman" panose="02020603050405020304" pitchFamily="18" charset="0"/>
                          <a:ea typeface="+mn-ea"/>
                          <a:cs typeface="Times New Roman" panose="02020603050405020304" pitchFamily="18" charset="0"/>
                        </a:rPr>
                        <a:t> </a:t>
                      </a:r>
                      <a:r>
                        <a:rPr lang="en-US" sz="1600" b="1" kern="1200" dirty="0" err="1">
                          <a:solidFill>
                            <a:schemeClr val="tx1"/>
                          </a:solidFill>
                          <a:effectLst/>
                          <a:latin typeface="Times New Roman" panose="02020603050405020304" pitchFamily="18" charset="0"/>
                          <a:ea typeface="+mn-ea"/>
                          <a:cs typeface="Times New Roman" panose="02020603050405020304" pitchFamily="18" charset="0"/>
                        </a:rPr>
                        <a:t>khoản</a:t>
                      </a:r>
                      <a:r>
                        <a:rPr lang="en-US" sz="1600" b="1" kern="1200" dirty="0">
                          <a:solidFill>
                            <a:schemeClr val="tx1"/>
                          </a:solidFill>
                          <a:effectLst/>
                          <a:latin typeface="Times New Roman" panose="02020603050405020304" pitchFamily="18" charset="0"/>
                          <a:ea typeface="+mn-ea"/>
                          <a:cs typeface="Times New Roman" panose="02020603050405020304" pitchFamily="18" charset="0"/>
                        </a:rPr>
                        <a:t> </a:t>
                      </a:r>
                      <a:r>
                        <a:rPr lang="en-US" sz="1600" b="1" kern="1200" dirty="0" err="1">
                          <a:solidFill>
                            <a:schemeClr val="tx1"/>
                          </a:solidFill>
                          <a:effectLst/>
                          <a:latin typeface="Times New Roman" panose="02020603050405020304" pitchFamily="18" charset="0"/>
                          <a:ea typeface="+mn-ea"/>
                          <a:cs typeface="Times New Roman" panose="02020603050405020304" pitchFamily="18" charset="0"/>
                        </a:rPr>
                        <a:t>thu</a:t>
                      </a:r>
                      <a:r>
                        <a:rPr lang="en-US" sz="1600" b="1" kern="1200" dirty="0">
                          <a:solidFill>
                            <a:schemeClr val="tx1"/>
                          </a:solidFill>
                          <a:effectLst/>
                          <a:latin typeface="Times New Roman" panose="02020603050405020304" pitchFamily="18" charset="0"/>
                          <a:ea typeface="+mn-ea"/>
                          <a:cs typeface="Times New Roman" panose="02020603050405020304" pitchFamily="18" charset="0"/>
                        </a:rPr>
                        <a:t> BCA chia </a:t>
                      </a:r>
                      <a:r>
                        <a:rPr lang="en-US" sz="1600" b="1" kern="1200" dirty="0" err="1">
                          <a:solidFill>
                            <a:schemeClr val="tx1"/>
                          </a:solidFill>
                          <a:effectLst/>
                          <a:latin typeface="Times New Roman" panose="02020603050405020304" pitchFamily="18" charset="0"/>
                          <a:ea typeface="+mn-ea"/>
                          <a:cs typeface="Times New Roman" panose="02020603050405020304" pitchFamily="18" charset="0"/>
                        </a:rPr>
                        <a:t>làm</a:t>
                      </a:r>
                      <a:r>
                        <a:rPr lang="en-US" sz="1600" b="1" kern="1200" dirty="0">
                          <a:solidFill>
                            <a:schemeClr val="tx1"/>
                          </a:solidFill>
                          <a:effectLst/>
                          <a:latin typeface="Times New Roman" panose="02020603050405020304" pitchFamily="18" charset="0"/>
                          <a:ea typeface="+mn-ea"/>
                          <a:cs typeface="Times New Roman" panose="02020603050405020304" pitchFamily="18" charset="0"/>
                        </a:rPr>
                        <a:t> 02 </a:t>
                      </a:r>
                      <a:r>
                        <a:rPr lang="en-US" sz="1600" b="1" kern="1200" dirty="0" err="1">
                          <a:solidFill>
                            <a:schemeClr val="tx1"/>
                          </a:solidFill>
                          <a:effectLst/>
                          <a:latin typeface="Times New Roman" panose="02020603050405020304" pitchFamily="18" charset="0"/>
                          <a:ea typeface="+mn-ea"/>
                          <a:cs typeface="Times New Roman" panose="02020603050405020304" pitchFamily="18" charset="0"/>
                        </a:rPr>
                        <a:t>nhóm</a:t>
                      </a:r>
                      <a:r>
                        <a:rPr lang="en-US" sz="1600" b="1" kern="1200" dirty="0">
                          <a:solidFill>
                            <a:schemeClr val="tx1"/>
                          </a:solidFill>
                          <a:effectLst/>
                          <a:latin typeface="Times New Roman" panose="02020603050405020304" pitchFamily="18" charset="0"/>
                          <a:ea typeface="+mn-ea"/>
                          <a:cs typeface="Times New Roman" panose="02020603050405020304" pitchFamily="18" charset="0"/>
                        </a:rPr>
                        <a:t>:</a:t>
                      </a:r>
                    </a:p>
                  </a:txBody>
                  <a:tcPr>
                    <a:noFill/>
                  </a:tcPr>
                </a:tc>
                <a:tc hMerge="1">
                  <a:txBody>
                    <a:bodyPr/>
                    <a:lstStyle/>
                    <a:p>
                      <a:endParaRPr lang="en-US" dirty="0"/>
                    </a:p>
                  </a:txBody>
                  <a:tcPr/>
                </a:tc>
                <a:extLst>
                  <a:ext uri="{0D108BD9-81ED-4DB2-BD59-A6C34878D82A}">
                    <a16:rowId xmlns:a16="http://schemas.microsoft.com/office/drawing/2014/main" val="2784162183"/>
                  </a:ext>
                </a:extLst>
              </a:tr>
              <a:tr h="2597678">
                <a:tc>
                  <a:txBody>
                    <a:bodyPr/>
                    <a:lstStyle/>
                    <a:p>
                      <a:pPr marL="0" marR="0" lvl="0" indent="0" algn="just" defTabSz="914400" rtl="0" eaLnBrk="1" fontAlgn="auto" latinLnBrk="0" hangingPunct="1">
                        <a:lnSpc>
                          <a:spcPct val="130000"/>
                        </a:lnSpc>
                        <a:spcBef>
                          <a:spcPts val="300"/>
                        </a:spcBef>
                        <a:spcAft>
                          <a:spcPts val="300"/>
                        </a:spcAft>
                        <a:buClrTx/>
                        <a:buSzTx/>
                        <a:buFontTx/>
                        <a:buNone/>
                        <a:tabLst/>
                        <a:defRPr/>
                      </a:pP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Khoản</a:t>
                      </a:r>
                      <a:r>
                        <a:rPr lang="en-US" sz="1600" b="1" i="1"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thu</a:t>
                      </a:r>
                      <a:r>
                        <a:rPr lang="en-US" sz="1600" b="1" i="1"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thông</a:t>
                      </a:r>
                      <a:r>
                        <a:rPr lang="en-US" sz="1600" b="1" i="1"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thường</a:t>
                      </a:r>
                      <a:r>
                        <a:rPr lang="en-US" sz="1600" b="1" i="1"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Các</a:t>
                      </a:r>
                      <a:r>
                        <a:rPr lang="en-US" sz="1600"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khoản</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thu</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cho</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hồ</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sơ</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thông</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thường</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đã</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ghi</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có</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TK</a:t>
                      </a:r>
                      <a:r>
                        <a:rPr lang="en-US" sz="1600"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BCA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chờ</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kết</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chuyển</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theo</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quy</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định</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a:t>
                      </a:r>
                    </a:p>
                    <a:p>
                      <a:pPr algn="just">
                        <a:lnSpc>
                          <a:spcPct val="130000"/>
                        </a:lnSpc>
                        <a:spcBef>
                          <a:spcPts val="300"/>
                        </a:spcBef>
                        <a:spcAft>
                          <a:spcPts val="300"/>
                        </a:spcAft>
                      </a:pPr>
                      <a:endParaRPr lang="en-US" sz="160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marL="0" marR="0" lvl="0" indent="0" algn="just" defTabSz="914400" rtl="0" eaLnBrk="1" fontAlgn="auto" latinLnBrk="0" hangingPunct="1">
                        <a:lnSpc>
                          <a:spcPct val="130000"/>
                        </a:lnSpc>
                        <a:spcBef>
                          <a:spcPts val="300"/>
                        </a:spcBef>
                        <a:spcAft>
                          <a:spcPts val="300"/>
                        </a:spcAft>
                        <a:buClrTx/>
                        <a:buSzTx/>
                        <a:buFontTx/>
                        <a:buNone/>
                        <a:tabLst/>
                        <a:defRPr/>
                      </a:pP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Khoản</a:t>
                      </a:r>
                      <a:r>
                        <a:rPr lang="en-US" sz="1600" b="1" i="1"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thu</a:t>
                      </a:r>
                      <a:r>
                        <a:rPr lang="en-US" sz="1600" b="1" i="1"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đặc</a:t>
                      </a:r>
                      <a:r>
                        <a:rPr lang="en-US" sz="1600" b="1" i="1"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b="1" i="1" kern="1200" dirty="0" err="1">
                          <a:solidFill>
                            <a:schemeClr val="dk1"/>
                          </a:solidFill>
                          <a:effectLst/>
                          <a:latin typeface="Times New Roman" panose="02020603050405020304" pitchFamily="18" charset="0"/>
                          <a:ea typeface="+mn-ea"/>
                          <a:cs typeface="Times New Roman" panose="02020603050405020304" pitchFamily="18" charset="0"/>
                        </a:rPr>
                        <a:t>thù</a:t>
                      </a:r>
                      <a:r>
                        <a:rPr lang="en-US" sz="1600" b="1" i="1" kern="1200" dirty="0">
                          <a:solidFill>
                            <a:schemeClr val="dk1"/>
                          </a:solidFill>
                          <a:effectLst/>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30000"/>
                        </a:lnSpc>
                        <a:spcBef>
                          <a:spcPts val="300"/>
                        </a:spcBef>
                        <a:spcAft>
                          <a:spcPts val="300"/>
                        </a:spcAft>
                        <a:buClrTx/>
                        <a:buSzTx/>
                        <a:buFontTx/>
                        <a:buNone/>
                        <a:tabLst/>
                        <a:defRPr/>
                      </a:pP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Các</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khoản</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thu</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cho</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hồ</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sơ</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đặc</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thù</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đã</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ghi</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có</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TK BCA,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sẽ</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tiếp</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tục</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xử</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lý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theo</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tình</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trạng</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xử</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lý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hồ</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sơ</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a:t>
                      </a:r>
                      <a:r>
                        <a:rPr lang="en-US" sz="1600" kern="1200" dirty="0" err="1">
                          <a:solidFill>
                            <a:schemeClr val="dk1"/>
                          </a:solidFill>
                          <a:effectLst/>
                          <a:latin typeface="Times New Roman" panose="02020603050405020304" pitchFamily="18" charset="0"/>
                          <a:ea typeface="+mn-ea"/>
                          <a:cs typeface="Times New Roman" panose="02020603050405020304" pitchFamily="18" charset="0"/>
                        </a:rPr>
                        <a:t>tại</a:t>
                      </a:r>
                      <a:r>
                        <a:rPr lang="en-US" sz="1600" kern="1200" dirty="0">
                          <a:solidFill>
                            <a:schemeClr val="dk1"/>
                          </a:solidFill>
                          <a:effectLst/>
                          <a:latin typeface="Times New Roman" panose="02020603050405020304" pitchFamily="18" charset="0"/>
                          <a:ea typeface="+mn-ea"/>
                          <a:cs typeface="Times New Roman" panose="02020603050405020304" pitchFamily="18" charset="0"/>
                        </a:rPr>
                        <a:t> BCA. </a:t>
                      </a:r>
                      <a:endParaRPr lang="en-US" sz="1600" b="1"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977103837"/>
                  </a:ext>
                </a:extLst>
              </a:tr>
            </a:tbl>
          </a:graphicData>
        </a:graphic>
      </p:graphicFrame>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527" y="1059546"/>
            <a:ext cx="3306715" cy="5460804"/>
          </a:xfrm>
          <a:prstGeom prst="rect">
            <a:avLst/>
          </a:prstGeom>
        </p:spPr>
      </p:pic>
      <p:sp>
        <p:nvSpPr>
          <p:cNvPr id="11" name="Rectangle 10"/>
          <p:cNvSpPr/>
          <p:nvPr/>
        </p:nvSpPr>
        <p:spPr>
          <a:xfrm>
            <a:off x="3831771" y="5707820"/>
            <a:ext cx="5036180" cy="812530"/>
          </a:xfrm>
          <a:prstGeom prst="rect">
            <a:avLst/>
          </a:prstGeom>
        </p:spPr>
        <p:txBody>
          <a:bodyPr wrap="square">
            <a:spAutoFit/>
          </a:bodyPr>
          <a:lstStyle/>
          <a:p>
            <a:pPr lvl="0" algn="just" defTabSz="914400">
              <a:lnSpc>
                <a:spcPct val="130000"/>
              </a:lnSpc>
              <a:spcBef>
                <a:spcPts val="300"/>
              </a:spcBef>
              <a:spcAft>
                <a:spcPts val="300"/>
              </a:spcAft>
              <a:defRPr/>
            </a:pPr>
            <a:r>
              <a:rPr lang="en-US" b="1" i="1" dirty="0">
                <a:solidFill>
                  <a:schemeClr val="dk1"/>
                </a:solidFill>
                <a:latin typeface="Times New Roman" panose="02020603050405020304" pitchFamily="18" charset="0"/>
                <a:cs typeface="Times New Roman" panose="02020603050405020304" pitchFamily="18" charset="0"/>
              </a:rPr>
              <a:t>(*)</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Chỉ</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kết</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chuyển</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với</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các</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khoản</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có</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tình</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trạng</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xử</a:t>
            </a:r>
            <a:r>
              <a:rPr lang="en-US" dirty="0">
                <a:solidFill>
                  <a:schemeClr val="dk1"/>
                </a:solidFill>
                <a:latin typeface="Times New Roman" panose="02020603050405020304" pitchFamily="18" charset="0"/>
                <a:cs typeface="Times New Roman" panose="02020603050405020304" pitchFamily="18" charset="0"/>
              </a:rPr>
              <a:t> lý </a:t>
            </a:r>
            <a:r>
              <a:rPr lang="en-US" dirty="0" err="1">
                <a:solidFill>
                  <a:schemeClr val="dk1"/>
                </a:solidFill>
                <a:latin typeface="Times New Roman" panose="02020603050405020304" pitchFamily="18" charset="0"/>
                <a:cs typeface="Times New Roman" panose="02020603050405020304" pitchFamily="18" charset="0"/>
              </a:rPr>
              <a:t>hồ</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sơ</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là</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thành</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công</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trong</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kỳ</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kết</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chuyển</a:t>
            </a:r>
            <a:r>
              <a:rPr lang="en-US" dirty="0">
                <a:solidFill>
                  <a:schemeClr val="dk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88876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07033"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I.2. </a:t>
            </a:r>
            <a:r>
              <a:rPr lang="en-US" sz="3200" dirty="0" err="1"/>
              <a:t>TÍNH</a:t>
            </a:r>
            <a:r>
              <a:rPr lang="en-US" sz="3200" dirty="0"/>
              <a:t> </a:t>
            </a:r>
            <a:r>
              <a:rPr lang="en-US" sz="3200" dirty="0" err="1"/>
              <a:t>CHẤT</a:t>
            </a:r>
            <a:r>
              <a:rPr lang="en-US" sz="3200" dirty="0"/>
              <a:t> </a:t>
            </a:r>
            <a:r>
              <a:rPr lang="en-US" sz="3200" dirty="0" err="1"/>
              <a:t>TÀI</a:t>
            </a:r>
            <a:r>
              <a:rPr lang="en-US" sz="3200" dirty="0"/>
              <a:t> </a:t>
            </a:r>
            <a:r>
              <a:rPr lang="en-US" sz="3200" dirty="0" err="1"/>
              <a:t>KHOẢN</a:t>
            </a:r>
            <a:r>
              <a:rPr lang="en-US" sz="3200" dirty="0"/>
              <a:t> BCA </a:t>
            </a:r>
            <a:r>
              <a:rPr lang="en-US" sz="3200" dirty="0" err="1"/>
              <a:t>TẠI</a:t>
            </a:r>
            <a:r>
              <a:rPr lang="en-US" sz="3200" dirty="0"/>
              <a:t> VCB</a:t>
            </a:r>
          </a:p>
        </p:txBody>
      </p:sp>
      <p:grpSp>
        <p:nvGrpSpPr>
          <p:cNvPr id="12" name="Group 11"/>
          <p:cNvGrpSpPr/>
          <p:nvPr/>
        </p:nvGrpSpPr>
        <p:grpSpPr>
          <a:xfrm>
            <a:off x="1168720" y="1769320"/>
            <a:ext cx="6803453" cy="3474833"/>
            <a:chOff x="923026" y="1666926"/>
            <a:chExt cx="7315200" cy="3736206"/>
          </a:xfrm>
        </p:grpSpPr>
        <p:sp>
          <p:nvSpPr>
            <p:cNvPr id="13" name="Oval 6"/>
            <p:cNvSpPr/>
            <p:nvPr/>
          </p:nvSpPr>
          <p:spPr>
            <a:xfrm>
              <a:off x="923026" y="1745532"/>
              <a:ext cx="3657600" cy="3657600"/>
            </a:xfrm>
            <a:custGeom>
              <a:avLst/>
              <a:gdLst>
                <a:gd name="connsiteX0" fmla="*/ 0 w 3657600"/>
                <a:gd name="connsiteY0" fmla="*/ 1828800 h 3657600"/>
                <a:gd name="connsiteX1" fmla="*/ 1828800 w 3657600"/>
                <a:gd name="connsiteY1" fmla="*/ 0 h 3657600"/>
                <a:gd name="connsiteX2" fmla="*/ 3657600 w 3657600"/>
                <a:gd name="connsiteY2" fmla="*/ 1828800 h 3657600"/>
                <a:gd name="connsiteX3" fmla="*/ 1828800 w 3657600"/>
                <a:gd name="connsiteY3" fmla="*/ 3657600 h 3657600"/>
                <a:gd name="connsiteX4" fmla="*/ 0 w 3657600"/>
                <a:gd name="connsiteY4" fmla="*/ 1828800 h 3657600"/>
                <a:gd name="connsiteX0" fmla="*/ 1828800 w 3657600"/>
                <a:gd name="connsiteY0" fmla="*/ 3657600 h 3749040"/>
                <a:gd name="connsiteX1" fmla="*/ 0 w 3657600"/>
                <a:gd name="connsiteY1" fmla="*/ 1828800 h 3749040"/>
                <a:gd name="connsiteX2" fmla="*/ 1828800 w 3657600"/>
                <a:gd name="connsiteY2" fmla="*/ 0 h 3749040"/>
                <a:gd name="connsiteX3" fmla="*/ 3657600 w 3657600"/>
                <a:gd name="connsiteY3" fmla="*/ 1828800 h 3749040"/>
                <a:gd name="connsiteX4" fmla="*/ 1920240 w 3657600"/>
                <a:gd name="connsiteY4" fmla="*/ 3749040 h 3749040"/>
                <a:gd name="connsiteX0" fmla="*/ 1828800 w 3657600"/>
                <a:gd name="connsiteY0" fmla="*/ 3657600 h 3657600"/>
                <a:gd name="connsiteX1" fmla="*/ 0 w 3657600"/>
                <a:gd name="connsiteY1" fmla="*/ 1828800 h 3657600"/>
                <a:gd name="connsiteX2" fmla="*/ 1828800 w 3657600"/>
                <a:gd name="connsiteY2" fmla="*/ 0 h 3657600"/>
                <a:gd name="connsiteX3" fmla="*/ 3657600 w 3657600"/>
                <a:gd name="connsiteY3" fmla="*/ 1828800 h 3657600"/>
              </a:gdLst>
              <a:ahLst/>
              <a:cxnLst>
                <a:cxn ang="0">
                  <a:pos x="connsiteX0" y="connsiteY0"/>
                </a:cxn>
                <a:cxn ang="0">
                  <a:pos x="connsiteX1" y="connsiteY1"/>
                </a:cxn>
                <a:cxn ang="0">
                  <a:pos x="connsiteX2" y="connsiteY2"/>
                </a:cxn>
                <a:cxn ang="0">
                  <a:pos x="connsiteX3" y="connsiteY3"/>
                </a:cxn>
              </a:cxnLst>
              <a:rect l="l" t="t" r="r" b="b"/>
              <a:pathLst>
                <a:path w="3657600" h="3657600">
                  <a:moveTo>
                    <a:pt x="1828800" y="3657600"/>
                  </a:moveTo>
                  <a:cubicBezTo>
                    <a:pt x="818782" y="3657600"/>
                    <a:pt x="0" y="2838818"/>
                    <a:pt x="0" y="1828800"/>
                  </a:cubicBezTo>
                  <a:cubicBezTo>
                    <a:pt x="0" y="818782"/>
                    <a:pt x="818782" y="0"/>
                    <a:pt x="1828800" y="0"/>
                  </a:cubicBezTo>
                  <a:cubicBezTo>
                    <a:pt x="2838818" y="0"/>
                    <a:pt x="3657600" y="818782"/>
                    <a:pt x="3657600" y="1828800"/>
                  </a:cubicBezTo>
                </a:path>
              </a:pathLst>
            </a:cu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8"/>
            <p:cNvSpPr/>
            <p:nvPr/>
          </p:nvSpPr>
          <p:spPr>
            <a:xfrm>
              <a:off x="4580626" y="1666926"/>
              <a:ext cx="3657600" cy="3657600"/>
            </a:xfrm>
            <a:custGeom>
              <a:avLst/>
              <a:gdLst>
                <a:gd name="connsiteX0" fmla="*/ 0 w 3657600"/>
                <a:gd name="connsiteY0" fmla="*/ 1828800 h 3657600"/>
                <a:gd name="connsiteX1" fmla="*/ 1828800 w 3657600"/>
                <a:gd name="connsiteY1" fmla="*/ 0 h 3657600"/>
                <a:gd name="connsiteX2" fmla="*/ 3657600 w 3657600"/>
                <a:gd name="connsiteY2" fmla="*/ 1828800 h 3657600"/>
                <a:gd name="connsiteX3" fmla="*/ 1828800 w 3657600"/>
                <a:gd name="connsiteY3" fmla="*/ 3657600 h 3657600"/>
                <a:gd name="connsiteX4" fmla="*/ 0 w 3657600"/>
                <a:gd name="connsiteY4" fmla="*/ 1828800 h 3657600"/>
                <a:gd name="connsiteX0" fmla="*/ 1828800 w 3657600"/>
                <a:gd name="connsiteY0" fmla="*/ 0 h 3657600"/>
                <a:gd name="connsiteX1" fmla="*/ 3657600 w 3657600"/>
                <a:gd name="connsiteY1" fmla="*/ 1828800 h 3657600"/>
                <a:gd name="connsiteX2" fmla="*/ 1828800 w 3657600"/>
                <a:gd name="connsiteY2" fmla="*/ 3657600 h 3657600"/>
                <a:gd name="connsiteX3" fmla="*/ 0 w 3657600"/>
                <a:gd name="connsiteY3" fmla="*/ 1828800 h 3657600"/>
                <a:gd name="connsiteX4" fmla="*/ 1920240 w 3657600"/>
                <a:gd name="connsiteY4" fmla="*/ 91440 h 3657600"/>
                <a:gd name="connsiteX0" fmla="*/ 1828800 w 3657600"/>
                <a:gd name="connsiteY0" fmla="*/ 0 h 3657600"/>
                <a:gd name="connsiteX1" fmla="*/ 3657600 w 3657600"/>
                <a:gd name="connsiteY1" fmla="*/ 1828800 h 3657600"/>
                <a:gd name="connsiteX2" fmla="*/ 1828800 w 3657600"/>
                <a:gd name="connsiteY2" fmla="*/ 3657600 h 3657600"/>
                <a:gd name="connsiteX3" fmla="*/ 0 w 3657600"/>
                <a:gd name="connsiteY3" fmla="*/ 1828800 h 3657600"/>
              </a:gdLst>
              <a:ahLst/>
              <a:cxnLst>
                <a:cxn ang="0">
                  <a:pos x="connsiteX0" y="connsiteY0"/>
                </a:cxn>
                <a:cxn ang="0">
                  <a:pos x="connsiteX1" y="connsiteY1"/>
                </a:cxn>
                <a:cxn ang="0">
                  <a:pos x="connsiteX2" y="connsiteY2"/>
                </a:cxn>
                <a:cxn ang="0">
                  <a:pos x="connsiteX3" y="connsiteY3"/>
                </a:cxn>
              </a:cxnLst>
              <a:rect l="l" t="t" r="r" b="b"/>
              <a:pathLst>
                <a:path w="3657600" h="3657600">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path>
              </a:pathLst>
            </a:custGeom>
            <a:no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5" name="Oval 14"/>
          <p:cNvSpPr/>
          <p:nvPr/>
        </p:nvSpPr>
        <p:spPr>
          <a:xfrm>
            <a:off x="1508760" y="2159769"/>
            <a:ext cx="2767039" cy="2767039"/>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Oval 15"/>
          <p:cNvSpPr/>
          <p:nvPr/>
        </p:nvSpPr>
        <p:spPr>
          <a:xfrm>
            <a:off x="4887790" y="2086662"/>
            <a:ext cx="2767039" cy="276703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TextBox 16"/>
          <p:cNvSpPr txBox="1"/>
          <p:nvPr/>
        </p:nvSpPr>
        <p:spPr>
          <a:xfrm>
            <a:off x="1635677" y="3176094"/>
            <a:ext cx="2497756" cy="1107996"/>
          </a:xfrm>
          <a:prstGeom prst="rect">
            <a:avLst/>
          </a:prstGeom>
          <a:noFill/>
        </p:spPr>
        <p:txBody>
          <a:bodyPr wrap="square" rtlCol="0">
            <a:spAutoFit/>
          </a:bodyPr>
          <a:lstStyle/>
          <a:p>
            <a:pPr algn="ctr"/>
            <a:r>
              <a:rPr lang="en-US" sz="1500" b="1" dirty="0">
                <a:solidFill>
                  <a:schemeClr val="bg1"/>
                </a:solidFill>
              </a:rPr>
              <a:t>TK BCA </a:t>
            </a:r>
            <a:r>
              <a:rPr lang="en-US" sz="1500" b="1" dirty="0" err="1">
                <a:solidFill>
                  <a:schemeClr val="bg1"/>
                </a:solidFill>
              </a:rPr>
              <a:t>tại</a:t>
            </a:r>
            <a:r>
              <a:rPr lang="en-US" sz="1500" b="1" dirty="0">
                <a:solidFill>
                  <a:schemeClr val="bg1"/>
                </a:solidFill>
              </a:rPr>
              <a:t> VCB </a:t>
            </a:r>
            <a:r>
              <a:rPr lang="en-US" sz="1500" b="1" dirty="0" err="1">
                <a:solidFill>
                  <a:schemeClr val="bg1"/>
                </a:solidFill>
              </a:rPr>
              <a:t>được</a:t>
            </a:r>
            <a:r>
              <a:rPr lang="en-US" sz="1500" b="1" dirty="0">
                <a:solidFill>
                  <a:schemeClr val="bg1"/>
                </a:solidFill>
              </a:rPr>
              <a:t> </a:t>
            </a:r>
            <a:r>
              <a:rPr lang="en-US" sz="1500" b="1" dirty="0" err="1">
                <a:solidFill>
                  <a:schemeClr val="bg1"/>
                </a:solidFill>
              </a:rPr>
              <a:t>ghi</a:t>
            </a:r>
            <a:r>
              <a:rPr lang="en-US" sz="1500" b="1" dirty="0">
                <a:solidFill>
                  <a:schemeClr val="bg1"/>
                </a:solidFill>
              </a:rPr>
              <a:t> </a:t>
            </a:r>
            <a:r>
              <a:rPr lang="en-US" sz="1500" b="1" dirty="0" err="1">
                <a:solidFill>
                  <a:schemeClr val="bg1"/>
                </a:solidFill>
              </a:rPr>
              <a:t>có</a:t>
            </a:r>
            <a:r>
              <a:rPr lang="en-US" sz="1500" b="1" dirty="0">
                <a:solidFill>
                  <a:schemeClr val="bg1"/>
                </a:solidFill>
              </a:rPr>
              <a:t>:</a:t>
            </a:r>
          </a:p>
          <a:p>
            <a:pPr algn="ctr"/>
            <a:endParaRPr lang="en-US" sz="1500" b="1" dirty="0">
              <a:solidFill>
                <a:schemeClr val="bg1"/>
              </a:solidFill>
            </a:endParaRPr>
          </a:p>
          <a:p>
            <a:pPr marL="171450" lvl="1" indent="-171450">
              <a:buFont typeface="Arial" panose="020B0604020202020204" pitchFamily="34" charset="0"/>
              <a:buChar char="•"/>
            </a:pPr>
            <a:r>
              <a:rPr lang="en-US" sz="1200" dirty="0">
                <a:solidFill>
                  <a:schemeClr val="bg1"/>
                </a:solidFill>
              </a:rPr>
              <a:t>Thu </a:t>
            </a:r>
            <a:r>
              <a:rPr lang="en-US" sz="1200" dirty="0" err="1">
                <a:solidFill>
                  <a:schemeClr val="bg1"/>
                </a:solidFill>
              </a:rPr>
              <a:t>các</a:t>
            </a:r>
            <a:r>
              <a:rPr lang="en-US" sz="1200" dirty="0">
                <a:solidFill>
                  <a:schemeClr val="bg1"/>
                </a:solidFill>
              </a:rPr>
              <a:t> </a:t>
            </a:r>
            <a:r>
              <a:rPr lang="en-US" sz="1200" dirty="0" err="1">
                <a:solidFill>
                  <a:schemeClr val="bg1"/>
                </a:solidFill>
              </a:rPr>
              <a:t>khoản</a:t>
            </a:r>
            <a:r>
              <a:rPr lang="en-US" sz="1200" dirty="0">
                <a:solidFill>
                  <a:schemeClr val="bg1"/>
                </a:solidFill>
              </a:rPr>
              <a:t> </a:t>
            </a:r>
            <a:r>
              <a:rPr lang="en-US" sz="1200" dirty="0" err="1">
                <a:solidFill>
                  <a:schemeClr val="bg1"/>
                </a:solidFill>
              </a:rPr>
              <a:t>phí</a:t>
            </a:r>
            <a:r>
              <a:rPr lang="en-US" sz="1200" dirty="0">
                <a:solidFill>
                  <a:schemeClr val="bg1"/>
                </a:solidFill>
              </a:rPr>
              <a:t>, </a:t>
            </a:r>
            <a:r>
              <a:rPr lang="en-US" sz="1200" dirty="0" err="1">
                <a:solidFill>
                  <a:schemeClr val="bg1"/>
                </a:solidFill>
              </a:rPr>
              <a:t>lệ</a:t>
            </a:r>
            <a:r>
              <a:rPr lang="en-US" sz="1200" dirty="0">
                <a:solidFill>
                  <a:schemeClr val="bg1"/>
                </a:solidFill>
              </a:rPr>
              <a:t> </a:t>
            </a:r>
            <a:r>
              <a:rPr lang="en-US" sz="1200" dirty="0" err="1">
                <a:solidFill>
                  <a:schemeClr val="bg1"/>
                </a:solidFill>
              </a:rPr>
              <a:t>phí</a:t>
            </a:r>
            <a:endParaRPr lang="en-US" sz="1200" dirty="0">
              <a:solidFill>
                <a:schemeClr val="bg1"/>
              </a:solidFill>
            </a:endParaRPr>
          </a:p>
          <a:p>
            <a:pPr marL="171450" lvl="1" indent="-171450">
              <a:buFont typeface="Arial" panose="020B0604020202020204" pitchFamily="34" charset="0"/>
              <a:buChar char="•"/>
            </a:pPr>
            <a:r>
              <a:rPr lang="en-US" sz="1200" dirty="0" err="1">
                <a:solidFill>
                  <a:schemeClr val="bg1"/>
                </a:solidFill>
              </a:rPr>
              <a:t>Các</a:t>
            </a:r>
            <a:r>
              <a:rPr lang="en-US" sz="1200" dirty="0">
                <a:solidFill>
                  <a:schemeClr val="bg1"/>
                </a:solidFill>
              </a:rPr>
              <a:t> </a:t>
            </a:r>
            <a:r>
              <a:rPr lang="en-US" sz="1200" dirty="0" err="1">
                <a:solidFill>
                  <a:schemeClr val="bg1"/>
                </a:solidFill>
              </a:rPr>
              <a:t>khoản</a:t>
            </a:r>
            <a:r>
              <a:rPr lang="en-US" sz="1200" dirty="0">
                <a:solidFill>
                  <a:schemeClr val="bg1"/>
                </a:solidFill>
              </a:rPr>
              <a:t> </a:t>
            </a:r>
            <a:r>
              <a:rPr lang="en-US" sz="1200" dirty="0" err="1">
                <a:solidFill>
                  <a:schemeClr val="bg1"/>
                </a:solidFill>
              </a:rPr>
              <a:t>trả</a:t>
            </a:r>
            <a:r>
              <a:rPr lang="en-US" sz="1200" dirty="0">
                <a:solidFill>
                  <a:schemeClr val="bg1"/>
                </a:solidFill>
              </a:rPr>
              <a:t> </a:t>
            </a:r>
            <a:r>
              <a:rPr lang="en-US" sz="1200" dirty="0" err="1">
                <a:solidFill>
                  <a:schemeClr val="bg1"/>
                </a:solidFill>
              </a:rPr>
              <a:t>lãi</a:t>
            </a:r>
            <a:r>
              <a:rPr lang="en-US" sz="1200" dirty="0">
                <a:solidFill>
                  <a:schemeClr val="bg1"/>
                </a:solidFill>
              </a:rPr>
              <a:t> </a:t>
            </a:r>
            <a:r>
              <a:rPr lang="en-US" sz="1200" dirty="0" err="1">
                <a:solidFill>
                  <a:schemeClr val="bg1"/>
                </a:solidFill>
              </a:rPr>
              <a:t>của</a:t>
            </a:r>
            <a:r>
              <a:rPr lang="en-US" sz="1200" dirty="0">
                <a:solidFill>
                  <a:schemeClr val="bg1"/>
                </a:solidFill>
              </a:rPr>
              <a:t> VCB</a:t>
            </a:r>
          </a:p>
          <a:p>
            <a:pPr marL="171450" lvl="1" indent="-171450">
              <a:buFont typeface="Arial" panose="020B0604020202020204" pitchFamily="34" charset="0"/>
              <a:buChar char="•"/>
            </a:pPr>
            <a:r>
              <a:rPr lang="en-US" sz="1200" dirty="0" err="1">
                <a:solidFill>
                  <a:schemeClr val="bg1"/>
                </a:solidFill>
              </a:rPr>
              <a:t>Các</a:t>
            </a:r>
            <a:r>
              <a:rPr lang="en-US" sz="1200" dirty="0">
                <a:solidFill>
                  <a:schemeClr val="bg1"/>
                </a:solidFill>
              </a:rPr>
              <a:t> </a:t>
            </a:r>
            <a:r>
              <a:rPr lang="en-US" sz="1200" dirty="0" err="1">
                <a:solidFill>
                  <a:schemeClr val="bg1"/>
                </a:solidFill>
              </a:rPr>
              <a:t>khoản</a:t>
            </a:r>
            <a:r>
              <a:rPr lang="en-US" sz="1200" dirty="0">
                <a:solidFill>
                  <a:schemeClr val="bg1"/>
                </a:solidFill>
              </a:rPr>
              <a:t> </a:t>
            </a:r>
            <a:r>
              <a:rPr lang="en-US" sz="1200" dirty="0" err="1">
                <a:solidFill>
                  <a:schemeClr val="bg1"/>
                </a:solidFill>
              </a:rPr>
              <a:t>thu</a:t>
            </a:r>
            <a:r>
              <a:rPr lang="en-US" sz="1200" dirty="0">
                <a:solidFill>
                  <a:schemeClr val="bg1"/>
                </a:solidFill>
              </a:rPr>
              <a:t> # </a:t>
            </a:r>
            <a:r>
              <a:rPr lang="en-US" sz="1200" dirty="0" err="1">
                <a:solidFill>
                  <a:schemeClr val="bg1"/>
                </a:solidFill>
              </a:rPr>
              <a:t>theo</a:t>
            </a:r>
            <a:r>
              <a:rPr lang="en-US" sz="1200" dirty="0">
                <a:solidFill>
                  <a:schemeClr val="bg1"/>
                </a:solidFill>
              </a:rPr>
              <a:t> </a:t>
            </a:r>
            <a:r>
              <a:rPr lang="en-US" sz="1200" dirty="0" err="1">
                <a:solidFill>
                  <a:schemeClr val="bg1"/>
                </a:solidFill>
              </a:rPr>
              <a:t>yêu</a:t>
            </a:r>
            <a:r>
              <a:rPr lang="en-US" sz="1200" dirty="0">
                <a:solidFill>
                  <a:schemeClr val="bg1"/>
                </a:solidFill>
              </a:rPr>
              <a:t> </a:t>
            </a:r>
            <a:r>
              <a:rPr lang="en-US" sz="1200" dirty="0" err="1">
                <a:solidFill>
                  <a:schemeClr val="bg1"/>
                </a:solidFill>
              </a:rPr>
              <a:t>cầu</a:t>
            </a:r>
            <a:r>
              <a:rPr lang="en-US" sz="1200" dirty="0">
                <a:solidFill>
                  <a:schemeClr val="bg1"/>
                </a:solidFill>
              </a:rPr>
              <a:t> BCA</a:t>
            </a:r>
          </a:p>
        </p:txBody>
      </p:sp>
      <p:sp>
        <p:nvSpPr>
          <p:cNvPr id="18" name="TextBox 17"/>
          <p:cNvSpPr txBox="1"/>
          <p:nvPr/>
        </p:nvSpPr>
        <p:spPr>
          <a:xfrm>
            <a:off x="5022432" y="3246506"/>
            <a:ext cx="2497756" cy="1269578"/>
          </a:xfrm>
          <a:prstGeom prst="rect">
            <a:avLst/>
          </a:prstGeom>
          <a:noFill/>
        </p:spPr>
        <p:txBody>
          <a:bodyPr wrap="square" rtlCol="0">
            <a:spAutoFit/>
          </a:bodyPr>
          <a:lstStyle/>
          <a:p>
            <a:pPr algn="ctr"/>
            <a:r>
              <a:rPr lang="en-US" sz="1350" b="1" dirty="0">
                <a:solidFill>
                  <a:schemeClr val="bg1"/>
                </a:solidFill>
                <a:latin typeface="Arial" panose="020B0604020202020204" pitchFamily="34" charset="0"/>
                <a:cs typeface="Arial" panose="020B0604020202020204" pitchFamily="34" charset="0"/>
              </a:rPr>
              <a:t>TK BCA </a:t>
            </a:r>
            <a:r>
              <a:rPr lang="en-US" sz="1350" b="1" dirty="0" err="1">
                <a:solidFill>
                  <a:schemeClr val="bg1"/>
                </a:solidFill>
                <a:latin typeface="Arial" panose="020B0604020202020204" pitchFamily="34" charset="0"/>
                <a:cs typeface="Arial" panose="020B0604020202020204" pitchFamily="34" charset="0"/>
              </a:rPr>
              <a:t>được</a:t>
            </a:r>
            <a:r>
              <a:rPr lang="en-US" sz="1350" b="1" dirty="0">
                <a:solidFill>
                  <a:schemeClr val="bg1"/>
                </a:solidFill>
                <a:latin typeface="Arial" panose="020B0604020202020204" pitchFamily="34" charset="0"/>
                <a:cs typeface="Arial" panose="020B0604020202020204" pitchFamily="34" charset="0"/>
              </a:rPr>
              <a:t> </a:t>
            </a:r>
            <a:r>
              <a:rPr lang="en-US" sz="1350" b="1" dirty="0" err="1">
                <a:solidFill>
                  <a:schemeClr val="bg1"/>
                </a:solidFill>
                <a:latin typeface="Arial" panose="020B0604020202020204" pitchFamily="34" charset="0"/>
                <a:cs typeface="Arial" panose="020B0604020202020204" pitchFamily="34" charset="0"/>
              </a:rPr>
              <a:t>ghi</a:t>
            </a:r>
            <a:r>
              <a:rPr lang="en-US" sz="1350" b="1" dirty="0">
                <a:solidFill>
                  <a:schemeClr val="bg1"/>
                </a:solidFill>
                <a:latin typeface="Arial" panose="020B0604020202020204" pitchFamily="34" charset="0"/>
                <a:cs typeface="Arial" panose="020B0604020202020204" pitchFamily="34" charset="0"/>
              </a:rPr>
              <a:t> </a:t>
            </a:r>
            <a:r>
              <a:rPr lang="en-US" sz="1350" b="1" dirty="0" err="1">
                <a:solidFill>
                  <a:schemeClr val="bg1"/>
                </a:solidFill>
                <a:latin typeface="Arial" panose="020B0604020202020204" pitchFamily="34" charset="0"/>
                <a:cs typeface="Arial" panose="020B0604020202020204" pitchFamily="34" charset="0"/>
              </a:rPr>
              <a:t>nợ</a:t>
            </a:r>
            <a:r>
              <a:rPr lang="en-US" sz="1350" b="1" dirty="0">
                <a:solidFill>
                  <a:schemeClr val="bg1"/>
                </a:solidFill>
                <a:latin typeface="Arial" panose="020B0604020202020204" pitchFamily="34" charset="0"/>
                <a:cs typeface="Arial" panose="020B0604020202020204" pitchFamily="34" charset="0"/>
              </a:rPr>
              <a:t>:</a:t>
            </a:r>
          </a:p>
          <a:p>
            <a:pPr algn="ctr"/>
            <a:endParaRPr lang="en-US" sz="1350" b="1" dirty="0">
              <a:solidFill>
                <a:schemeClr val="bg1"/>
              </a:solidFill>
              <a:latin typeface="Arial" panose="020B0604020202020204" pitchFamily="34" charset="0"/>
              <a:cs typeface="Arial" panose="020B0604020202020204" pitchFamily="34" charset="0"/>
            </a:endParaRPr>
          </a:p>
          <a:p>
            <a:pPr marL="171450" lvl="1" indent="-171450">
              <a:buFont typeface="Arial" panose="020B0604020202020204" pitchFamily="34" charset="0"/>
              <a:buChar char="•"/>
            </a:pPr>
            <a:r>
              <a:rPr lang="en-US" sz="1200" dirty="0" err="1">
                <a:solidFill>
                  <a:schemeClr val="bg1"/>
                </a:solidFill>
              </a:rPr>
              <a:t>Kết</a:t>
            </a:r>
            <a:r>
              <a:rPr lang="en-US" sz="1200" dirty="0">
                <a:solidFill>
                  <a:schemeClr val="bg1"/>
                </a:solidFill>
              </a:rPr>
              <a:t> </a:t>
            </a:r>
            <a:r>
              <a:rPr lang="en-US" sz="1200" dirty="0" err="1">
                <a:solidFill>
                  <a:schemeClr val="bg1"/>
                </a:solidFill>
              </a:rPr>
              <a:t>chuyển</a:t>
            </a:r>
            <a:r>
              <a:rPr lang="en-US" sz="1200" dirty="0">
                <a:solidFill>
                  <a:schemeClr val="bg1"/>
                </a:solidFill>
              </a:rPr>
              <a:t> </a:t>
            </a:r>
            <a:r>
              <a:rPr lang="en-US" sz="1200" dirty="0" err="1">
                <a:solidFill>
                  <a:schemeClr val="bg1"/>
                </a:solidFill>
              </a:rPr>
              <a:t>về</a:t>
            </a:r>
            <a:r>
              <a:rPr lang="en-US" sz="1200" dirty="0">
                <a:solidFill>
                  <a:schemeClr val="bg1"/>
                </a:solidFill>
              </a:rPr>
              <a:t> </a:t>
            </a:r>
            <a:r>
              <a:rPr lang="en-US" sz="1200" dirty="0" err="1">
                <a:solidFill>
                  <a:schemeClr val="bg1"/>
                </a:solidFill>
              </a:rPr>
              <a:t>KBNN</a:t>
            </a:r>
            <a:endParaRPr lang="en-US" sz="1200" dirty="0">
              <a:solidFill>
                <a:schemeClr val="bg1"/>
              </a:solidFill>
            </a:endParaRPr>
          </a:p>
          <a:p>
            <a:pPr marL="171450" lvl="1" indent="-171450">
              <a:buFont typeface="Arial" panose="020B0604020202020204" pitchFamily="34" charset="0"/>
              <a:buChar char="•"/>
            </a:pPr>
            <a:r>
              <a:rPr lang="en-US" sz="1200" dirty="0" err="1">
                <a:solidFill>
                  <a:schemeClr val="bg1"/>
                </a:solidFill>
              </a:rPr>
              <a:t>Trả</a:t>
            </a:r>
            <a:r>
              <a:rPr lang="en-US" sz="1200" dirty="0">
                <a:solidFill>
                  <a:schemeClr val="bg1"/>
                </a:solidFill>
              </a:rPr>
              <a:t> </a:t>
            </a:r>
            <a:r>
              <a:rPr lang="en-US" sz="1200" dirty="0" err="1">
                <a:solidFill>
                  <a:schemeClr val="bg1"/>
                </a:solidFill>
              </a:rPr>
              <a:t>phí</a:t>
            </a:r>
            <a:r>
              <a:rPr lang="en-US" sz="1200" dirty="0">
                <a:solidFill>
                  <a:schemeClr val="bg1"/>
                </a:solidFill>
              </a:rPr>
              <a:t> VCB (</a:t>
            </a:r>
            <a:r>
              <a:rPr lang="en-US" sz="1200" dirty="0" err="1">
                <a:solidFill>
                  <a:schemeClr val="bg1"/>
                </a:solidFill>
              </a:rPr>
              <a:t>nếu</a:t>
            </a:r>
            <a:r>
              <a:rPr lang="en-US" sz="1200" dirty="0">
                <a:solidFill>
                  <a:schemeClr val="bg1"/>
                </a:solidFill>
              </a:rPr>
              <a:t> </a:t>
            </a:r>
            <a:r>
              <a:rPr lang="en-US" sz="1200" dirty="0" err="1">
                <a:solidFill>
                  <a:schemeClr val="bg1"/>
                </a:solidFill>
              </a:rPr>
              <a:t>có</a:t>
            </a:r>
            <a:r>
              <a:rPr lang="en-US" sz="1200" dirty="0">
                <a:solidFill>
                  <a:schemeClr val="bg1"/>
                </a:solidFill>
              </a:rPr>
              <a:t>)</a:t>
            </a:r>
          </a:p>
          <a:p>
            <a:pPr marL="171450" lvl="1" indent="-171450">
              <a:buFont typeface="Arial" panose="020B0604020202020204" pitchFamily="34" charset="0"/>
              <a:buChar char="•"/>
            </a:pPr>
            <a:r>
              <a:rPr lang="en-US" sz="1200" dirty="0" err="1">
                <a:solidFill>
                  <a:schemeClr val="bg1"/>
                </a:solidFill>
              </a:rPr>
              <a:t>Các</a:t>
            </a:r>
            <a:r>
              <a:rPr lang="en-US" sz="1200" dirty="0">
                <a:solidFill>
                  <a:schemeClr val="bg1"/>
                </a:solidFill>
              </a:rPr>
              <a:t> </a:t>
            </a:r>
            <a:r>
              <a:rPr lang="en-US" sz="1200" dirty="0" err="1">
                <a:solidFill>
                  <a:schemeClr val="bg1"/>
                </a:solidFill>
              </a:rPr>
              <a:t>khoản</a:t>
            </a:r>
            <a:r>
              <a:rPr lang="en-US" sz="1200" dirty="0">
                <a:solidFill>
                  <a:schemeClr val="bg1"/>
                </a:solidFill>
              </a:rPr>
              <a:t> chi </a:t>
            </a:r>
            <a:r>
              <a:rPr lang="en-US" sz="1200" dirty="0" err="1">
                <a:solidFill>
                  <a:schemeClr val="bg1"/>
                </a:solidFill>
              </a:rPr>
              <a:t>khác</a:t>
            </a:r>
            <a:r>
              <a:rPr lang="en-US" sz="1200" dirty="0">
                <a:solidFill>
                  <a:schemeClr val="bg1"/>
                </a:solidFill>
              </a:rPr>
              <a:t> </a:t>
            </a:r>
            <a:r>
              <a:rPr lang="en-US" sz="1200" dirty="0" err="1">
                <a:solidFill>
                  <a:schemeClr val="bg1"/>
                </a:solidFill>
              </a:rPr>
              <a:t>theo</a:t>
            </a:r>
            <a:r>
              <a:rPr lang="en-US" sz="1200" dirty="0">
                <a:solidFill>
                  <a:schemeClr val="bg1"/>
                </a:solidFill>
              </a:rPr>
              <a:t> </a:t>
            </a:r>
            <a:r>
              <a:rPr lang="en-US" sz="1200" dirty="0" err="1">
                <a:solidFill>
                  <a:schemeClr val="bg1"/>
                </a:solidFill>
              </a:rPr>
              <a:t>yêu</a:t>
            </a:r>
            <a:r>
              <a:rPr lang="en-US" sz="1200" dirty="0">
                <a:solidFill>
                  <a:schemeClr val="bg1"/>
                </a:solidFill>
              </a:rPr>
              <a:t> </a:t>
            </a:r>
            <a:r>
              <a:rPr lang="en-US" sz="1200" dirty="0" err="1">
                <a:solidFill>
                  <a:schemeClr val="bg1"/>
                </a:solidFill>
              </a:rPr>
              <a:t>cầu</a:t>
            </a:r>
            <a:endParaRPr lang="en-US" sz="1200" dirty="0">
              <a:solidFill>
                <a:schemeClr val="bg1"/>
              </a:solidFill>
            </a:endParaRPr>
          </a:p>
          <a:p>
            <a:pPr algn="ctr"/>
            <a:endParaRPr lang="en-US" sz="1350" b="1" dirty="0">
              <a:solidFill>
                <a:schemeClr val="bg1"/>
              </a:solidFill>
              <a:latin typeface="Arial" panose="020B0604020202020204" pitchFamily="34" charset="0"/>
              <a:cs typeface="Arial" panose="020B0604020202020204" pitchFamily="34" charset="0"/>
            </a:endParaRPr>
          </a:p>
        </p:txBody>
      </p:sp>
      <p:pic>
        <p:nvPicPr>
          <p:cNvPr id="19" name="Graphic 19" descr="Internet">
            <a:extLst>
              <a:ext uri="{FF2B5EF4-FFF2-40B4-BE49-F238E27FC236}">
                <a16:creationId xmlns:a16="http://schemas.microsoft.com/office/drawing/2014/main" id="{23723366-7C9B-68C0-870E-15CF38C2B61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42189" y="2298343"/>
            <a:ext cx="1058240" cy="1086737"/>
          </a:xfrm>
          <a:prstGeom prst="rect">
            <a:avLst/>
          </a:prstGeom>
        </p:spPr>
      </p:pic>
      <p:pic>
        <p:nvPicPr>
          <p:cNvPr id="20" name="Graphic 16" descr="Checklist RTL">
            <a:extLst>
              <a:ext uri="{FF2B5EF4-FFF2-40B4-BE49-F238E27FC236}">
                <a16:creationId xmlns:a16="http://schemas.microsoft.com/office/drawing/2014/main" id="{E9902395-761F-AB2B-D10A-A07FBADF49E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58106" y="2507331"/>
            <a:ext cx="668764" cy="668764"/>
          </a:xfrm>
          <a:prstGeom prst="rect">
            <a:avLst/>
          </a:prstGeom>
        </p:spPr>
      </p:pic>
      <p:sp>
        <p:nvSpPr>
          <p:cNvPr id="21" name="Oval 20"/>
          <p:cNvSpPr/>
          <p:nvPr/>
        </p:nvSpPr>
        <p:spPr>
          <a:xfrm>
            <a:off x="2646314" y="1534204"/>
            <a:ext cx="491928" cy="491928"/>
          </a:xfrm>
          <a:prstGeom prst="ellipse">
            <a:avLst/>
          </a:prstGeom>
          <a:solidFill>
            <a:schemeClr val="bg1"/>
          </a:solidFill>
          <a:ln w="381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Oval 21"/>
          <p:cNvSpPr/>
          <p:nvPr/>
        </p:nvSpPr>
        <p:spPr>
          <a:xfrm>
            <a:off x="6025345" y="4961635"/>
            <a:ext cx="491928" cy="491928"/>
          </a:xfrm>
          <a:prstGeom prst="ellipse">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ounded Rectangle 22"/>
          <p:cNvSpPr/>
          <p:nvPr/>
        </p:nvSpPr>
        <p:spPr>
          <a:xfrm>
            <a:off x="2547556" y="5106991"/>
            <a:ext cx="689444" cy="356309"/>
          </a:xfrm>
          <a:prstGeom prst="round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01</a:t>
            </a:r>
          </a:p>
        </p:txBody>
      </p:sp>
      <p:sp>
        <p:nvSpPr>
          <p:cNvPr id="24" name="Rounded Rectangle 23"/>
          <p:cNvSpPr/>
          <p:nvPr/>
        </p:nvSpPr>
        <p:spPr>
          <a:xfrm>
            <a:off x="5925550" y="1602014"/>
            <a:ext cx="689444" cy="356309"/>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02</a:t>
            </a:r>
          </a:p>
        </p:txBody>
      </p:sp>
    </p:spTree>
    <p:extLst>
      <p:ext uri="{BB962C8B-B14F-4D97-AF65-F5344CB8AC3E}">
        <p14:creationId xmlns:p14="http://schemas.microsoft.com/office/powerpoint/2010/main" val="83614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319176" y="153365"/>
            <a:ext cx="8548776" cy="650472"/>
            <a:chOff x="301923" y="41221"/>
            <a:chExt cx="8548776" cy="650472"/>
          </a:xfrm>
        </p:grpSpPr>
        <p:pic>
          <p:nvPicPr>
            <p:cNvPr id="82" name="Picture 81"/>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83" name="Picture 82"/>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4" name="TextBox 83"/>
          <p:cNvSpPr txBox="1"/>
          <p:nvPr/>
        </p:nvSpPr>
        <p:spPr>
          <a:xfrm>
            <a:off x="207033"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KẾT</a:t>
            </a:r>
            <a:r>
              <a:rPr lang="en-US" sz="3200" dirty="0"/>
              <a:t> </a:t>
            </a:r>
            <a:r>
              <a:rPr lang="en-US" sz="3200" dirty="0" err="1"/>
              <a:t>QUẢ</a:t>
            </a:r>
            <a:r>
              <a:rPr lang="en-US" sz="3200" dirty="0"/>
              <a:t> </a:t>
            </a:r>
            <a:r>
              <a:rPr lang="en-US" sz="3200" dirty="0" err="1"/>
              <a:t>TRIỂN</a:t>
            </a:r>
            <a:r>
              <a:rPr lang="en-US" sz="3200" dirty="0"/>
              <a:t> </a:t>
            </a:r>
            <a:r>
              <a:rPr lang="en-US" sz="3200" dirty="0" err="1"/>
              <a:t>KHAI</a:t>
            </a:r>
            <a:r>
              <a:rPr lang="en-US" sz="3200" dirty="0"/>
              <a:t> </a:t>
            </a:r>
            <a:r>
              <a:rPr lang="en-US" sz="3200" dirty="0" err="1"/>
              <a:t>ĐẾN</a:t>
            </a:r>
            <a:r>
              <a:rPr lang="en-US" sz="3200" dirty="0"/>
              <a:t> </a:t>
            </a:r>
            <a:r>
              <a:rPr lang="en-US" sz="3200" dirty="0" err="1"/>
              <a:t>HIỆN</a:t>
            </a:r>
            <a:r>
              <a:rPr lang="en-US" sz="3200" dirty="0"/>
              <a:t> </a:t>
            </a:r>
            <a:r>
              <a:rPr lang="en-US" sz="3200" dirty="0" err="1"/>
              <a:t>TẠI</a:t>
            </a:r>
            <a:endParaRPr lang="en-US" sz="3200" dirty="0"/>
          </a:p>
        </p:txBody>
      </p:sp>
      <p:sp>
        <p:nvSpPr>
          <p:cNvPr id="85" name="Rectangle 84"/>
          <p:cNvSpPr/>
          <p:nvPr/>
        </p:nvSpPr>
        <p:spPr>
          <a:xfrm>
            <a:off x="207032" y="951574"/>
            <a:ext cx="8324489" cy="812530"/>
          </a:xfrm>
          <a:prstGeom prst="rect">
            <a:avLst/>
          </a:prstGeom>
        </p:spPr>
        <p:txBody>
          <a:bodyPr wrap="square">
            <a:spAutoFit/>
          </a:bodyPr>
          <a:lstStyle/>
          <a:p>
            <a:pPr lvl="0" algn="just" defTabSz="914400">
              <a:lnSpc>
                <a:spcPct val="130000"/>
              </a:lnSpc>
              <a:spcBef>
                <a:spcPts val="300"/>
              </a:spcBef>
              <a:spcAft>
                <a:spcPts val="300"/>
              </a:spcAft>
              <a:defRPr/>
            </a:pPr>
            <a:r>
              <a:rPr lang="en-US" dirty="0">
                <a:solidFill>
                  <a:schemeClr val="dk1"/>
                </a:solidFill>
                <a:latin typeface="Times New Roman" panose="02020603050405020304" pitchFamily="18" charset="0"/>
                <a:cs typeface="Times New Roman" panose="02020603050405020304" pitchFamily="18" charset="0"/>
              </a:rPr>
              <a:t>V01 </a:t>
            </a:r>
            <a:r>
              <a:rPr lang="en-US" dirty="0" err="1">
                <a:solidFill>
                  <a:schemeClr val="dk1"/>
                </a:solidFill>
                <a:latin typeface="Times New Roman" panose="02020603050405020304" pitchFamily="18" charset="0"/>
                <a:cs typeface="Times New Roman" panose="02020603050405020304" pitchFamily="18" charset="0"/>
              </a:rPr>
              <a:t>đã</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chủ</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trì</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phối</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hợp</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với</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các</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Cục</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Công</a:t>
            </a:r>
            <a:r>
              <a:rPr lang="en-US" dirty="0">
                <a:solidFill>
                  <a:schemeClr val="dk1"/>
                </a:solidFill>
                <a:latin typeface="Times New Roman" panose="02020603050405020304" pitchFamily="18" charset="0"/>
                <a:cs typeface="Times New Roman" panose="02020603050405020304" pitchFamily="18" charset="0"/>
              </a:rPr>
              <a:t> An </a:t>
            </a:r>
            <a:r>
              <a:rPr lang="en-US" dirty="0" err="1">
                <a:solidFill>
                  <a:schemeClr val="dk1"/>
                </a:solidFill>
                <a:latin typeface="Times New Roman" panose="02020603050405020304" pitchFamily="18" charset="0"/>
                <a:cs typeface="Times New Roman" panose="02020603050405020304" pitchFamily="18" charset="0"/>
              </a:rPr>
              <a:t>cấp</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địa</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phương</a:t>
            </a:r>
            <a:r>
              <a:rPr lang="en-US" dirty="0">
                <a:solidFill>
                  <a:schemeClr val="dk1"/>
                </a:solidFill>
                <a:latin typeface="Times New Roman" panose="02020603050405020304" pitchFamily="18" charset="0"/>
                <a:cs typeface="Times New Roman" panose="02020603050405020304" pitchFamily="18" charset="0"/>
              </a:rPr>
              <a:t>, VCB </a:t>
            </a:r>
            <a:r>
              <a:rPr lang="en-US" dirty="0" err="1">
                <a:solidFill>
                  <a:schemeClr val="dk1"/>
                </a:solidFill>
                <a:latin typeface="Times New Roman" panose="02020603050405020304" pitchFamily="18" charset="0"/>
                <a:cs typeface="Times New Roman" panose="02020603050405020304" pitchFamily="18" charset="0"/>
              </a:rPr>
              <a:t>xây</a:t>
            </a:r>
            <a:r>
              <a:rPr lang="en-US" dirty="0">
                <a:solidFill>
                  <a:schemeClr val="dk1"/>
                </a:solidFill>
                <a:latin typeface="Times New Roman" panose="02020603050405020304" pitchFamily="18" charset="0"/>
                <a:cs typeface="Times New Roman" panose="02020603050405020304" pitchFamily="18" charset="0"/>
              </a:rPr>
              <a:t> dung và </a:t>
            </a:r>
            <a:r>
              <a:rPr lang="en-US" dirty="0" err="1">
                <a:solidFill>
                  <a:schemeClr val="dk1"/>
                </a:solidFill>
                <a:latin typeface="Times New Roman" panose="02020603050405020304" pitchFamily="18" charset="0"/>
                <a:cs typeface="Times New Roman" panose="02020603050405020304" pitchFamily="18" charset="0"/>
              </a:rPr>
              <a:t>hoàn</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thiện</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các</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nội</a:t>
            </a:r>
            <a:r>
              <a:rPr lang="en-US" dirty="0">
                <a:solidFill>
                  <a:schemeClr val="dk1"/>
                </a:solidFill>
                <a:latin typeface="Times New Roman" panose="02020603050405020304" pitchFamily="18" charset="0"/>
                <a:cs typeface="Times New Roman" panose="02020603050405020304" pitchFamily="18" charset="0"/>
              </a:rPr>
              <a:t> dung </a:t>
            </a:r>
            <a:r>
              <a:rPr lang="en-US" dirty="0" err="1">
                <a:solidFill>
                  <a:schemeClr val="dk1"/>
                </a:solidFill>
                <a:latin typeface="Times New Roman" panose="02020603050405020304" pitchFamily="18" charset="0"/>
                <a:cs typeface="Times New Roman" panose="02020603050405020304" pitchFamily="18" charset="0"/>
              </a:rPr>
              <a:t>công</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việc</a:t>
            </a:r>
            <a:r>
              <a:rPr lang="en-US" dirty="0">
                <a:solidFill>
                  <a:schemeClr val="dk1"/>
                </a:solidFill>
                <a:latin typeface="Times New Roman" panose="02020603050405020304" pitchFamily="18" charset="0"/>
                <a:cs typeface="Times New Roman" panose="02020603050405020304" pitchFamily="18" charset="0"/>
              </a:rPr>
              <a:t> </a:t>
            </a:r>
            <a:r>
              <a:rPr lang="en-US" dirty="0" err="1">
                <a:solidFill>
                  <a:schemeClr val="dk1"/>
                </a:solidFill>
                <a:latin typeface="Times New Roman" panose="02020603050405020304" pitchFamily="18" charset="0"/>
                <a:cs typeface="Times New Roman" panose="02020603050405020304" pitchFamily="18" charset="0"/>
              </a:rPr>
              <a:t>sau</a:t>
            </a:r>
            <a:r>
              <a:rPr lang="en-US" dirty="0">
                <a:solidFill>
                  <a:schemeClr val="dk1"/>
                </a:solidFill>
                <a:latin typeface="Times New Roman" panose="02020603050405020304" pitchFamily="18" charset="0"/>
                <a:cs typeface="Times New Roman" panose="02020603050405020304" pitchFamily="18" charset="0"/>
              </a:rPr>
              <a:t>:</a:t>
            </a:r>
          </a:p>
        </p:txBody>
      </p:sp>
      <p:grpSp>
        <p:nvGrpSpPr>
          <p:cNvPr id="9" name="Group 8"/>
          <p:cNvGrpSpPr/>
          <p:nvPr/>
        </p:nvGrpSpPr>
        <p:grpSpPr>
          <a:xfrm>
            <a:off x="3587986" y="2106174"/>
            <a:ext cx="1914653" cy="1914653"/>
            <a:chOff x="3739285" y="2128269"/>
            <a:chExt cx="1499465" cy="1499465"/>
          </a:xfrm>
        </p:grpSpPr>
        <p:sp>
          <p:nvSpPr>
            <p:cNvPr id="87" name="Oval 86"/>
            <p:cNvSpPr/>
            <p:nvPr/>
          </p:nvSpPr>
          <p:spPr>
            <a:xfrm>
              <a:off x="3826172" y="2220791"/>
              <a:ext cx="1333500" cy="13335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soát</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trực</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tuyến</a:t>
              </a: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9" name="Oval 88"/>
            <p:cNvSpPr/>
            <p:nvPr/>
          </p:nvSpPr>
          <p:spPr>
            <a:xfrm>
              <a:off x="3739285" y="2128269"/>
              <a:ext cx="1499465" cy="1499465"/>
            </a:xfrm>
            <a:prstGeom prst="ellipse">
              <a:avLst/>
            </a:prstGeom>
            <a:noFill/>
            <a:ln w="28575">
              <a:prstDash val="soli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grpSp>
        <p:nvGrpSpPr>
          <p:cNvPr id="10" name="Group 9"/>
          <p:cNvGrpSpPr/>
          <p:nvPr/>
        </p:nvGrpSpPr>
        <p:grpSpPr>
          <a:xfrm>
            <a:off x="6616868" y="2098546"/>
            <a:ext cx="1914653" cy="1914653"/>
            <a:chOff x="6510830" y="2154899"/>
            <a:chExt cx="1499465" cy="1499465"/>
          </a:xfrm>
        </p:grpSpPr>
        <p:sp>
          <p:nvSpPr>
            <p:cNvPr id="88" name="Oval 87"/>
            <p:cNvSpPr/>
            <p:nvPr/>
          </p:nvSpPr>
          <p:spPr>
            <a:xfrm>
              <a:off x="6593813" y="2243856"/>
              <a:ext cx="1333500" cy="13335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thanh</a:t>
              </a:r>
              <a:r>
                <a:rPr lang="en-US"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trực</a:t>
              </a:r>
              <a:r>
                <a:rPr lang="en-US"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tuyến</a:t>
              </a:r>
              <a:r>
                <a:rPr lang="en-US" sz="16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qua VCB</a:t>
              </a:r>
            </a:p>
          </p:txBody>
        </p:sp>
        <p:sp>
          <p:nvSpPr>
            <p:cNvPr id="90" name="Oval 89"/>
            <p:cNvSpPr/>
            <p:nvPr/>
          </p:nvSpPr>
          <p:spPr>
            <a:xfrm>
              <a:off x="6510830" y="2154899"/>
              <a:ext cx="1499465" cy="1499465"/>
            </a:xfrm>
            <a:prstGeom prst="ellipse">
              <a:avLst/>
            </a:prstGeom>
            <a:noFill/>
            <a:ln w="28575">
              <a:prstDash val="soli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grpSp>
        <p:nvGrpSpPr>
          <p:cNvPr id="8" name="Group 7"/>
          <p:cNvGrpSpPr/>
          <p:nvPr/>
        </p:nvGrpSpPr>
        <p:grpSpPr>
          <a:xfrm>
            <a:off x="559104" y="2098547"/>
            <a:ext cx="1914653" cy="1914653"/>
            <a:chOff x="974292" y="2098547"/>
            <a:chExt cx="1499465" cy="1499465"/>
          </a:xfrm>
        </p:grpSpPr>
        <p:sp>
          <p:nvSpPr>
            <p:cNvPr id="86" name="Oval 85"/>
            <p:cNvSpPr/>
            <p:nvPr/>
          </p:nvSpPr>
          <p:spPr>
            <a:xfrm>
              <a:off x="1057275" y="2181529"/>
              <a:ext cx="1333500" cy="13335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Thỏa</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thuận</a:t>
              </a: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tác</a:t>
              </a:r>
              <a:endParaRPr lang="en-US" dirty="0">
                <a:solidFill>
                  <a:schemeClr val="bg1"/>
                </a:solidFill>
              </a:endParaRPr>
            </a:p>
          </p:txBody>
        </p:sp>
        <p:sp>
          <p:nvSpPr>
            <p:cNvPr id="91" name="Oval 90"/>
            <p:cNvSpPr/>
            <p:nvPr/>
          </p:nvSpPr>
          <p:spPr>
            <a:xfrm>
              <a:off x="974292" y="2098547"/>
              <a:ext cx="1499465" cy="1499465"/>
            </a:xfrm>
            <a:prstGeom prst="ellipse">
              <a:avLst/>
            </a:prstGeom>
            <a:noFill/>
            <a:ln w="28575">
              <a:prstDash val="soli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sp>
        <p:nvSpPr>
          <p:cNvPr id="7" name="Rectangle 6"/>
          <p:cNvSpPr/>
          <p:nvPr/>
        </p:nvSpPr>
        <p:spPr>
          <a:xfrm>
            <a:off x="319176" y="4622800"/>
            <a:ext cx="8212345" cy="1536700"/>
          </a:xfrm>
          <a:prstGeom prst="rect">
            <a:avLst/>
          </a:prstGeom>
          <a:solidFill>
            <a:schemeClr val="bg1"/>
          </a:solidFill>
          <a:ln>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2">
                    <a:lumMod val="25000"/>
                  </a:schemeClr>
                </a:solidFill>
                <a:latin typeface="Times New Roman" panose="02020603050405020304" pitchFamily="18" charset="0"/>
                <a:cs typeface="Times New Roman" panose="02020603050405020304" pitchFamily="18" charset="0"/>
              </a:rPr>
              <a:t>Từ</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tháng</a:t>
            </a:r>
            <a:r>
              <a:rPr lang="en-US" dirty="0">
                <a:solidFill>
                  <a:schemeClr val="bg2">
                    <a:lumMod val="25000"/>
                  </a:schemeClr>
                </a:solidFill>
                <a:latin typeface="Times New Roman" panose="02020603050405020304" pitchFamily="18" charset="0"/>
                <a:cs typeface="Times New Roman" panose="02020603050405020304" pitchFamily="18" charset="0"/>
              </a:rPr>
              <a:t> 02/2023, </a:t>
            </a:r>
            <a:r>
              <a:rPr lang="en-US" dirty="0" err="1">
                <a:solidFill>
                  <a:schemeClr val="bg2">
                    <a:lumMod val="25000"/>
                  </a:schemeClr>
                </a:solidFill>
                <a:latin typeface="Times New Roman" panose="02020603050405020304" pitchFamily="18" charset="0"/>
                <a:cs typeface="Times New Roman" panose="02020603050405020304" pitchFamily="18" charset="0"/>
              </a:rPr>
              <a:t>đã</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triển</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khai</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thí</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điểm</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tại</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Công</a:t>
            </a:r>
            <a:r>
              <a:rPr lang="en-US" dirty="0">
                <a:solidFill>
                  <a:schemeClr val="bg2">
                    <a:lumMod val="25000"/>
                  </a:schemeClr>
                </a:solidFill>
                <a:latin typeface="Times New Roman" panose="02020603050405020304" pitchFamily="18" charset="0"/>
                <a:cs typeface="Times New Roman" panose="02020603050405020304" pitchFamily="18" charset="0"/>
              </a:rPr>
              <a:t> an Thành </a:t>
            </a:r>
            <a:r>
              <a:rPr lang="en-US" dirty="0" err="1">
                <a:solidFill>
                  <a:schemeClr val="bg2">
                    <a:lumMod val="25000"/>
                  </a:schemeClr>
                </a:solidFill>
                <a:latin typeface="Times New Roman" panose="02020603050405020304" pitchFamily="18" charset="0"/>
                <a:cs typeface="Times New Roman" panose="02020603050405020304" pitchFamily="18" charset="0"/>
              </a:rPr>
              <a:t>phố</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Hà</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Nội</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sử</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dụng</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tài</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khoản</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mở</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tại</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Ngân</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hàng</a:t>
            </a:r>
            <a:r>
              <a:rPr lang="en-US" dirty="0">
                <a:solidFill>
                  <a:schemeClr val="bg2">
                    <a:lumMod val="25000"/>
                  </a:schemeClr>
                </a:solidFill>
                <a:latin typeface="Times New Roman" panose="02020603050405020304" pitchFamily="18" charset="0"/>
                <a:cs typeface="Times New Roman" panose="02020603050405020304" pitchFamily="18" charset="0"/>
              </a:rPr>
              <a:t> Vietcombank </a:t>
            </a:r>
            <a:r>
              <a:rPr lang="en-US" dirty="0" err="1">
                <a:solidFill>
                  <a:schemeClr val="bg2">
                    <a:lumMod val="25000"/>
                  </a:schemeClr>
                </a:solidFill>
                <a:latin typeface="Times New Roman" panose="02020603050405020304" pitchFamily="18" charset="0"/>
                <a:cs typeface="Times New Roman" panose="02020603050405020304" pitchFamily="18" charset="0"/>
              </a:rPr>
              <a:t>để</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thực</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hiện</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thu</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phí</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lệ</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phí</a:t>
            </a:r>
            <a:r>
              <a:rPr lang="en-US" dirty="0">
                <a:solidFill>
                  <a:schemeClr val="bg2">
                    <a:lumMod val="25000"/>
                  </a:schemeClr>
                </a:solidFill>
                <a:latin typeface="Times New Roman" panose="02020603050405020304" pitchFamily="18" charset="0"/>
                <a:cs typeface="Times New Roman" panose="02020603050405020304" pitchFamily="18" charset="0"/>
              </a:rPr>
              <a:t> ( </a:t>
            </a:r>
            <a:r>
              <a:rPr lang="en-US" dirty="0" err="1">
                <a:solidFill>
                  <a:schemeClr val="bg2">
                    <a:lumMod val="25000"/>
                  </a:schemeClr>
                </a:solidFill>
                <a:latin typeface="Times New Roman" panose="02020603050405020304" pitchFamily="18" charset="0"/>
                <a:cs typeface="Times New Roman" panose="02020603050405020304" pitchFamily="18" charset="0"/>
              </a:rPr>
              <a:t>Trong</a:t>
            </a:r>
            <a:r>
              <a:rPr lang="en-US" dirty="0">
                <a:solidFill>
                  <a:schemeClr val="bg2">
                    <a:lumMod val="25000"/>
                  </a:schemeClr>
                </a:solidFill>
                <a:latin typeface="Times New Roman" panose="02020603050405020304" pitchFamily="18" charset="0"/>
                <a:cs typeface="Times New Roman" panose="02020603050405020304" pitchFamily="18" charset="0"/>
              </a:rPr>
              <a:t> 08 </a:t>
            </a:r>
            <a:r>
              <a:rPr lang="en-US" dirty="0" err="1">
                <a:solidFill>
                  <a:schemeClr val="bg2">
                    <a:lumMod val="25000"/>
                  </a:schemeClr>
                </a:solidFill>
                <a:latin typeface="Times New Roman" panose="02020603050405020304" pitchFamily="18" charset="0"/>
                <a:cs typeface="Times New Roman" panose="02020603050405020304" pitchFamily="18" charset="0"/>
              </a:rPr>
              <a:t>tháng</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đầu</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năm</a:t>
            </a:r>
            <a:r>
              <a:rPr lang="en-US" dirty="0">
                <a:solidFill>
                  <a:schemeClr val="bg2">
                    <a:lumMod val="25000"/>
                  </a:schemeClr>
                </a:solidFill>
                <a:latin typeface="Times New Roman" panose="02020603050405020304" pitchFamily="18" charset="0"/>
                <a:cs typeface="Times New Roman" panose="02020603050405020304" pitchFamily="18" charset="0"/>
              </a:rPr>
              <a:t> 2023, </a:t>
            </a:r>
            <a:r>
              <a:rPr lang="en-US" dirty="0" err="1">
                <a:solidFill>
                  <a:schemeClr val="bg2">
                    <a:lumMod val="25000"/>
                  </a:schemeClr>
                </a:solidFill>
                <a:latin typeface="Times New Roman" panose="02020603050405020304" pitchFamily="18" charset="0"/>
                <a:cs typeface="Times New Roman" panose="02020603050405020304" pitchFamily="18" charset="0"/>
              </a:rPr>
              <a:t>đã</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thực</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hiện</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trên</a:t>
            </a:r>
            <a:r>
              <a:rPr lang="en-US" dirty="0">
                <a:solidFill>
                  <a:schemeClr val="bg2">
                    <a:lumMod val="25000"/>
                  </a:schemeClr>
                </a:solidFill>
                <a:latin typeface="Times New Roman" panose="02020603050405020304" pitchFamily="18" charset="0"/>
                <a:cs typeface="Times New Roman" panose="02020603050405020304" pitchFamily="18" charset="0"/>
              </a:rPr>
              <a:t> 120.000 giao </a:t>
            </a:r>
            <a:r>
              <a:rPr lang="en-US" dirty="0" err="1">
                <a:solidFill>
                  <a:schemeClr val="bg2">
                    <a:lumMod val="25000"/>
                  </a:schemeClr>
                </a:solidFill>
                <a:latin typeface="Times New Roman" panose="02020603050405020304" pitchFamily="18" charset="0"/>
                <a:cs typeface="Times New Roman" panose="02020603050405020304" pitchFamily="18" charset="0"/>
              </a:rPr>
              <a:t>dịch</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thanh</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toán</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trực</a:t>
            </a:r>
            <a:r>
              <a:rPr lang="en-US" dirty="0">
                <a:solidFill>
                  <a:schemeClr val="bg2">
                    <a:lumMod val="25000"/>
                  </a:schemeClr>
                </a:solidFill>
                <a:latin typeface="Times New Roman" panose="02020603050405020304" pitchFamily="18" charset="0"/>
                <a:cs typeface="Times New Roman" panose="02020603050405020304" pitchFamily="18" charset="0"/>
              </a:rPr>
              <a:t> </a:t>
            </a:r>
            <a:r>
              <a:rPr lang="en-US" dirty="0" err="1">
                <a:solidFill>
                  <a:schemeClr val="bg2">
                    <a:lumMod val="25000"/>
                  </a:schemeClr>
                </a:solidFill>
                <a:latin typeface="Times New Roman" panose="02020603050405020304" pitchFamily="18" charset="0"/>
                <a:cs typeface="Times New Roman" panose="02020603050405020304" pitchFamily="18" charset="0"/>
              </a:rPr>
              <a:t>tuyến</a:t>
            </a:r>
            <a:r>
              <a:rPr lang="en-US" dirty="0">
                <a:solidFill>
                  <a:schemeClr val="bg2">
                    <a:lumMod val="2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77572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2756313"/>
            <a:ext cx="3054966" cy="672687"/>
          </a:xfrm>
          <a:prstGeom prst="rect">
            <a:avLst/>
          </a:prstGeom>
          <a:no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II</a:t>
            </a:r>
            <a:endParaRPr lang="en-US" sz="2900" b="1" dirty="0">
              <a:latin typeface="Calibri "/>
            </a:endParaRPr>
          </a:p>
        </p:txBody>
      </p:sp>
      <p:sp>
        <p:nvSpPr>
          <p:cNvPr id="7" name="Title 1"/>
          <p:cNvSpPr txBox="1">
            <a:spLocks/>
          </p:cNvSpPr>
          <p:nvPr/>
        </p:nvSpPr>
        <p:spPr>
          <a:xfrm>
            <a:off x="2123343" y="3429000"/>
            <a:ext cx="5210145"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rPr>
              <a:t>Thanh </a:t>
            </a:r>
            <a:r>
              <a:rPr lang="en-US" sz="2400" b="1" dirty="0" err="1">
                <a:solidFill>
                  <a:schemeClr val="bg1"/>
                </a:solidFill>
              </a:rPr>
              <a:t>toán</a:t>
            </a:r>
            <a:r>
              <a:rPr lang="en-US" sz="2400" b="1" dirty="0">
                <a:solidFill>
                  <a:schemeClr val="bg1"/>
                </a:solidFill>
              </a:rPr>
              <a:t> </a:t>
            </a:r>
            <a:r>
              <a:rPr lang="en-US" sz="2400" b="1" dirty="0" err="1">
                <a:solidFill>
                  <a:schemeClr val="bg1"/>
                </a:solidFill>
              </a:rPr>
              <a:t>trực</a:t>
            </a:r>
            <a:r>
              <a:rPr lang="en-US" sz="2400" b="1" dirty="0">
                <a:solidFill>
                  <a:schemeClr val="bg1"/>
                </a:solidFill>
              </a:rPr>
              <a:t> </a:t>
            </a:r>
            <a:r>
              <a:rPr lang="en-US" sz="2400" b="1" dirty="0" err="1">
                <a:solidFill>
                  <a:schemeClr val="bg1"/>
                </a:solidFill>
              </a:rPr>
              <a:t>tuyến</a:t>
            </a:r>
            <a:r>
              <a:rPr lang="en-US" sz="2400" b="1" dirty="0">
                <a:solidFill>
                  <a:schemeClr val="bg1"/>
                </a:solidFill>
              </a:rPr>
              <a:t> </a:t>
            </a:r>
            <a:r>
              <a:rPr lang="en-US" sz="2400" b="1" dirty="0" err="1">
                <a:solidFill>
                  <a:schemeClr val="bg1"/>
                </a:solidFill>
              </a:rPr>
              <a:t>trên</a:t>
            </a:r>
            <a:r>
              <a:rPr lang="en-US" sz="2400" b="1" dirty="0">
                <a:solidFill>
                  <a:schemeClr val="bg1"/>
                </a:solidFill>
              </a:rPr>
              <a:t> </a:t>
            </a:r>
            <a:r>
              <a:rPr lang="en-US" sz="2400" b="1" dirty="0" err="1">
                <a:solidFill>
                  <a:schemeClr val="bg1"/>
                </a:solidFill>
              </a:rPr>
              <a:t>Cổng</a:t>
            </a:r>
            <a:r>
              <a:rPr lang="en-US" sz="2400" b="1" dirty="0">
                <a:solidFill>
                  <a:schemeClr val="bg1"/>
                </a:solidFill>
              </a:rPr>
              <a:t> DVC </a:t>
            </a:r>
            <a:r>
              <a:rPr lang="en-US" sz="2400" b="1" dirty="0" err="1">
                <a:solidFill>
                  <a:schemeClr val="bg1"/>
                </a:solidFill>
              </a:rPr>
              <a:t>Bộ</a:t>
            </a:r>
            <a:r>
              <a:rPr lang="en-US" sz="2400" b="1" dirty="0">
                <a:solidFill>
                  <a:schemeClr val="bg1"/>
                </a:solidFill>
              </a:rPr>
              <a:t> </a:t>
            </a:r>
            <a:r>
              <a:rPr lang="en-US" sz="2400" b="1" dirty="0" err="1">
                <a:solidFill>
                  <a:schemeClr val="bg1"/>
                </a:solidFill>
              </a:rPr>
              <a:t>Công</a:t>
            </a:r>
            <a:r>
              <a:rPr lang="en-US" sz="2400" b="1" dirty="0">
                <a:solidFill>
                  <a:schemeClr val="bg1"/>
                </a:solidFill>
              </a:rPr>
              <a:t> an qua Vietcombank</a:t>
            </a:r>
          </a:p>
        </p:txBody>
      </p:sp>
    </p:spTree>
    <p:extLst>
      <p:ext uri="{BB962C8B-B14F-4D97-AF65-F5344CB8AC3E}">
        <p14:creationId xmlns:p14="http://schemas.microsoft.com/office/powerpoint/2010/main" val="837963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07033" y="203672"/>
            <a:ext cx="7815530" cy="717725"/>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I.1. </a:t>
            </a:r>
            <a:r>
              <a:rPr lang="en-US" sz="3200" dirty="0" err="1"/>
              <a:t>ĐĂNG</a:t>
            </a:r>
            <a:r>
              <a:rPr lang="en-US" sz="3200" dirty="0"/>
              <a:t> </a:t>
            </a:r>
            <a:r>
              <a:rPr lang="en-US" sz="3200" dirty="0" err="1"/>
              <a:t>KÝ</a:t>
            </a:r>
            <a:r>
              <a:rPr lang="en-US" sz="3200" dirty="0"/>
              <a:t>/ </a:t>
            </a:r>
            <a:r>
              <a:rPr lang="en-US" sz="3200" dirty="0" err="1"/>
              <a:t>ĐĂNG</a:t>
            </a:r>
            <a:r>
              <a:rPr lang="en-US" sz="3200" dirty="0"/>
              <a:t> </a:t>
            </a:r>
            <a:r>
              <a:rPr lang="en-US" sz="3200" dirty="0" err="1"/>
              <a:t>NHẬP</a:t>
            </a:r>
            <a:endParaRPr lang="en-US" sz="3200" dirty="0"/>
          </a:p>
        </p:txBody>
      </p:sp>
      <p:pic>
        <p:nvPicPr>
          <p:cNvPr id="1029" name="img444910" descr="df835b31-39d6-4f98-8915-64a299cf39b2"/>
          <p:cNvPicPr>
            <a:picLocks noChangeAspect="1" noChangeArrowheads="1"/>
          </p:cNvPicPr>
          <p:nvPr/>
        </p:nvPicPr>
        <p:blipFill rotWithShape="1">
          <a:blip r:embed="rId4">
            <a:extLst>
              <a:ext uri="{28A0092B-C50C-407E-A947-70E740481C1C}">
                <a14:useLocalDpi xmlns:a14="http://schemas.microsoft.com/office/drawing/2010/main" val="0"/>
              </a:ext>
            </a:extLst>
          </a:blip>
          <a:srcRect t="24379" r="1902" b="46274"/>
          <a:stretch/>
        </p:blipFill>
        <p:spPr bwMode="auto">
          <a:xfrm>
            <a:off x="319176" y="1357839"/>
            <a:ext cx="8159046"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594885" y="967840"/>
            <a:ext cx="7936637" cy="343556"/>
          </a:xfrm>
          <a:prstGeom prst="rect">
            <a:avLst/>
          </a:prstGeom>
        </p:spPr>
        <p:txBody>
          <a:bodyPr wrap="square">
            <a:spAutoFit/>
          </a:bodyPr>
          <a:lstStyle/>
          <a:p>
            <a:pPr algn="ctr">
              <a:lnSpc>
                <a:spcPct val="110000"/>
              </a:lnSpc>
              <a:spcBef>
                <a:spcPts val="300"/>
              </a:spcBef>
              <a:spcAft>
                <a:spcPts val="300"/>
              </a:spcAft>
            </a:pPr>
            <a:r>
              <a:rPr lang="en-US" sz="1600" kern="100" dirty="0">
                <a:latin typeface="Times New Roman" panose="02020603050405020304" pitchFamily="18" charset="0"/>
                <a:ea typeface="Calibri" panose="020F0502020204030204" pitchFamily="34" charset="0"/>
                <a:cs typeface="Times New Roman" panose="02020603050405020304" pitchFamily="18" charset="0"/>
              </a:rPr>
              <a:t>Quy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trình</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trực</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truyến</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trên</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Cổng</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Công An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gồm</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05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bước</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như</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sau</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a:t>
            </a:r>
            <a:endParaRPr lang="en-US" sz="1600" u="sng" kern="1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angle 9"/>
          <p:cNvSpPr/>
          <p:nvPr/>
        </p:nvSpPr>
        <p:spPr>
          <a:xfrm>
            <a:off x="444843" y="2556874"/>
            <a:ext cx="8423109" cy="1058751"/>
          </a:xfrm>
          <a:prstGeom prst="rect">
            <a:avLst/>
          </a:prstGeom>
        </p:spPr>
        <p:txBody>
          <a:bodyPr wrap="square">
            <a:spAutoFit/>
          </a:bodyPr>
          <a:lstStyle/>
          <a:p>
            <a:pPr>
              <a:lnSpc>
                <a:spcPct val="110000"/>
              </a:lnSpc>
              <a:spcBef>
                <a:spcPts val="300"/>
              </a:spcBef>
              <a:spcAft>
                <a:spcPts val="300"/>
              </a:spcAft>
            </a:pP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1.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Đăng</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ký</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Đăng</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spcBef>
                <a:spcPts val="300"/>
              </a:spcBef>
              <a:spcAft>
                <a:spcPts val="300"/>
              </a:spcAft>
            </a:pPr>
            <a:r>
              <a:rPr lang="en-US" sz="1600" kern="100" dirty="0">
                <a:latin typeface="Times New Roman" panose="02020603050405020304" pitchFamily="18" charset="0"/>
                <a:ea typeface="Calibri" panose="020F0502020204030204" pitchFamily="34" charset="0"/>
                <a:cs typeface="Times New Roman" panose="02020603050405020304" pitchFamily="18" charset="0"/>
              </a:rPr>
              <a:t>a.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Truy</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cập</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Cổng</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Công an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theo</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kern="100" dirty="0" err="1">
                <a:latin typeface="Times New Roman" panose="02020603050405020304" pitchFamily="18" charset="0"/>
                <a:ea typeface="Calibri" panose="020F0502020204030204" pitchFamily="34" charset="0"/>
                <a:cs typeface="Times New Roman" panose="02020603050405020304" pitchFamily="18" charset="0"/>
              </a:rPr>
              <a:t>đường</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link:</a:t>
            </a:r>
          </a:p>
          <a:p>
            <a:pPr>
              <a:lnSpc>
                <a:spcPct val="110000"/>
              </a:lnSpc>
              <a:spcBef>
                <a:spcPts val="300"/>
              </a:spcBef>
              <a:spcAft>
                <a:spcPts val="300"/>
              </a:spcAft>
            </a:pPr>
            <a:r>
              <a:rPr lang="en-US" sz="1600" u="sng" kern="1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rPr>
              <a:t>https://dichvucong.bocongan.gov.vn/bocongan/bothutuc/</a:t>
            </a:r>
          </a:p>
        </p:txBody>
      </p:sp>
      <p:pic>
        <p:nvPicPr>
          <p:cNvPr id="11" name="img822239" descr="9b5719e0-a5db-41fb-a663-80cfa52bd5fb"/>
          <p:cNvPicPr>
            <a:picLocks noChangeAspect="1" noChangeArrowheads="1"/>
          </p:cNvPicPr>
          <p:nvPr/>
        </p:nvPicPr>
        <p:blipFill rotWithShape="1">
          <a:blip r:embed="rId5">
            <a:extLst>
              <a:ext uri="{28A0092B-C50C-407E-A947-70E740481C1C}">
                <a14:useLocalDpi xmlns:a14="http://schemas.microsoft.com/office/drawing/2010/main" val="0"/>
              </a:ext>
            </a:extLst>
          </a:blip>
          <a:srcRect b="39231"/>
          <a:stretch/>
        </p:blipFill>
        <p:spPr bwMode="auto">
          <a:xfrm>
            <a:off x="526443" y="3872787"/>
            <a:ext cx="8212346" cy="28071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03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028518"/>
            <a:ext cx="7936637" cy="1271117"/>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b. Đăng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sử</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dụng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01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02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loại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110000"/>
              </a:lnSpc>
              <a:spcBef>
                <a:spcPts val="300"/>
              </a:spcBef>
              <a:spcAft>
                <a:spcPts val="300"/>
              </a:spcAft>
              <a:buFontTx/>
              <a:buChar char="-"/>
            </a:pP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cấp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bởi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Cổng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Quốc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Gia;</a:t>
            </a:r>
          </a:p>
          <a:p>
            <a:pPr marL="285750" indent="-285750">
              <a:lnSpc>
                <a:spcPct val="110000"/>
              </a:lnSpc>
              <a:spcBef>
                <a:spcPts val="300"/>
              </a:spcBef>
              <a:spcAft>
                <a:spcPts val="300"/>
              </a:spcAft>
              <a:buFontTx/>
              <a:buChar char="-"/>
            </a:pP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cấp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bởi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Cổng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DVC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an.</a:t>
            </a:r>
          </a:p>
          <a:p>
            <a:pPr marL="285750" indent="-285750">
              <a:lnSpc>
                <a:spcPct val="110000"/>
              </a:lnSpc>
              <a:spcBef>
                <a:spcPts val="300"/>
              </a:spcBef>
              <a:spcAft>
                <a:spcPts val="300"/>
              </a:spcAft>
              <a:buFontTx/>
              <a:buChar char="-"/>
            </a:pPr>
            <a:endParaRPr lang="en-US" sz="1400" u="sng" kern="1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050" name="img262908" descr="bee87994-556d-4dd1-bf92-6da7c3990986"/>
          <p:cNvPicPr>
            <a:picLocks noChangeAspect="1" noChangeArrowheads="1"/>
          </p:cNvPicPr>
          <p:nvPr/>
        </p:nvPicPr>
        <p:blipFill rotWithShape="1">
          <a:blip r:embed="rId4">
            <a:extLst>
              <a:ext uri="{28A0092B-C50C-407E-A947-70E740481C1C}">
                <a14:useLocalDpi xmlns:a14="http://schemas.microsoft.com/office/drawing/2010/main" val="0"/>
              </a:ext>
            </a:extLst>
          </a:blip>
          <a:srcRect b="8098"/>
          <a:stretch/>
        </p:blipFill>
        <p:spPr bwMode="auto">
          <a:xfrm>
            <a:off x="432296" y="2175887"/>
            <a:ext cx="8155043" cy="4215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207033" y="203672"/>
            <a:ext cx="7815530" cy="717725"/>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I.1. </a:t>
            </a:r>
            <a:r>
              <a:rPr lang="en-US" sz="3200" dirty="0" err="1"/>
              <a:t>ĐĂNG</a:t>
            </a:r>
            <a:r>
              <a:rPr lang="en-US" sz="3200" dirty="0"/>
              <a:t> </a:t>
            </a:r>
            <a:r>
              <a:rPr lang="en-US" sz="3200" dirty="0" err="1"/>
              <a:t>KÝ</a:t>
            </a:r>
            <a:r>
              <a:rPr lang="en-US" sz="3200" dirty="0"/>
              <a:t>/ </a:t>
            </a:r>
            <a:r>
              <a:rPr lang="en-US" sz="3200" dirty="0" err="1"/>
              <a:t>ĐĂNG</a:t>
            </a:r>
            <a:r>
              <a:rPr lang="en-US" sz="3200" dirty="0"/>
              <a:t> </a:t>
            </a:r>
            <a:r>
              <a:rPr lang="en-US" sz="3200" dirty="0" err="1"/>
              <a:t>NHẬP</a:t>
            </a:r>
            <a:endParaRPr lang="en-US" sz="3200" dirty="0"/>
          </a:p>
        </p:txBody>
      </p:sp>
    </p:spTree>
    <p:extLst>
      <p:ext uri="{BB962C8B-B14F-4D97-AF65-F5344CB8AC3E}">
        <p14:creationId xmlns:p14="http://schemas.microsoft.com/office/powerpoint/2010/main" val="3991273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879246"/>
            <a:ext cx="7936637" cy="880241"/>
          </a:xfrm>
          <a:prstGeom prst="rect">
            <a:avLst/>
          </a:prstGeom>
        </p:spPr>
        <p:txBody>
          <a:bodyPr wrap="square">
            <a:spAutoFit/>
          </a:bodyPr>
          <a:lstStyle/>
          <a:p>
            <a:pPr>
              <a:lnSpc>
                <a:spcPct val="110000"/>
              </a:lnSpc>
              <a:spcBef>
                <a:spcPts val="300"/>
              </a:spcBef>
              <a:spcAft>
                <a:spcPts val="300"/>
              </a:spcAft>
            </a:pPr>
            <a:r>
              <a:rPr lang="en-US" sz="1400" b="1" kern="100" dirty="0">
                <a:latin typeface="Times New Roman" panose="02020603050405020304" pitchFamily="18" charset="0"/>
                <a:ea typeface="Calibri" panose="020F0502020204030204" pitchFamily="34" charset="0"/>
                <a:cs typeface="Times New Roman" panose="02020603050405020304" pitchFamily="18" charset="0"/>
              </a:rPr>
              <a:t>2</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b="1" kern="100" dirty="0" err="1">
                <a:latin typeface="Times New Roman" panose="02020603050405020304" pitchFamily="18" charset="0"/>
                <a:ea typeface="Calibri" panose="020F0502020204030204" pitchFamily="34" charset="0"/>
                <a:cs typeface="Times New Roman" panose="02020603050405020304" pitchFamily="18" charset="0"/>
              </a:rPr>
              <a:t>Lựa</a:t>
            </a:r>
            <a:r>
              <a:rPr lang="en-US" sz="14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b="1"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b="1"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4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b="1"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14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b="1" kern="100" dirty="0" err="1">
                <a:latin typeface="Times New Roman" panose="02020603050405020304" pitchFamily="18" charset="0"/>
                <a:ea typeface="Calibri" panose="020F0502020204030204" pitchFamily="34" charset="0"/>
                <a:cs typeface="Times New Roman" panose="02020603050405020304" pitchFamily="18" charset="0"/>
              </a:rPr>
              <a:t>công</a:t>
            </a:r>
            <a:endParaRPr lang="en-US" sz="1400" b="1"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a.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Sử</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dụng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cụ</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tìm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kiếm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tìm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kiếm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mong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muốn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phí</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lê</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phí</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có</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được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giới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qua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việc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lựa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Lĩnh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vực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thủ</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Mức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độ</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vụ</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a:t>
            </a:r>
            <a:endParaRPr lang="en-US" sz="1400" u="sng" kern="1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122" name="img511208" descr="9380246a-bb33-4eb3-b79c-d5390f093b5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6054"/>
          <a:stretch/>
        </p:blipFill>
        <p:spPr bwMode="auto">
          <a:xfrm>
            <a:off x="379558" y="1866644"/>
            <a:ext cx="7968890" cy="41776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343826" y="4039138"/>
            <a:ext cx="1549339" cy="35522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07033" y="203672"/>
            <a:ext cx="7815530" cy="717725"/>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I.2. </a:t>
            </a:r>
            <a:r>
              <a:rPr lang="en-US" sz="3200" dirty="0" err="1"/>
              <a:t>LỰA</a:t>
            </a:r>
            <a:r>
              <a:rPr lang="en-US" sz="3200" dirty="0"/>
              <a:t> </a:t>
            </a:r>
            <a:r>
              <a:rPr lang="en-US" sz="3200" dirty="0" err="1"/>
              <a:t>CHỌN</a:t>
            </a:r>
            <a:r>
              <a:rPr lang="en-US" sz="3200" dirty="0"/>
              <a:t> </a:t>
            </a:r>
            <a:r>
              <a:rPr lang="en-US" sz="3200" dirty="0" err="1"/>
              <a:t>DỊCH</a:t>
            </a:r>
            <a:r>
              <a:rPr lang="en-US" sz="3200" dirty="0"/>
              <a:t> </a:t>
            </a:r>
            <a:r>
              <a:rPr lang="en-US" sz="3200" dirty="0" err="1"/>
              <a:t>VỤ</a:t>
            </a:r>
            <a:r>
              <a:rPr lang="en-US" sz="3200" dirty="0"/>
              <a:t> </a:t>
            </a:r>
            <a:r>
              <a:rPr lang="en-US" sz="3200" dirty="0" err="1"/>
              <a:t>CÔNG</a:t>
            </a:r>
            <a:endParaRPr lang="en-US" sz="3200" dirty="0"/>
          </a:p>
        </p:txBody>
      </p:sp>
    </p:spTree>
    <p:extLst>
      <p:ext uri="{BB962C8B-B14F-4D97-AF65-F5344CB8AC3E}">
        <p14:creationId xmlns:p14="http://schemas.microsoft.com/office/powerpoint/2010/main" val="1736037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028518"/>
            <a:ext cx="7936637" cy="31220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b. </a:t>
            </a:r>
            <a:r>
              <a:rPr lang="en-US" sz="1400" kern="100">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quan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giải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quyết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phù</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[Đồng ý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a:t>
            </a:r>
            <a:endParaRPr lang="en-US" sz="1400" u="sng" kern="1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146" name="img444910" descr="df835b31-39d6-4f98-8915-64a299cf39b2"/>
          <p:cNvPicPr>
            <a:picLocks noChangeAspect="1" noChangeArrowheads="1"/>
          </p:cNvPicPr>
          <p:nvPr/>
        </p:nvPicPr>
        <p:blipFill rotWithShape="1">
          <a:blip r:embed="rId4">
            <a:extLst>
              <a:ext uri="{28A0092B-C50C-407E-A947-70E740481C1C}">
                <a14:useLocalDpi xmlns:a14="http://schemas.microsoft.com/office/drawing/2010/main" val="0"/>
              </a:ext>
            </a:extLst>
          </a:blip>
          <a:srcRect b="9483"/>
          <a:stretch/>
        </p:blipFill>
        <p:spPr bwMode="auto">
          <a:xfrm>
            <a:off x="319176" y="1628682"/>
            <a:ext cx="8075524" cy="41117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634399" y="4791029"/>
            <a:ext cx="3108926" cy="5905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7033" y="203672"/>
            <a:ext cx="7815530" cy="717725"/>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I.2. </a:t>
            </a:r>
            <a:r>
              <a:rPr lang="en-US" sz="3200" dirty="0" err="1"/>
              <a:t>LỰA</a:t>
            </a:r>
            <a:r>
              <a:rPr lang="en-US" sz="3200" dirty="0"/>
              <a:t> </a:t>
            </a:r>
            <a:r>
              <a:rPr lang="en-US" sz="3200" dirty="0" err="1"/>
              <a:t>CHỌN</a:t>
            </a:r>
            <a:r>
              <a:rPr lang="en-US" sz="3200" dirty="0"/>
              <a:t> </a:t>
            </a:r>
            <a:r>
              <a:rPr lang="en-US" sz="3200" dirty="0" err="1"/>
              <a:t>DỊCH</a:t>
            </a:r>
            <a:r>
              <a:rPr lang="en-US" sz="3200" dirty="0"/>
              <a:t> </a:t>
            </a:r>
            <a:r>
              <a:rPr lang="en-US" sz="3200" dirty="0" err="1"/>
              <a:t>VỤ</a:t>
            </a:r>
            <a:r>
              <a:rPr lang="en-US" sz="3200" dirty="0"/>
              <a:t> </a:t>
            </a:r>
            <a:r>
              <a:rPr lang="en-US" sz="3200" dirty="0" err="1"/>
              <a:t>CÔNG</a:t>
            </a:r>
            <a:endParaRPr lang="en-US" sz="3200" dirty="0"/>
          </a:p>
        </p:txBody>
      </p:sp>
    </p:spTree>
    <p:extLst>
      <p:ext uri="{BB962C8B-B14F-4D97-AF65-F5344CB8AC3E}">
        <p14:creationId xmlns:p14="http://schemas.microsoft.com/office/powerpoint/2010/main" val="682677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235550"/>
            <a:ext cx="7936637" cy="626133"/>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a.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Người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điền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tối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thiểu</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người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như</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dưới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đây</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ý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a:t>
            </a:r>
            <a:endParaRPr lang="en-US" sz="1400" u="sng" kern="1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10000"/>
              </a:lnSpc>
              <a:spcBef>
                <a:spcPts val="300"/>
              </a:spcBef>
              <a:spcAft>
                <a:spcPts val="300"/>
              </a:spcAft>
              <a:buFontTx/>
              <a:buChar char="-"/>
            </a:pP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9" name="Group 8"/>
          <p:cNvGrpSpPr/>
          <p:nvPr/>
        </p:nvGrpSpPr>
        <p:grpSpPr>
          <a:xfrm>
            <a:off x="353680" y="2366868"/>
            <a:ext cx="8077365" cy="4229193"/>
            <a:chOff x="345054" y="2366868"/>
            <a:chExt cx="8077365" cy="4229193"/>
          </a:xfrm>
        </p:grpSpPr>
        <p:pic>
          <p:nvPicPr>
            <p:cNvPr id="7170" name="img193731" descr="924bb7df-1fbc-4f5d-ba9a-bb8353ded01c"/>
            <p:cNvPicPr>
              <a:picLocks noChangeAspect="1" noChangeArrowheads="1"/>
            </p:cNvPicPr>
            <p:nvPr/>
          </p:nvPicPr>
          <p:blipFill rotWithShape="1">
            <a:blip r:embed="rId4">
              <a:extLst>
                <a:ext uri="{28A0092B-C50C-407E-A947-70E740481C1C}">
                  <a14:useLocalDpi xmlns:a14="http://schemas.microsoft.com/office/drawing/2010/main" val="0"/>
                </a:ext>
              </a:extLst>
            </a:blip>
            <a:srcRect b="6918"/>
            <a:stretch/>
          </p:blipFill>
          <p:spPr bwMode="auto">
            <a:xfrm>
              <a:off x="345054" y="2366868"/>
              <a:ext cx="8077365" cy="42291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702164" y="5653894"/>
              <a:ext cx="971550" cy="123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733152" y="5653893"/>
              <a:ext cx="971550" cy="123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258455" y="1611033"/>
            <a:ext cx="1703695" cy="643253"/>
          </a:xfrm>
          <a:prstGeom prst="rect">
            <a:avLst/>
          </a:prstGeom>
        </p:spPr>
        <p:txBody>
          <a:bodyPr wrap="square">
            <a:spAutoFit/>
          </a:bodyPr>
          <a:lstStyle/>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Họ</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tên</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CMND</a:t>
            </a:r>
            <a:endPar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Rectangle 11"/>
          <p:cNvSpPr/>
          <p:nvPr/>
        </p:nvSpPr>
        <p:spPr>
          <a:xfrm>
            <a:off x="1962150" y="1611033"/>
            <a:ext cx="1703695" cy="643253"/>
          </a:xfrm>
          <a:prstGeom prst="rect">
            <a:avLst/>
          </a:prstGeom>
        </p:spPr>
        <p:txBody>
          <a:bodyPr wrap="square">
            <a:spAutoFit/>
          </a:bodyPr>
          <a:lstStyle/>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điện</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thoại</a:t>
            </a:r>
            <a:endPar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10000"/>
              </a:lnSpc>
              <a:spcBef>
                <a:spcPts val="300"/>
              </a:spcBef>
              <a:spcAft>
                <a:spcPts val="300"/>
              </a:spcAft>
              <a:buFont typeface="Arial" panose="020B0604020202020204" pitchFamily="34" charset="0"/>
              <a:buChar char="•"/>
            </a:pP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Email</a:t>
            </a:r>
          </a:p>
        </p:txBody>
      </p:sp>
      <p:sp>
        <p:nvSpPr>
          <p:cNvPr id="13" name="Rectangle 12"/>
          <p:cNvSpPr/>
          <p:nvPr/>
        </p:nvSpPr>
        <p:spPr>
          <a:xfrm>
            <a:off x="3743325" y="1611033"/>
            <a:ext cx="1703695" cy="643253"/>
          </a:xfrm>
          <a:prstGeom prst="rect">
            <a:avLst/>
          </a:prstGeom>
        </p:spPr>
        <p:txBody>
          <a:bodyPr wrap="square">
            <a:spAutoFit/>
          </a:bodyPr>
          <a:lstStyle/>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Tỉnh</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thành</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phố</a:t>
            </a:r>
            <a:endPar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Quận</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huyện</a:t>
            </a:r>
            <a:endPar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Rectangle 13"/>
          <p:cNvSpPr/>
          <p:nvPr/>
        </p:nvSpPr>
        <p:spPr>
          <a:xfrm>
            <a:off x="5724525" y="1609345"/>
            <a:ext cx="2375518" cy="643253"/>
          </a:xfrm>
          <a:prstGeom prst="rect">
            <a:avLst/>
          </a:prstGeom>
        </p:spPr>
        <p:txBody>
          <a:bodyPr wrap="square">
            <a:spAutoFit/>
          </a:bodyPr>
          <a:lstStyle/>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Phường</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xã</a:t>
            </a:r>
            <a:endPar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10000"/>
              </a:lnSpc>
              <a:spcBef>
                <a:spcPts val="300"/>
              </a:spcBef>
              <a:spcAft>
                <a:spcPts val="300"/>
              </a:spcAft>
              <a:buFont typeface="Arial" panose="020B0604020202020204" pitchFamily="34" charset="0"/>
              <a:buChar char="•"/>
            </a:pP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Địa</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chỉ</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rPr>
              <a:t>nhận</a:t>
            </a:r>
            <a:endParaRPr lang="en-US" sz="1400" kern="100" dirty="0">
              <a:solidFill>
                <a:schemeClr val="bg2">
                  <a:lumMod val="2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Rectangle 10"/>
          <p:cNvSpPr/>
          <p:nvPr/>
        </p:nvSpPr>
        <p:spPr>
          <a:xfrm>
            <a:off x="258455" y="884651"/>
            <a:ext cx="2234907" cy="343556"/>
          </a:xfrm>
          <a:prstGeom prst="rect">
            <a:avLst/>
          </a:prstGeom>
        </p:spPr>
        <p:txBody>
          <a:bodyPr wrap="none">
            <a:spAutoFit/>
          </a:bodyPr>
          <a:lstStyle/>
          <a:p>
            <a:pPr>
              <a:lnSpc>
                <a:spcPct val="110000"/>
              </a:lnSpc>
              <a:spcBef>
                <a:spcPts val="300"/>
              </a:spcBef>
              <a:spcAft>
                <a:spcPts val="300"/>
              </a:spcAft>
            </a:pP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3</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trực</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tuyến</a:t>
            </a:r>
            <a:endParaRPr lang="en-US" sz="1600" b="1"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6" name="TextBox 15"/>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NỘP</a:t>
            </a:r>
            <a:r>
              <a:rPr lang="en-US" sz="3200" dirty="0"/>
              <a:t> </a:t>
            </a:r>
            <a:r>
              <a:rPr lang="en-US" sz="3200" dirty="0" err="1"/>
              <a:t>HỒ</a:t>
            </a:r>
            <a:r>
              <a:rPr lang="en-US" sz="3200" dirty="0"/>
              <a:t> </a:t>
            </a:r>
            <a:r>
              <a:rPr lang="en-US" sz="3200" dirty="0" err="1"/>
              <a:t>SƠ</a:t>
            </a:r>
            <a:r>
              <a:rPr lang="en-US" sz="3200" dirty="0"/>
              <a:t> </a:t>
            </a:r>
            <a:r>
              <a:rPr lang="en-US" sz="3200" dirty="0" err="1"/>
              <a:t>TRỰC</a:t>
            </a:r>
            <a:r>
              <a:rPr lang="en-US" sz="3200" dirty="0"/>
              <a:t> </a:t>
            </a:r>
            <a:r>
              <a:rPr lang="en-US" sz="3200" dirty="0" err="1"/>
              <a:t>TUYẾN</a:t>
            </a:r>
            <a:endParaRPr lang="en-US" sz="3200" dirty="0"/>
          </a:p>
        </p:txBody>
      </p:sp>
    </p:spTree>
    <p:extLst>
      <p:ext uri="{BB962C8B-B14F-4D97-AF65-F5344CB8AC3E}">
        <p14:creationId xmlns:p14="http://schemas.microsoft.com/office/powerpoint/2010/main" val="419024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028518"/>
            <a:ext cx="7936637" cy="32932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b. Upload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liệu</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cần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thiết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liên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quan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đến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tải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lên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ý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 </a:t>
            </a:r>
          </a:p>
        </p:txBody>
      </p:sp>
      <p:pic>
        <p:nvPicPr>
          <p:cNvPr id="8194" name="img167464" descr="dd89fce3-4be5-462f-bdfe-c2a0955a1c18"/>
          <p:cNvPicPr>
            <a:picLocks noChangeAspect="1" noChangeArrowheads="1"/>
          </p:cNvPicPr>
          <p:nvPr/>
        </p:nvPicPr>
        <p:blipFill rotWithShape="1">
          <a:blip r:embed="rId4">
            <a:extLst>
              <a:ext uri="{28A0092B-C50C-407E-A947-70E740481C1C}">
                <a14:useLocalDpi xmlns:a14="http://schemas.microsoft.com/office/drawing/2010/main" val="0"/>
              </a:ext>
            </a:extLst>
          </a:blip>
          <a:srcRect b="6457"/>
          <a:stretch/>
        </p:blipFill>
        <p:spPr bwMode="auto">
          <a:xfrm>
            <a:off x="363845" y="1628682"/>
            <a:ext cx="8167677" cy="429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NỘP</a:t>
            </a:r>
            <a:r>
              <a:rPr lang="en-US" sz="3200" dirty="0"/>
              <a:t> </a:t>
            </a:r>
            <a:r>
              <a:rPr lang="en-US" sz="3200" dirty="0" err="1"/>
              <a:t>HỒ</a:t>
            </a:r>
            <a:r>
              <a:rPr lang="en-US" sz="3200" dirty="0"/>
              <a:t> </a:t>
            </a:r>
            <a:r>
              <a:rPr lang="en-US" sz="3200" dirty="0" err="1"/>
              <a:t>SƠ</a:t>
            </a:r>
            <a:r>
              <a:rPr lang="en-US" sz="3200" dirty="0"/>
              <a:t> </a:t>
            </a:r>
            <a:r>
              <a:rPr lang="en-US" sz="3200" dirty="0" err="1"/>
              <a:t>TRỰC</a:t>
            </a:r>
            <a:r>
              <a:rPr lang="en-US" sz="3200" dirty="0"/>
              <a:t> </a:t>
            </a:r>
            <a:r>
              <a:rPr lang="en-US" sz="3200" dirty="0" err="1"/>
              <a:t>TUYẾN</a:t>
            </a:r>
            <a:endParaRPr lang="en-US" sz="3200" dirty="0"/>
          </a:p>
        </p:txBody>
      </p:sp>
    </p:spTree>
    <p:extLst>
      <p:ext uri="{BB962C8B-B14F-4D97-AF65-F5344CB8AC3E}">
        <p14:creationId xmlns:p14="http://schemas.microsoft.com/office/powerpoint/2010/main" val="72986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pic>
        <p:nvPicPr>
          <p:cNvPr id="12" name="Picture 11" descr="A screenshot of a computer&#10;&#10;Description automatically generated"/>
          <p:cNvPicPr/>
          <p:nvPr/>
        </p:nvPicPr>
        <p:blipFill>
          <a:blip r:embed="rId4"/>
          <a:stretch>
            <a:fillRect/>
          </a:stretch>
        </p:blipFill>
        <p:spPr>
          <a:xfrm>
            <a:off x="399495" y="1660741"/>
            <a:ext cx="7936637" cy="4505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258455" y="1061024"/>
            <a:ext cx="7936637" cy="32932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c.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phương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[Thanh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trực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tuyến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qua Vietcombank]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ý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8" name="Rectangle 7"/>
          <p:cNvSpPr/>
          <p:nvPr/>
        </p:nvSpPr>
        <p:spPr>
          <a:xfrm>
            <a:off x="577248" y="5448299"/>
            <a:ext cx="2661251" cy="2762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NỘP</a:t>
            </a:r>
            <a:r>
              <a:rPr lang="en-US" sz="3200" dirty="0"/>
              <a:t> </a:t>
            </a:r>
            <a:r>
              <a:rPr lang="en-US" sz="3200" dirty="0" err="1"/>
              <a:t>HỒ</a:t>
            </a:r>
            <a:r>
              <a:rPr lang="en-US" sz="3200" dirty="0"/>
              <a:t> </a:t>
            </a:r>
            <a:r>
              <a:rPr lang="en-US" sz="3200" dirty="0" err="1"/>
              <a:t>SƠ</a:t>
            </a:r>
            <a:r>
              <a:rPr lang="en-US" sz="3200" dirty="0"/>
              <a:t> </a:t>
            </a:r>
            <a:r>
              <a:rPr lang="en-US" sz="3200" dirty="0" err="1"/>
              <a:t>TRỰC</a:t>
            </a:r>
            <a:r>
              <a:rPr lang="en-US" sz="3200" dirty="0"/>
              <a:t> </a:t>
            </a:r>
            <a:r>
              <a:rPr lang="en-US" sz="3200" dirty="0" err="1"/>
              <a:t>TUYẾN</a:t>
            </a:r>
            <a:endParaRPr lang="en-US" sz="3200" dirty="0"/>
          </a:p>
        </p:txBody>
      </p:sp>
    </p:spTree>
    <p:extLst>
      <p:ext uri="{BB962C8B-B14F-4D97-AF65-F5344CB8AC3E}">
        <p14:creationId xmlns:p14="http://schemas.microsoft.com/office/powerpoint/2010/main" val="1638274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908624"/>
            <a:ext cx="7936637" cy="88024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d.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hiển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thị</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lại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toàn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cung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cấp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kiểm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lại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Người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nhập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xác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Đồng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ý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tục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spcBef>
                <a:spcPts val="300"/>
              </a:spcBef>
              <a:spcAft>
                <a:spcPts val="300"/>
              </a:spcAft>
            </a:pP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218" name="img761737" descr="76e3c0e4-6535-431b-99c3-f710938e6d65"/>
          <p:cNvPicPr>
            <a:picLocks noChangeAspect="1" noChangeArrowheads="1"/>
          </p:cNvPicPr>
          <p:nvPr/>
        </p:nvPicPr>
        <p:blipFill rotWithShape="1">
          <a:blip r:embed="rId4">
            <a:extLst>
              <a:ext uri="{28A0092B-C50C-407E-A947-70E740481C1C}">
                <a14:useLocalDpi xmlns:a14="http://schemas.microsoft.com/office/drawing/2010/main" val="0"/>
              </a:ext>
            </a:extLst>
          </a:blip>
          <a:srcRect b="7500"/>
          <a:stretch/>
        </p:blipFill>
        <p:spPr bwMode="auto">
          <a:xfrm>
            <a:off x="319175" y="1771745"/>
            <a:ext cx="8127831" cy="42290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415324" y="5114879"/>
            <a:ext cx="4575776" cy="5905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NỘP</a:t>
            </a:r>
            <a:r>
              <a:rPr lang="en-US" sz="3200" dirty="0"/>
              <a:t> </a:t>
            </a:r>
            <a:r>
              <a:rPr lang="en-US" sz="3200" dirty="0" err="1"/>
              <a:t>HỒ</a:t>
            </a:r>
            <a:r>
              <a:rPr lang="en-US" sz="3200" dirty="0"/>
              <a:t> </a:t>
            </a:r>
            <a:r>
              <a:rPr lang="en-US" sz="3200" dirty="0" err="1"/>
              <a:t>SƠ</a:t>
            </a:r>
            <a:r>
              <a:rPr lang="en-US" sz="3200" dirty="0"/>
              <a:t> </a:t>
            </a:r>
            <a:r>
              <a:rPr lang="en-US" sz="3200" dirty="0" err="1"/>
              <a:t>TRỰC</a:t>
            </a:r>
            <a:r>
              <a:rPr lang="en-US" sz="3200" dirty="0"/>
              <a:t> </a:t>
            </a:r>
            <a:r>
              <a:rPr lang="en-US" sz="3200" dirty="0" err="1"/>
              <a:t>TUYẾN</a:t>
            </a:r>
            <a:endParaRPr lang="en-US" sz="3200" dirty="0"/>
          </a:p>
        </p:txBody>
      </p:sp>
    </p:spTree>
    <p:extLst>
      <p:ext uri="{BB962C8B-B14F-4D97-AF65-F5344CB8AC3E}">
        <p14:creationId xmlns:p14="http://schemas.microsoft.com/office/powerpoint/2010/main" val="1668520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908624"/>
            <a:ext cx="7936637" cy="803297"/>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e.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Sau</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tự</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động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chuyển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sang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màn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hình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thanh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VCB.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lựa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hình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thức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thanh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phù</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 Thanh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thẻ</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ATM/ Thanh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hoặc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Thanh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QR</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thực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hiện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thanh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8" name="Picture 7" descr="A screenshot of a credit card&#10;&#10;Description automatically generated"/>
          <p:cNvPicPr/>
          <p:nvPr/>
        </p:nvPicPr>
        <p:blipFill>
          <a:blip r:embed="rId4"/>
          <a:stretch>
            <a:fillRect/>
          </a:stretch>
        </p:blipFill>
        <p:spPr>
          <a:xfrm>
            <a:off x="380423" y="2162765"/>
            <a:ext cx="7995825" cy="4244195"/>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5513033" y="5344357"/>
            <a:ext cx="2246050" cy="470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NỘP</a:t>
            </a:r>
            <a:r>
              <a:rPr lang="en-US" sz="3200" dirty="0"/>
              <a:t> </a:t>
            </a:r>
            <a:r>
              <a:rPr lang="en-US" sz="3200" dirty="0" err="1"/>
              <a:t>HỒ</a:t>
            </a:r>
            <a:r>
              <a:rPr lang="en-US" sz="3200" dirty="0"/>
              <a:t> </a:t>
            </a:r>
            <a:r>
              <a:rPr lang="en-US" sz="3200" dirty="0" err="1"/>
              <a:t>SƠ</a:t>
            </a:r>
            <a:r>
              <a:rPr lang="en-US" sz="3200" dirty="0"/>
              <a:t> </a:t>
            </a:r>
            <a:r>
              <a:rPr lang="en-US" sz="3200" dirty="0" err="1"/>
              <a:t>TRỰC</a:t>
            </a:r>
            <a:r>
              <a:rPr lang="en-US" sz="3200" dirty="0"/>
              <a:t> </a:t>
            </a:r>
            <a:r>
              <a:rPr lang="en-US" sz="3200" dirty="0" err="1"/>
              <a:t>TUYẾN</a:t>
            </a:r>
            <a:endParaRPr lang="en-US" sz="3200" dirty="0"/>
          </a:p>
        </p:txBody>
      </p:sp>
    </p:spTree>
    <p:extLst>
      <p:ext uri="{BB962C8B-B14F-4D97-AF65-F5344CB8AC3E}">
        <p14:creationId xmlns:p14="http://schemas.microsoft.com/office/powerpoint/2010/main" val="2693328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908624"/>
            <a:ext cx="7936637" cy="143116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thanh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QR</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Người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truy</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cập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vào</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ứng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dung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Ngân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hàng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bất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kỳ</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trên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điện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thoại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của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mình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quét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QR</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như</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một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giao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thường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Thanh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toán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Thẻ</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ATM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Ngân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hàng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Vietcombank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hiển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thị</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danh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sách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Ngân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hàng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Người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điền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tin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thẻ</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tài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hành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giao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dịch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110000"/>
              </a:lnSpc>
              <a:spcBef>
                <a:spcPts val="300"/>
              </a:spcBef>
              <a:spcAft>
                <a:spcPts val="300"/>
              </a:spcAft>
              <a:buFontTx/>
              <a:buChar char="-"/>
            </a:pP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42" name="img708820" descr="aac2b13f-2414-4f68-b139-667115db2550"/>
          <p:cNvPicPr>
            <a:picLocks noChangeAspect="1" noChangeArrowheads="1"/>
          </p:cNvPicPr>
          <p:nvPr/>
        </p:nvPicPr>
        <p:blipFill rotWithShape="1">
          <a:blip r:embed="rId4">
            <a:extLst>
              <a:ext uri="{28A0092B-C50C-407E-A947-70E740481C1C}">
                <a14:useLocalDpi xmlns:a14="http://schemas.microsoft.com/office/drawing/2010/main" val="0"/>
              </a:ext>
            </a:extLst>
          </a:blip>
          <a:srcRect b="7924"/>
          <a:stretch/>
        </p:blipFill>
        <p:spPr bwMode="auto">
          <a:xfrm>
            <a:off x="319176" y="2272857"/>
            <a:ext cx="8121016" cy="42061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I.3. </a:t>
            </a:r>
            <a:r>
              <a:rPr lang="en-US" sz="3200" dirty="0" err="1"/>
              <a:t>NỘP</a:t>
            </a:r>
            <a:r>
              <a:rPr lang="en-US" sz="3200" dirty="0"/>
              <a:t> </a:t>
            </a:r>
            <a:r>
              <a:rPr lang="en-US" sz="3200" dirty="0" err="1"/>
              <a:t>HỒ</a:t>
            </a:r>
            <a:r>
              <a:rPr lang="en-US" sz="3200" dirty="0"/>
              <a:t> </a:t>
            </a:r>
            <a:r>
              <a:rPr lang="en-US" sz="3200" dirty="0" err="1"/>
              <a:t>SƠ</a:t>
            </a:r>
            <a:r>
              <a:rPr lang="en-US" sz="3200" dirty="0"/>
              <a:t> </a:t>
            </a:r>
            <a:r>
              <a:rPr lang="en-US" sz="3200" dirty="0" err="1"/>
              <a:t>TRỰC</a:t>
            </a:r>
            <a:r>
              <a:rPr lang="en-US" sz="3200" dirty="0"/>
              <a:t> </a:t>
            </a:r>
            <a:r>
              <a:rPr lang="en-US" sz="3200" dirty="0" err="1"/>
              <a:t>TUYẾN</a:t>
            </a:r>
            <a:endParaRPr lang="en-US" sz="3200" dirty="0"/>
          </a:p>
        </p:txBody>
      </p:sp>
    </p:spTree>
    <p:extLst>
      <p:ext uri="{BB962C8B-B14F-4D97-AF65-F5344CB8AC3E}">
        <p14:creationId xmlns:p14="http://schemas.microsoft.com/office/powerpoint/2010/main" val="1897613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247827"/>
            <a:ext cx="7936637" cy="32932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a. </a:t>
            </a:r>
            <a:r>
              <a:rPr lang="vi-VN" sz="1400" kern="100" dirty="0">
                <a:latin typeface="Times New Roman" panose="02020603050405020304" pitchFamily="18" charset="0"/>
                <a:ea typeface="Calibri" panose="020F0502020204030204" pitchFamily="34" charset="0"/>
                <a:cs typeface="Times New Roman" panose="02020603050405020304" pitchFamily="18" charset="0"/>
              </a:rPr>
              <a:t>Sau khi thanh toán, Cổng dịch vụ công Bộ Công an thông báo hoàn thành nộp hồ sơ trực tuyến. </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descr="A screenshot of a web page&#10;&#10;Description automatically generated"/>
          <p:cNvPicPr/>
          <p:nvPr/>
        </p:nvPicPr>
        <p:blipFill>
          <a:blip r:embed="rId4"/>
          <a:stretch>
            <a:fillRect/>
          </a:stretch>
        </p:blipFill>
        <p:spPr>
          <a:xfrm>
            <a:off x="388186" y="1777028"/>
            <a:ext cx="8042365" cy="444138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258455" y="884651"/>
            <a:ext cx="1917513" cy="363176"/>
          </a:xfrm>
          <a:prstGeom prst="rect">
            <a:avLst/>
          </a:prstGeom>
        </p:spPr>
        <p:txBody>
          <a:bodyPr wrap="none">
            <a:spAutoFit/>
          </a:bodyPr>
          <a:lstStyle/>
          <a:p>
            <a:pPr>
              <a:lnSpc>
                <a:spcPct val="110000"/>
              </a:lnSpc>
              <a:spcBef>
                <a:spcPts val="300"/>
              </a:spcBef>
              <a:spcAft>
                <a:spcPts val="300"/>
              </a:spcAft>
            </a:pP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4</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Theo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dõi</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0" name="TextBox 9"/>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I.4. THEO </a:t>
            </a:r>
            <a:r>
              <a:rPr lang="en-US" sz="3200" dirty="0" err="1"/>
              <a:t>DÕI</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3860246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137712"/>
            <a:ext cx="7936637" cy="31220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b.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lấy</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biên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lai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Người</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dân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Chi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descr="A screenshot of a web page&#10;&#10;Description automatically generated"/>
          <p:cNvPicPr/>
          <p:nvPr/>
        </p:nvPicPr>
        <p:blipFill>
          <a:blip r:embed="rId4"/>
          <a:stretch>
            <a:fillRect/>
          </a:stretch>
        </p:blipFill>
        <p:spPr>
          <a:xfrm>
            <a:off x="388186" y="1777028"/>
            <a:ext cx="8042365" cy="444138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2463199" y="5734050"/>
            <a:ext cx="1219200"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I.4. THEO </a:t>
            </a:r>
            <a:r>
              <a:rPr lang="en-US" sz="3200" dirty="0" err="1"/>
              <a:t>DÕI</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4013817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1032937"/>
            <a:ext cx="7936637" cy="31220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vi-VN" sz="1400" kern="100" dirty="0">
                <a:latin typeface="Times New Roman" panose="02020603050405020304" pitchFamily="18" charset="0"/>
                <a:ea typeface="Calibri" panose="020F0502020204030204" pitchFamily="34" charset="0"/>
                <a:cs typeface="Times New Roman" panose="02020603050405020304" pitchFamily="18" charset="0"/>
              </a:rPr>
              <a:t>Tại mục [Biên lai thanh toán Vietcombank], bấm [Lấy biên lai Vietcombank]</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Picture 7" descr="A screenshot of a computer&#10;&#10;Description automatically generated"/>
          <p:cNvPicPr/>
          <p:nvPr/>
        </p:nvPicPr>
        <p:blipFill>
          <a:blip r:embed="rId4"/>
          <a:stretch>
            <a:fillRect/>
          </a:stretch>
        </p:blipFill>
        <p:spPr>
          <a:xfrm>
            <a:off x="379561" y="1633101"/>
            <a:ext cx="8031194" cy="4662974"/>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I.4. THEO </a:t>
            </a:r>
            <a:r>
              <a:rPr lang="en-US" sz="3200" dirty="0" err="1"/>
              <a:t>DÕI</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3921923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829737"/>
            <a:ext cx="7936637" cy="31220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vi-VN" sz="1400" kern="100" dirty="0">
                <a:latin typeface="Times New Roman" panose="02020603050405020304" pitchFamily="18" charset="0"/>
                <a:ea typeface="Calibri" panose="020F0502020204030204" pitchFamily="34" charset="0"/>
                <a:cs typeface="Times New Roman" panose="02020603050405020304" pitchFamily="18" charset="0"/>
              </a:rPr>
              <a:t>Hệ thống hiển thị thông báo lấy biên lai thành công, chọn [OK]</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descr="A screenshot of a computer&#10;&#10;Description automatically generated"/>
          <p:cNvPicPr/>
          <p:nvPr/>
        </p:nvPicPr>
        <p:blipFill>
          <a:blip r:embed="rId4"/>
          <a:stretch>
            <a:fillRect/>
          </a:stretch>
        </p:blipFill>
        <p:spPr>
          <a:xfrm>
            <a:off x="319176" y="1200802"/>
            <a:ext cx="8108832" cy="1813652"/>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258454" y="3175418"/>
            <a:ext cx="7936637" cy="312201"/>
          </a:xfrm>
          <a:prstGeom prst="rect">
            <a:avLst/>
          </a:prstGeom>
        </p:spPr>
        <p:txBody>
          <a:bodyPr wrap="square">
            <a:spAutoFit/>
          </a:bodyPr>
          <a:lstStyle/>
          <a:p>
            <a:pPr marL="285750" indent="-285750">
              <a:lnSpc>
                <a:spcPct val="110000"/>
              </a:lnSpc>
              <a:spcBef>
                <a:spcPts val="300"/>
              </a:spcBef>
              <a:spcAft>
                <a:spcPts val="300"/>
              </a:spcAft>
              <a:buFontTx/>
              <a:buChar char="-"/>
            </a:pPr>
            <a:r>
              <a:rPr lang="vi-VN" sz="1400" kern="100" dirty="0">
                <a:latin typeface="Times New Roman" panose="02020603050405020304" pitchFamily="18" charset="0"/>
                <a:ea typeface="Calibri" panose="020F0502020204030204" pitchFamily="34" charset="0"/>
                <a:cs typeface="Times New Roman" panose="02020603050405020304" pitchFamily="18" charset="0"/>
              </a:rPr>
              <a:t>Biên lai sẽ được cập nhật vào mục [Biên lai thanh toán Vietcombank]</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1" name="Picture 10" descr="A screenshot of a computer&#10;&#10;Description automatically generated"/>
          <p:cNvPicPr/>
          <p:nvPr/>
        </p:nvPicPr>
        <p:blipFill rotWithShape="1">
          <a:blip r:embed="rId5"/>
          <a:srcRect t="40463"/>
          <a:stretch/>
        </p:blipFill>
        <p:spPr>
          <a:xfrm>
            <a:off x="344715" y="3609571"/>
            <a:ext cx="8186807" cy="3007129"/>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a:xfrm>
            <a:off x="344714" y="5562600"/>
            <a:ext cx="1731735" cy="381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I.4. THEO </a:t>
            </a:r>
            <a:r>
              <a:rPr lang="en-US" sz="3200" dirty="0" err="1"/>
              <a:t>DÕI</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886296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58455" y="829737"/>
            <a:ext cx="7936637" cy="31220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vi-VN" sz="1400" kern="100" dirty="0">
                <a:latin typeface="Times New Roman" panose="02020603050405020304" pitchFamily="18" charset="0"/>
                <a:ea typeface="Calibri" panose="020F0502020204030204" pitchFamily="34" charset="0"/>
                <a:cs typeface="Times New Roman" panose="02020603050405020304" pitchFamily="18" charset="0"/>
              </a:rPr>
              <a:t>Công dân bạm chọn biên lai (dạng pdf) để hiển thị biên lai thanh toán.</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2523807" y="1307532"/>
            <a:ext cx="4130993" cy="527068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I.4. THEO </a:t>
            </a:r>
            <a:r>
              <a:rPr lang="en-US" sz="3200" dirty="0" err="1"/>
              <a:t>DÕI</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2710574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Rectangle 7"/>
          <p:cNvSpPr/>
          <p:nvPr/>
        </p:nvSpPr>
        <p:spPr>
          <a:xfrm>
            <a:off x="258455" y="884651"/>
            <a:ext cx="1625766" cy="363176"/>
          </a:xfrm>
          <a:prstGeom prst="rect">
            <a:avLst/>
          </a:prstGeom>
        </p:spPr>
        <p:txBody>
          <a:bodyPr wrap="none">
            <a:spAutoFit/>
          </a:bodyPr>
          <a:lstStyle/>
          <a:p>
            <a:pPr>
              <a:lnSpc>
                <a:spcPct val="110000"/>
              </a:lnSpc>
              <a:spcBef>
                <a:spcPts val="300"/>
              </a:spcBef>
              <a:spcAft>
                <a:spcPts val="300"/>
              </a:spcAft>
            </a:pP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5</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9" name="Rectangle 8"/>
          <p:cNvSpPr/>
          <p:nvPr/>
        </p:nvSpPr>
        <p:spPr>
          <a:xfrm>
            <a:off x="207033" y="1288308"/>
            <a:ext cx="7936637" cy="312201"/>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a.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kiểm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tình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trạng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lựa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quản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lý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1026" name="img359574" descr="904ffe88-4a3f-4ae5-90f7-7d8941c7ae38"/>
          <p:cNvPicPr>
            <a:picLocks noChangeAspect="1" noChangeArrowheads="1"/>
          </p:cNvPicPr>
          <p:nvPr/>
        </p:nvPicPr>
        <p:blipFill rotWithShape="1">
          <a:blip r:embed="rId4">
            <a:extLst>
              <a:ext uri="{28A0092B-C50C-407E-A947-70E740481C1C}">
                <a14:useLocalDpi xmlns:a14="http://schemas.microsoft.com/office/drawing/2010/main" val="0"/>
              </a:ext>
            </a:extLst>
          </a:blip>
          <a:srcRect b="8990"/>
          <a:stretch/>
        </p:blipFill>
        <p:spPr bwMode="auto">
          <a:xfrm>
            <a:off x="349073" y="1888472"/>
            <a:ext cx="8061681" cy="40942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I.5. </a:t>
            </a:r>
            <a:r>
              <a:rPr lang="en-US" sz="3200" dirty="0" err="1"/>
              <a:t>NHẬN</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1915378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Rectangle 7"/>
          <p:cNvSpPr/>
          <p:nvPr/>
        </p:nvSpPr>
        <p:spPr>
          <a:xfrm>
            <a:off x="258455" y="884651"/>
            <a:ext cx="1625766" cy="363176"/>
          </a:xfrm>
          <a:prstGeom prst="rect">
            <a:avLst/>
          </a:prstGeom>
        </p:spPr>
        <p:txBody>
          <a:bodyPr wrap="none">
            <a:spAutoFit/>
          </a:bodyPr>
          <a:lstStyle/>
          <a:p>
            <a:pPr>
              <a:lnSpc>
                <a:spcPct val="110000"/>
              </a:lnSpc>
              <a:spcBef>
                <a:spcPts val="300"/>
              </a:spcBef>
              <a:spcAft>
                <a:spcPts val="300"/>
              </a:spcAft>
            </a:pP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5</a:t>
            </a: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Nhận</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1600" b="1"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1600" b="1" kern="100" dirty="0">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9" name="Rectangle 8"/>
          <p:cNvSpPr/>
          <p:nvPr/>
        </p:nvSpPr>
        <p:spPr>
          <a:xfrm>
            <a:off x="207033" y="1288308"/>
            <a:ext cx="7936637" cy="566309"/>
          </a:xfrm>
          <a:prstGeom prst="rect">
            <a:avLst/>
          </a:prstGeom>
        </p:spPr>
        <p:txBody>
          <a:bodyPr wrap="square">
            <a:spAutoFit/>
          </a:bodyPr>
          <a:lstStyle/>
          <a:p>
            <a:pPr>
              <a:lnSpc>
                <a:spcPct val="110000"/>
              </a:lnSpc>
              <a:spcBef>
                <a:spcPts val="300"/>
              </a:spcBef>
              <a:spcAft>
                <a:spcPts val="300"/>
              </a:spcAft>
            </a:pPr>
            <a:r>
              <a:rPr lang="en-US" sz="1400" kern="100" dirty="0">
                <a:latin typeface="Times New Roman" panose="02020603050405020304" pitchFamily="18" charset="0"/>
                <a:ea typeface="Calibri" panose="020F0502020204030204" pitchFamily="34" charset="0"/>
                <a:cs typeface="Times New Roman" panose="02020603050405020304" pitchFamily="18" charset="0"/>
              </a:rPr>
              <a:t>b.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Hệ</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thống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hiển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thị</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toàn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bộ</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danh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sách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các</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nộp</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Để</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kiểm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tra</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tình</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trạng</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hồ</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sơ</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và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xem</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kết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quả</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chọn</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 [Chi </a:t>
            </a:r>
            <a:r>
              <a:rPr lang="en-US" sz="1400" kern="100" dirty="0" err="1">
                <a:latin typeface="Times New Roman" panose="02020603050405020304" pitchFamily="18" charset="0"/>
                <a:ea typeface="Calibri" panose="020F0502020204030204" pitchFamily="34" charset="0"/>
                <a:cs typeface="Times New Roman" panose="02020603050405020304" pitchFamily="18" charset="0"/>
              </a:rPr>
              <a:t>tiết</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2050" name="img567955" descr="d8ad31b8-e0c8-4062-a530-d3c8e9c427c6"/>
          <p:cNvPicPr>
            <a:picLocks noChangeAspect="1" noChangeArrowheads="1"/>
          </p:cNvPicPr>
          <p:nvPr/>
        </p:nvPicPr>
        <p:blipFill rotWithShape="1">
          <a:blip r:embed="rId5">
            <a:extLst>
              <a:ext uri="{28A0092B-C50C-407E-A947-70E740481C1C}">
                <a14:useLocalDpi xmlns:a14="http://schemas.microsoft.com/office/drawing/2010/main" val="0"/>
              </a:ext>
            </a:extLst>
          </a:blip>
          <a:srcRect b="10328"/>
          <a:stretch/>
        </p:blipFill>
        <p:spPr bwMode="auto">
          <a:xfrm>
            <a:off x="319175" y="1958003"/>
            <a:ext cx="8088663" cy="40799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207033" y="203672"/>
            <a:ext cx="7815530" cy="536883"/>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3200" dirty="0"/>
              <a:t>I.5. </a:t>
            </a:r>
            <a:r>
              <a:rPr lang="en-US" sz="3200" dirty="0" err="1"/>
              <a:t>NHẬN</a:t>
            </a:r>
            <a:r>
              <a:rPr lang="en-US" sz="3200" dirty="0"/>
              <a:t> </a:t>
            </a:r>
            <a:r>
              <a:rPr lang="en-US" sz="3200" dirty="0" err="1"/>
              <a:t>KẾT</a:t>
            </a:r>
            <a:r>
              <a:rPr lang="en-US" sz="3200" dirty="0"/>
              <a:t> </a:t>
            </a:r>
            <a:r>
              <a:rPr lang="en-US" sz="3200" dirty="0" err="1"/>
              <a:t>QUẢ</a:t>
            </a:r>
            <a:endParaRPr lang="en-US" sz="3200" dirty="0"/>
          </a:p>
        </p:txBody>
      </p:sp>
    </p:spTree>
    <p:extLst>
      <p:ext uri="{BB962C8B-B14F-4D97-AF65-F5344CB8AC3E}">
        <p14:creationId xmlns:p14="http://schemas.microsoft.com/office/powerpoint/2010/main" val="2963045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2756313"/>
            <a:ext cx="3054966" cy="672687"/>
          </a:xfrm>
          <a:prstGeom prst="rect">
            <a:avLst/>
          </a:prstGeom>
          <a:no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III</a:t>
            </a:r>
            <a:endParaRPr lang="en-US" sz="2900" b="1" dirty="0">
              <a:latin typeface="Calibri "/>
            </a:endParaRPr>
          </a:p>
        </p:txBody>
      </p:sp>
      <p:sp>
        <p:nvSpPr>
          <p:cNvPr id="7" name="Title 1"/>
          <p:cNvSpPr txBox="1">
            <a:spLocks/>
          </p:cNvSpPr>
          <p:nvPr/>
        </p:nvSpPr>
        <p:spPr>
          <a:xfrm>
            <a:off x="3143809" y="3429000"/>
            <a:ext cx="4764185"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chemeClr val="bg1"/>
                </a:solidFill>
              </a:rPr>
              <a:t>Quy </a:t>
            </a:r>
            <a:r>
              <a:rPr lang="en-US" sz="2400" b="1" dirty="0" err="1">
                <a:solidFill>
                  <a:schemeClr val="bg1"/>
                </a:solidFill>
              </a:rPr>
              <a:t>định</a:t>
            </a:r>
            <a:r>
              <a:rPr lang="en-US" sz="2400" b="1" dirty="0">
                <a:solidFill>
                  <a:schemeClr val="bg1"/>
                </a:solidFill>
              </a:rPr>
              <a:t> </a:t>
            </a:r>
            <a:r>
              <a:rPr lang="en-US" sz="2400" b="1" dirty="0" err="1">
                <a:solidFill>
                  <a:schemeClr val="bg1"/>
                </a:solidFill>
              </a:rPr>
              <a:t>về</a:t>
            </a:r>
            <a:r>
              <a:rPr lang="en-US" sz="2400" b="1" dirty="0">
                <a:solidFill>
                  <a:schemeClr val="bg1"/>
                </a:solidFill>
              </a:rPr>
              <a:t> </a:t>
            </a:r>
            <a:r>
              <a:rPr lang="en-US" sz="2400" b="1" dirty="0" err="1">
                <a:solidFill>
                  <a:schemeClr val="bg1"/>
                </a:solidFill>
              </a:rPr>
              <a:t>tài</a:t>
            </a:r>
            <a:r>
              <a:rPr lang="en-US" sz="2400" b="1" dirty="0">
                <a:solidFill>
                  <a:schemeClr val="bg1"/>
                </a:solidFill>
              </a:rPr>
              <a:t> </a:t>
            </a:r>
            <a:r>
              <a:rPr lang="en-US" sz="2400" b="1" dirty="0" err="1">
                <a:solidFill>
                  <a:schemeClr val="bg1"/>
                </a:solidFill>
              </a:rPr>
              <a:t>khoản</a:t>
            </a:r>
            <a:endParaRPr lang="en-US" sz="2400" b="1" dirty="0">
              <a:solidFill>
                <a:schemeClr val="bg1"/>
              </a:solidFill>
            </a:endParaRPr>
          </a:p>
        </p:txBody>
      </p:sp>
    </p:spTree>
    <p:extLst>
      <p:ext uri="{BB962C8B-B14F-4D97-AF65-F5344CB8AC3E}">
        <p14:creationId xmlns:p14="http://schemas.microsoft.com/office/powerpoint/2010/main" val="2074239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319176" y="153365"/>
            <a:ext cx="8548776" cy="650472"/>
            <a:chOff x="301923" y="41221"/>
            <a:chExt cx="8548776" cy="650472"/>
          </a:xfrm>
        </p:grpSpPr>
        <p:pic>
          <p:nvPicPr>
            <p:cNvPr id="29" name="Picture 28"/>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30" name="Picture 29"/>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0" name="TextBox 59">
            <a:extLst>
              <a:ext uri="{FF2B5EF4-FFF2-40B4-BE49-F238E27FC236}">
                <a16:creationId xmlns:a16="http://schemas.microsoft.com/office/drawing/2014/main" id="{591774E6-A25D-F9D9-C679-E08CBFCF6CD2}"/>
              </a:ext>
            </a:extLst>
          </p:cNvPr>
          <p:cNvSpPr txBox="1"/>
          <p:nvPr/>
        </p:nvSpPr>
        <p:spPr>
          <a:xfrm>
            <a:off x="280234" y="1193389"/>
            <a:ext cx="4020595" cy="5533823"/>
          </a:xfrm>
          <a:prstGeom prst="rect">
            <a:avLst/>
          </a:prstGeom>
          <a:noFill/>
        </p:spPr>
        <p:txBody>
          <a:bodyPr wrap="square">
            <a:spAutoFit/>
          </a:bodyPr>
          <a:lstStyle/>
          <a:p>
            <a:pPr algn="just">
              <a:lnSpc>
                <a:spcPct val="130000"/>
              </a:lnSpc>
            </a:pPr>
            <a:r>
              <a:rPr lang="en-US" sz="1600" dirty="0" err="1">
                <a:solidFill>
                  <a:schemeClr val="bg2">
                    <a:lumMod val="25000"/>
                  </a:schemeClr>
                </a:solidFill>
                <a:latin typeface="Times New Roman "/>
              </a:rPr>
              <a:t>Đơn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vị</a:t>
            </a:r>
            <a:r>
              <a:rPr lang="en-US" sz="1600" dirty="0">
                <a:solidFill>
                  <a:schemeClr val="bg2">
                    <a:lumMod val="25000"/>
                  </a:schemeClr>
                </a:solidFill>
                <a:latin typeface="Times New Roman "/>
              </a:rPr>
              <a:t> CA </a:t>
            </a:r>
            <a:r>
              <a:rPr lang="en-US" sz="1600" dirty="0" err="1">
                <a:solidFill>
                  <a:schemeClr val="bg2">
                    <a:lumMod val="25000"/>
                  </a:schemeClr>
                </a:solidFill>
                <a:latin typeface="Times New Roman "/>
              </a:rPr>
              <a:t>liên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hệ</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với</a:t>
            </a:r>
            <a:r>
              <a:rPr lang="en-US" sz="1600" dirty="0">
                <a:solidFill>
                  <a:schemeClr val="bg2">
                    <a:lumMod val="25000"/>
                  </a:schemeClr>
                </a:solidFill>
                <a:latin typeface="Times New Roman "/>
              </a:rPr>
              <a:t> chi </a:t>
            </a:r>
            <a:r>
              <a:rPr lang="en-US" sz="1600" dirty="0" err="1">
                <a:solidFill>
                  <a:schemeClr val="bg2">
                    <a:lumMod val="25000"/>
                  </a:schemeClr>
                </a:solidFill>
                <a:latin typeface="Times New Roman "/>
              </a:rPr>
              <a:t>nhánh</a:t>
            </a:r>
            <a:r>
              <a:rPr lang="en-US" sz="1600" dirty="0">
                <a:solidFill>
                  <a:schemeClr val="bg2">
                    <a:lumMod val="25000"/>
                  </a:schemeClr>
                </a:solidFill>
                <a:latin typeface="Times New Roman "/>
              </a:rPr>
              <a:t> VCB </a:t>
            </a:r>
            <a:r>
              <a:rPr lang="en-US" sz="1600" dirty="0" err="1">
                <a:solidFill>
                  <a:schemeClr val="bg2">
                    <a:lumMod val="25000"/>
                  </a:schemeClr>
                </a:solidFill>
                <a:latin typeface="Times New Roman "/>
              </a:rPr>
              <a:t>QLTK</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để</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đăng</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ký</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theo</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quy</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trình</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sau</a:t>
            </a:r>
            <a:r>
              <a:rPr lang="en-US" sz="1600" dirty="0">
                <a:solidFill>
                  <a:schemeClr val="bg2">
                    <a:lumMod val="25000"/>
                  </a:schemeClr>
                </a:solidFill>
                <a:latin typeface="Times New Roman "/>
              </a:rPr>
              <a:t>:</a:t>
            </a:r>
          </a:p>
          <a:p>
            <a:pPr marL="342900" marR="0" lvl="0" indent="-342900" algn="just">
              <a:lnSpc>
                <a:spcPct val="130000"/>
              </a:lnSpc>
              <a:spcBef>
                <a:spcPts val="0"/>
              </a:spcBef>
              <a:spcAft>
                <a:spcPts val="0"/>
              </a:spcAft>
              <a:buClr>
                <a:srgbClr val="000000"/>
              </a:buClr>
              <a:buFont typeface="Times New Roman" panose="02020603050405020304" pitchFamily="18" charset="0"/>
              <a:buChar char="-"/>
              <a:tabLst>
                <a:tab pos="228600" algn="l"/>
              </a:tabLst>
            </a:pPr>
            <a:r>
              <a:rPr lang="en-US" sz="1600" dirty="0" err="1">
                <a:solidFill>
                  <a:schemeClr val="bg2">
                    <a:lumMod val="25000"/>
                  </a:schemeClr>
                </a:solidFill>
                <a:latin typeface="Times New Roman "/>
              </a:rPr>
              <a:t>Đơn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vị</a:t>
            </a:r>
            <a:r>
              <a:rPr lang="en-US" sz="1600" dirty="0">
                <a:solidFill>
                  <a:schemeClr val="bg2">
                    <a:lumMod val="25000"/>
                  </a:schemeClr>
                </a:solidFill>
                <a:latin typeface="Times New Roman "/>
              </a:rPr>
              <a:t> CA </a:t>
            </a:r>
            <a:r>
              <a:rPr lang="en-US" sz="1600" dirty="0" err="1">
                <a:solidFill>
                  <a:schemeClr val="bg2">
                    <a:lumMod val="25000"/>
                  </a:schemeClr>
                </a:solidFill>
                <a:latin typeface="Times New Roman "/>
              </a:rPr>
              <a:t>mở</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tài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khoản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tại</a:t>
            </a:r>
            <a:r>
              <a:rPr lang="en-US" sz="1600" dirty="0">
                <a:solidFill>
                  <a:schemeClr val="bg2">
                    <a:lumMod val="25000"/>
                  </a:schemeClr>
                </a:solidFill>
                <a:latin typeface="Times New Roman "/>
              </a:rPr>
              <a:t> VCB và </a:t>
            </a:r>
            <a:r>
              <a:rPr lang="en-US" sz="1600" dirty="0" err="1">
                <a:solidFill>
                  <a:schemeClr val="bg2">
                    <a:lumMod val="25000"/>
                  </a:schemeClr>
                </a:solidFill>
                <a:latin typeface="Times New Roman "/>
              </a:rPr>
              <a:t>cung</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cấp</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cho</a:t>
            </a:r>
            <a:r>
              <a:rPr lang="en-US" sz="1600" dirty="0">
                <a:solidFill>
                  <a:schemeClr val="bg2">
                    <a:lumMod val="25000"/>
                  </a:schemeClr>
                </a:solidFill>
                <a:latin typeface="Times New Roman "/>
              </a:rPr>
              <a:t> chi </a:t>
            </a:r>
            <a:r>
              <a:rPr lang="en-US" sz="1600" dirty="0" err="1">
                <a:solidFill>
                  <a:schemeClr val="bg2">
                    <a:lumMod val="25000"/>
                  </a:schemeClr>
                </a:solidFill>
                <a:latin typeface="Times New Roman "/>
              </a:rPr>
              <a:t>nhánh</a:t>
            </a:r>
            <a:r>
              <a:rPr lang="en-US" sz="1600" dirty="0">
                <a:solidFill>
                  <a:schemeClr val="bg2">
                    <a:lumMod val="25000"/>
                  </a:schemeClr>
                </a:solidFill>
                <a:latin typeface="Times New Roman "/>
              </a:rPr>
              <a:t> VCB file </a:t>
            </a:r>
            <a:r>
              <a:rPr lang="en-US" sz="1600" dirty="0" err="1">
                <a:solidFill>
                  <a:schemeClr val="bg2">
                    <a:lumMod val="25000"/>
                  </a:schemeClr>
                </a:solidFill>
                <a:latin typeface="Times New Roman "/>
              </a:rPr>
              <a:t>thông</a:t>
            </a:r>
            <a:r>
              <a:rPr lang="en-US" sz="1600" dirty="0">
                <a:solidFill>
                  <a:schemeClr val="bg2">
                    <a:lumMod val="25000"/>
                  </a:schemeClr>
                </a:solidFill>
                <a:latin typeface="Times New Roman "/>
              </a:rPr>
              <a:t> tin .</a:t>
            </a:r>
            <a:r>
              <a:rPr lang="en-US" sz="1600" dirty="0" err="1">
                <a:solidFill>
                  <a:schemeClr val="bg2">
                    <a:lumMod val="25000"/>
                  </a:schemeClr>
                </a:solidFill>
                <a:latin typeface="Times New Roman "/>
              </a:rPr>
              <a:t>Việc</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Đơn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vị</a:t>
            </a:r>
            <a:r>
              <a:rPr lang="en-US" sz="1600" dirty="0">
                <a:solidFill>
                  <a:schemeClr val="bg2">
                    <a:lumMod val="25000"/>
                  </a:schemeClr>
                </a:solidFill>
                <a:latin typeface="Times New Roman "/>
              </a:rPr>
              <a:t> CA </a:t>
            </a:r>
            <a:r>
              <a:rPr lang="en-US" sz="1600" dirty="0" err="1">
                <a:solidFill>
                  <a:schemeClr val="bg2">
                    <a:lumMod val="25000"/>
                  </a:schemeClr>
                </a:solidFill>
                <a:latin typeface="Times New Roman "/>
              </a:rPr>
              <a:t>cung</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cấp</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đầy</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đủ</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thông</a:t>
            </a:r>
            <a:r>
              <a:rPr lang="en-US" sz="1600" dirty="0">
                <a:solidFill>
                  <a:schemeClr val="bg2">
                    <a:lumMod val="25000"/>
                  </a:schemeClr>
                </a:solidFill>
                <a:latin typeface="Times New Roman "/>
              </a:rPr>
              <a:t> tin </a:t>
            </a:r>
            <a:r>
              <a:rPr lang="en-US" sz="1600" dirty="0" err="1">
                <a:solidFill>
                  <a:schemeClr val="bg2">
                    <a:lumMod val="25000"/>
                  </a:schemeClr>
                </a:solidFill>
                <a:latin typeface="Times New Roman "/>
              </a:rPr>
              <a:t>sẽ</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là</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cơ</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sở</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giúp</a:t>
            </a:r>
            <a:r>
              <a:rPr lang="en-US" sz="1600" dirty="0">
                <a:solidFill>
                  <a:schemeClr val="bg2">
                    <a:lumMod val="25000"/>
                  </a:schemeClr>
                </a:solidFill>
                <a:latin typeface="Times New Roman "/>
              </a:rPr>
              <a:t> VCB </a:t>
            </a:r>
            <a:r>
              <a:rPr lang="en-US" sz="1600" dirty="0" err="1">
                <a:solidFill>
                  <a:schemeClr val="bg2">
                    <a:lumMod val="25000"/>
                  </a:schemeClr>
                </a:solidFill>
                <a:latin typeface="Times New Roman "/>
              </a:rPr>
              <a:t>hoàn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thiện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các</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biểu</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mẫu</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báo</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cáo</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ngân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sách</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nhà</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nước</a:t>
            </a:r>
            <a:r>
              <a:rPr lang="en-US" sz="1600" dirty="0">
                <a:solidFill>
                  <a:schemeClr val="bg2">
                    <a:lumMod val="25000"/>
                  </a:schemeClr>
                </a:solidFill>
                <a:latin typeface="Times New Roman "/>
              </a:rPr>
              <a:t> và </a:t>
            </a:r>
            <a:r>
              <a:rPr lang="en-US" sz="1600" dirty="0" err="1">
                <a:solidFill>
                  <a:schemeClr val="bg2">
                    <a:lumMod val="25000"/>
                  </a:schemeClr>
                </a:solidFill>
                <a:latin typeface="Times New Roman "/>
              </a:rPr>
              <a:t>xuất</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biên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lai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giao</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dịch</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điện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tử</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giảm</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thiểu</a:t>
            </a:r>
            <a:r>
              <a:rPr lang="en-US" sz="1600" dirty="0">
                <a:solidFill>
                  <a:schemeClr val="bg2">
                    <a:lumMod val="25000"/>
                  </a:schemeClr>
                </a:solidFill>
                <a:latin typeface="Times New Roman "/>
              </a:rPr>
              <a:t> thao </a:t>
            </a:r>
            <a:r>
              <a:rPr lang="en-US" sz="1600" dirty="0" err="1">
                <a:solidFill>
                  <a:schemeClr val="bg2">
                    <a:lumMod val="25000"/>
                  </a:schemeClr>
                </a:solidFill>
                <a:latin typeface="Times New Roman "/>
              </a:rPr>
              <a:t>tác</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thủ</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công</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tại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các</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Đơn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vị</a:t>
            </a:r>
            <a:r>
              <a:rPr lang="en-US" sz="1600" dirty="0">
                <a:solidFill>
                  <a:schemeClr val="bg2">
                    <a:lumMod val="25000"/>
                  </a:schemeClr>
                </a:solidFill>
                <a:latin typeface="Times New Roman "/>
              </a:rPr>
              <a:t> CA.</a:t>
            </a:r>
          </a:p>
          <a:p>
            <a:pPr marL="342900" marR="0" lvl="0" indent="-342900" algn="just">
              <a:lnSpc>
                <a:spcPct val="130000"/>
              </a:lnSpc>
              <a:spcBef>
                <a:spcPts val="0"/>
              </a:spcBef>
              <a:spcAft>
                <a:spcPts val="0"/>
              </a:spcAft>
              <a:buClr>
                <a:srgbClr val="000000"/>
              </a:buClr>
              <a:buFont typeface="Times New Roman" panose="02020603050405020304" pitchFamily="18" charset="0"/>
              <a:buChar char="-"/>
              <a:tabLst>
                <a:tab pos="228600" algn="l"/>
              </a:tabLst>
            </a:pPr>
            <a:r>
              <a:rPr lang="en-US" sz="1600" dirty="0">
                <a:solidFill>
                  <a:schemeClr val="bg2">
                    <a:lumMod val="25000"/>
                  </a:schemeClr>
                </a:solidFill>
                <a:latin typeface="Times New Roman "/>
              </a:rPr>
              <a:t>Chi </a:t>
            </a:r>
            <a:r>
              <a:rPr lang="en-US" sz="1600" dirty="0" err="1">
                <a:solidFill>
                  <a:schemeClr val="bg2">
                    <a:lumMod val="25000"/>
                  </a:schemeClr>
                </a:solidFill>
                <a:latin typeface="Times New Roman "/>
              </a:rPr>
              <a:t>nhánh</a:t>
            </a:r>
            <a:r>
              <a:rPr lang="en-US" sz="1600" dirty="0">
                <a:solidFill>
                  <a:schemeClr val="bg2">
                    <a:lumMod val="25000"/>
                  </a:schemeClr>
                </a:solidFill>
                <a:latin typeface="Times New Roman "/>
              </a:rPr>
              <a:t> VCB </a:t>
            </a:r>
            <a:r>
              <a:rPr lang="en-US" sz="1600" dirty="0" err="1">
                <a:solidFill>
                  <a:schemeClr val="bg2">
                    <a:lumMod val="25000"/>
                  </a:schemeClr>
                </a:solidFill>
                <a:latin typeface="Times New Roman "/>
              </a:rPr>
              <a:t>gửi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yêu</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cầu</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cấp</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tài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khoản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về</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bộ</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phận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quản</a:t>
            </a:r>
            <a:r>
              <a:rPr lang="en-US" sz="1600" dirty="0">
                <a:solidFill>
                  <a:schemeClr val="bg2">
                    <a:lumMod val="25000"/>
                  </a:schemeClr>
                </a:solidFill>
                <a:latin typeface="Times New Roman "/>
              </a:rPr>
              <a:t> lý </a:t>
            </a:r>
            <a:r>
              <a:rPr lang="en-US" sz="1600" dirty="0" err="1">
                <a:solidFill>
                  <a:schemeClr val="bg2">
                    <a:lumMod val="25000"/>
                  </a:schemeClr>
                </a:solidFill>
                <a:latin typeface="Times New Roman "/>
              </a:rPr>
              <a:t>chương</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trình</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VCBPortal</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tại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Trụ</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sở</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chính</a:t>
            </a:r>
            <a:r>
              <a:rPr lang="en-US" sz="1600" dirty="0">
                <a:solidFill>
                  <a:schemeClr val="bg2">
                    <a:lumMod val="25000"/>
                  </a:schemeClr>
                </a:solidFill>
                <a:latin typeface="Times New Roman "/>
              </a:rPr>
              <a:t> VCB.</a:t>
            </a:r>
          </a:p>
          <a:p>
            <a:pPr marL="342900" marR="0" lvl="0" indent="-342900" algn="just">
              <a:lnSpc>
                <a:spcPct val="130000"/>
              </a:lnSpc>
              <a:spcBef>
                <a:spcPts val="0"/>
              </a:spcBef>
              <a:spcAft>
                <a:spcPts val="0"/>
              </a:spcAft>
              <a:buClr>
                <a:srgbClr val="000000"/>
              </a:buClr>
              <a:buFont typeface="Times New Roman" panose="02020603050405020304" pitchFamily="18" charset="0"/>
              <a:buChar char="-"/>
              <a:tabLst>
                <a:tab pos="228600" algn="l"/>
              </a:tabLst>
            </a:pPr>
            <a:r>
              <a:rPr lang="en-US" sz="1600" dirty="0" err="1">
                <a:solidFill>
                  <a:schemeClr val="bg2">
                    <a:lumMod val="25000"/>
                  </a:schemeClr>
                </a:solidFill>
                <a:latin typeface="Times New Roman "/>
              </a:rPr>
              <a:t>Trụ</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sở</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chính</a:t>
            </a:r>
            <a:r>
              <a:rPr lang="en-US" sz="1600" dirty="0">
                <a:solidFill>
                  <a:schemeClr val="bg2">
                    <a:lumMod val="25000"/>
                  </a:schemeClr>
                </a:solidFill>
                <a:latin typeface="Times New Roman "/>
              </a:rPr>
              <a:t> VCB </a:t>
            </a:r>
            <a:r>
              <a:rPr lang="en-US" sz="1600" dirty="0" err="1">
                <a:solidFill>
                  <a:schemeClr val="bg2">
                    <a:lumMod val="25000"/>
                  </a:schemeClr>
                </a:solidFill>
                <a:latin typeface="Times New Roman "/>
              </a:rPr>
              <a:t>tạo</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tài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khoản</a:t>
            </a:r>
            <a:r>
              <a:rPr lang="en-US" sz="1600" dirty="0">
                <a:solidFill>
                  <a:schemeClr val="bg2">
                    <a:lumMod val="25000"/>
                  </a:schemeClr>
                </a:solidFill>
                <a:latin typeface="Times New Roman "/>
              </a:rPr>
              <a:t>, password </a:t>
            </a:r>
            <a:r>
              <a:rPr lang="en-US" sz="1600" dirty="0" err="1">
                <a:solidFill>
                  <a:schemeClr val="bg2">
                    <a:lumMod val="25000"/>
                  </a:schemeClr>
                </a:solidFill>
                <a:latin typeface="Times New Roman "/>
              </a:rPr>
              <a:t>gửi</a:t>
            </a:r>
            <a:r>
              <a:rPr lang="en-US" sz="1600" dirty="0">
                <a:solidFill>
                  <a:schemeClr val="bg2">
                    <a:lumMod val="25000"/>
                  </a:schemeClr>
                </a:solidFill>
                <a:latin typeface="Times New Roman "/>
              </a:rPr>
              <a:t> Chi </a:t>
            </a:r>
            <a:r>
              <a:rPr lang="en-US" sz="1600" dirty="0" err="1">
                <a:solidFill>
                  <a:schemeClr val="bg2">
                    <a:lumMod val="25000"/>
                  </a:schemeClr>
                </a:solidFill>
                <a:latin typeface="Times New Roman "/>
              </a:rPr>
              <a:t>nhánh</a:t>
            </a:r>
            <a:r>
              <a:rPr lang="en-US" sz="1600" dirty="0">
                <a:solidFill>
                  <a:schemeClr val="bg2">
                    <a:lumMod val="25000"/>
                  </a:schemeClr>
                </a:solidFill>
                <a:latin typeface="Times New Roman "/>
              </a:rPr>
              <a:t> VCB.</a:t>
            </a:r>
          </a:p>
          <a:p>
            <a:pPr marL="342900" marR="0" lvl="0" indent="-342900" algn="just">
              <a:lnSpc>
                <a:spcPct val="130000"/>
              </a:lnSpc>
              <a:spcBef>
                <a:spcPts val="0"/>
              </a:spcBef>
              <a:spcAft>
                <a:spcPts val="0"/>
              </a:spcAft>
              <a:buClr>
                <a:srgbClr val="000000"/>
              </a:buClr>
              <a:buFont typeface="Times New Roman" panose="02020603050405020304" pitchFamily="18" charset="0"/>
              <a:buChar char="-"/>
              <a:tabLst>
                <a:tab pos="228600" algn="l"/>
              </a:tabLst>
            </a:pPr>
            <a:r>
              <a:rPr lang="en-US" sz="1600" dirty="0">
                <a:solidFill>
                  <a:schemeClr val="bg2">
                    <a:lumMod val="25000"/>
                  </a:schemeClr>
                </a:solidFill>
                <a:latin typeface="Times New Roman "/>
              </a:rPr>
              <a:t>Chi </a:t>
            </a:r>
            <a:r>
              <a:rPr lang="en-US" sz="1600" dirty="0" err="1">
                <a:solidFill>
                  <a:schemeClr val="bg2">
                    <a:lumMod val="25000"/>
                  </a:schemeClr>
                </a:solidFill>
                <a:latin typeface="Times New Roman "/>
              </a:rPr>
              <a:t>nhánh</a:t>
            </a:r>
            <a:r>
              <a:rPr lang="en-US" sz="1600" dirty="0">
                <a:solidFill>
                  <a:schemeClr val="bg2">
                    <a:lumMod val="25000"/>
                  </a:schemeClr>
                </a:solidFill>
                <a:latin typeface="Times New Roman "/>
              </a:rPr>
              <a:t> VCB </a:t>
            </a:r>
            <a:r>
              <a:rPr lang="en-US" sz="1600" dirty="0" err="1">
                <a:solidFill>
                  <a:schemeClr val="bg2">
                    <a:lumMod val="25000"/>
                  </a:schemeClr>
                </a:solidFill>
                <a:latin typeface="Times New Roman "/>
              </a:rPr>
              <a:t>cung</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cấp</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thông</a:t>
            </a:r>
            <a:r>
              <a:rPr lang="en-US" sz="1600" dirty="0">
                <a:solidFill>
                  <a:schemeClr val="bg2">
                    <a:lumMod val="25000"/>
                  </a:schemeClr>
                </a:solidFill>
                <a:latin typeface="Times New Roman "/>
              </a:rPr>
              <a:t> tin </a:t>
            </a:r>
            <a:r>
              <a:rPr lang="en-US" sz="1600" dirty="0" err="1">
                <a:solidFill>
                  <a:schemeClr val="bg2">
                    <a:lumMod val="25000"/>
                  </a:schemeClr>
                </a:solidFill>
                <a:latin typeface="Times New Roman "/>
              </a:rPr>
              <a:t>tài</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khoản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cho</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Đơn</a:t>
            </a:r>
            <a:r>
              <a:rPr lang="en-US" sz="1600" dirty="0">
                <a:solidFill>
                  <a:schemeClr val="bg2">
                    <a:lumMod val="25000"/>
                  </a:schemeClr>
                </a:solidFill>
                <a:latin typeface="Times New Roman "/>
              </a:rPr>
              <a:t> </a:t>
            </a:r>
            <a:r>
              <a:rPr lang="en-US" sz="1600" dirty="0" err="1">
                <a:solidFill>
                  <a:schemeClr val="bg2">
                    <a:lumMod val="25000"/>
                  </a:schemeClr>
                </a:solidFill>
                <a:latin typeface="Times New Roman "/>
              </a:rPr>
              <a:t>vị</a:t>
            </a:r>
            <a:r>
              <a:rPr lang="en-US" sz="1600" dirty="0">
                <a:solidFill>
                  <a:schemeClr val="bg2">
                    <a:lumMod val="25000"/>
                  </a:schemeClr>
                </a:solidFill>
                <a:latin typeface="Times New Roman "/>
              </a:rPr>
              <a:t> CA</a:t>
            </a:r>
            <a:r>
              <a:rPr lang="en-US" sz="1600" dirty="0">
                <a:solidFill>
                  <a:schemeClr val="bg2">
                    <a:lumMod val="25000"/>
                  </a:schemeClr>
                </a:solidFill>
                <a:latin typeface="Times New Roman" panose="02020603050405020304" pitchFamily="18" charset="0"/>
                <a:cs typeface="Times New Roman" panose="02020603050405020304" pitchFamily="18" charset="0"/>
              </a:rPr>
              <a:t>.</a:t>
            </a:r>
            <a:endParaRPr lang="en-US" sz="1600" dirty="0">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1" name="Oval 60"/>
          <p:cNvSpPr/>
          <p:nvPr/>
        </p:nvSpPr>
        <p:spPr>
          <a:xfrm>
            <a:off x="5631543" y="1509486"/>
            <a:ext cx="2002971" cy="2002971"/>
          </a:xfrm>
          <a:prstGeom prst="ellipse">
            <a:avLst/>
          </a:prstGeom>
          <a:solidFill>
            <a:schemeClr val="bg1">
              <a:lumMod val="85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4630057" y="3243943"/>
            <a:ext cx="2002971" cy="2002971"/>
          </a:xfrm>
          <a:prstGeom prst="ellipse">
            <a:avLst/>
          </a:prstGeom>
          <a:solidFill>
            <a:schemeClr val="bg1">
              <a:lumMod val="85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6633029" y="3249227"/>
            <a:ext cx="2002971" cy="2002971"/>
          </a:xfrm>
          <a:prstGeom prst="ellipse">
            <a:avLst/>
          </a:prstGeom>
          <a:solidFill>
            <a:schemeClr val="bg1">
              <a:lumMod val="85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5803058" y="1681001"/>
            <a:ext cx="1659939" cy="1659939"/>
          </a:xfrm>
          <a:prstGeom prst="ellipse">
            <a:avLst/>
          </a:prstGeom>
          <a:solidFill>
            <a:schemeClr val="accent6">
              <a:lumMod val="75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Đơn</a:t>
            </a:r>
            <a:r>
              <a:rPr lang="en-US" dirty="0"/>
              <a:t> </a:t>
            </a:r>
            <a:r>
              <a:rPr lang="en-US" dirty="0" err="1"/>
              <a:t>vị</a:t>
            </a:r>
            <a:r>
              <a:rPr lang="en-US" dirty="0"/>
              <a:t> </a:t>
            </a:r>
            <a:r>
              <a:rPr lang="en-US" dirty="0" err="1"/>
              <a:t>Công</a:t>
            </a:r>
            <a:r>
              <a:rPr lang="en-US" dirty="0"/>
              <a:t> an</a:t>
            </a:r>
          </a:p>
        </p:txBody>
      </p:sp>
      <p:sp>
        <p:nvSpPr>
          <p:cNvPr id="65" name="Oval 64"/>
          <p:cNvSpPr/>
          <p:nvPr/>
        </p:nvSpPr>
        <p:spPr>
          <a:xfrm>
            <a:off x="4801572" y="3415458"/>
            <a:ext cx="1659939" cy="1659939"/>
          </a:xfrm>
          <a:prstGeom prst="ellipse">
            <a:avLst/>
          </a:prstGeom>
          <a:solidFill>
            <a:schemeClr val="accent6">
              <a:lumMod val="50000"/>
            </a:schemeClr>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Chi </a:t>
            </a:r>
            <a:r>
              <a:rPr lang="en-US" dirty="0" err="1"/>
              <a:t>nhánh</a:t>
            </a:r>
            <a:r>
              <a:rPr lang="en-US" dirty="0"/>
              <a:t> Quản lý </a:t>
            </a:r>
            <a:r>
              <a:rPr lang="en-US" dirty="0" err="1"/>
              <a:t>tài</a:t>
            </a:r>
            <a:r>
              <a:rPr lang="en-US" dirty="0"/>
              <a:t> </a:t>
            </a:r>
            <a:r>
              <a:rPr lang="en-US" dirty="0" err="1"/>
              <a:t>khoản</a:t>
            </a:r>
            <a:endParaRPr lang="en-US" dirty="0"/>
          </a:p>
        </p:txBody>
      </p:sp>
      <p:sp>
        <p:nvSpPr>
          <p:cNvPr id="66" name="Oval 65"/>
          <p:cNvSpPr/>
          <p:nvPr/>
        </p:nvSpPr>
        <p:spPr>
          <a:xfrm>
            <a:off x="6804543" y="3415458"/>
            <a:ext cx="1659939" cy="1659939"/>
          </a:xfrm>
          <a:prstGeom prst="ellipse">
            <a:avLst/>
          </a:prstGeom>
          <a:solidFill>
            <a:srgbClr val="AED54B"/>
          </a:solidFill>
          <a:ln>
            <a:no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TSC </a:t>
            </a:r>
          </a:p>
          <a:p>
            <a:pPr algn="ctr"/>
            <a:r>
              <a:rPr lang="en-US" dirty="0"/>
              <a:t>Vietcombank</a:t>
            </a:r>
          </a:p>
        </p:txBody>
      </p:sp>
      <p:sp>
        <p:nvSpPr>
          <p:cNvPr id="13" name="Rectangle 12"/>
          <p:cNvSpPr/>
          <p:nvPr/>
        </p:nvSpPr>
        <p:spPr>
          <a:xfrm>
            <a:off x="319176" y="-66084"/>
            <a:ext cx="7422801" cy="830997"/>
          </a:xfrm>
          <a:prstGeom prst="rect">
            <a:avLst/>
          </a:prstGeom>
        </p:spPr>
        <p:txBody>
          <a:bodyPr wrap="none">
            <a:spAutoFit/>
          </a:bodyPr>
          <a:lstStyle/>
          <a:p>
            <a:pPr>
              <a:lnSpc>
                <a:spcPct val="150000"/>
              </a:lnSpc>
            </a:pPr>
            <a:r>
              <a:rPr lang="en-US" sz="3200" b="1" dirty="0">
                <a:gradFill>
                  <a:gsLst>
                    <a:gs pos="90000">
                      <a:schemeClr val="accent6">
                        <a:lumMod val="50000"/>
                      </a:schemeClr>
                    </a:gs>
                    <a:gs pos="10000">
                      <a:schemeClr val="accent6">
                        <a:lumMod val="50000"/>
                      </a:schemeClr>
                    </a:gs>
                    <a:gs pos="51000">
                      <a:srgbClr val="92D050"/>
                    </a:gs>
                  </a:gsLst>
                  <a:lin ang="1500000" scaled="0"/>
                </a:gradFill>
              </a:rPr>
              <a:t>I. 	QUY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ĐỊNH</a:t>
            </a:r>
            <a:r>
              <a:rPr lang="en-US" sz="3200" b="1" dirty="0">
                <a:gradFill>
                  <a:gsLst>
                    <a:gs pos="90000">
                      <a:schemeClr val="accent6">
                        <a:lumMod val="50000"/>
                      </a:schemeClr>
                    </a:gs>
                    <a:gs pos="10000">
                      <a:schemeClr val="accent6">
                        <a:lumMod val="50000"/>
                      </a:schemeClr>
                    </a:gs>
                    <a:gs pos="51000">
                      <a:srgbClr val="92D050"/>
                    </a:gs>
                  </a:gsLst>
                  <a:lin ang="1500000" scaled="0"/>
                </a:gradFill>
              </a:rPr>
              <a:t> CHUNG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ĐĂNG</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KÝ</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TÀI</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KHOẢN</a:t>
            </a:r>
            <a:endParaRPr lang="en-US" sz="3200" b="1" dirty="0">
              <a:gradFill>
                <a:gsLst>
                  <a:gs pos="90000">
                    <a:schemeClr val="accent6">
                      <a:lumMod val="50000"/>
                    </a:schemeClr>
                  </a:gs>
                  <a:gs pos="10000">
                    <a:schemeClr val="accent6">
                      <a:lumMod val="50000"/>
                    </a:schemeClr>
                  </a:gs>
                  <a:gs pos="51000">
                    <a:srgbClr val="92D050"/>
                  </a:gs>
                </a:gsLst>
                <a:lin ang="1500000" scaled="0"/>
              </a:gradFill>
            </a:endParaRPr>
          </a:p>
        </p:txBody>
      </p:sp>
      <p:sp>
        <p:nvSpPr>
          <p:cNvPr id="14" name="Rectangle 13"/>
          <p:cNvSpPr/>
          <p:nvPr/>
        </p:nvSpPr>
        <p:spPr>
          <a:xfrm>
            <a:off x="280234" y="878355"/>
            <a:ext cx="8212346" cy="344518"/>
          </a:xfrm>
          <a:prstGeom prst="rect">
            <a:avLst/>
          </a:prstGeom>
        </p:spPr>
        <p:txBody>
          <a:bodyPr wrap="square">
            <a:spAutoFit/>
          </a:bodyPr>
          <a:lstStyle/>
          <a:p>
            <a:pPr marR="0" lvl="0" algn="just">
              <a:lnSpc>
                <a:spcPct val="130000"/>
              </a:lnSpc>
              <a:spcBef>
                <a:spcPts val="300"/>
              </a:spcBef>
              <a:spcAft>
                <a:spcPts val="300"/>
              </a:spcAft>
            </a:pPr>
            <a:r>
              <a:rPr lang="en-US" sz="1400" b="1" dirty="0">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1400" b="1" dirty="0" err="1">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400" b="1" dirty="0">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sz="1400" b="1" dirty="0">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400" b="1" dirty="0">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KHOẢN</a:t>
            </a:r>
            <a:endParaRPr lang="en-US" sz="14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7430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1" y="1047943"/>
            <a:ext cx="9910674" cy="412421"/>
          </a:xfrm>
          <a:prstGeom prst="rect">
            <a:avLst/>
          </a:prstGeom>
        </p:spPr>
        <p:txBody>
          <a:bodyPr wrap="square">
            <a:spAutoFit/>
          </a:bodyPr>
          <a:lstStyle/>
          <a:p>
            <a:pPr marR="0" lvl="0">
              <a:lnSpc>
                <a:spcPct val="130000"/>
              </a:lnSpc>
              <a:spcBef>
                <a:spcPts val="0"/>
              </a:spcBef>
              <a:spcAft>
                <a:spcPts val="0"/>
              </a:spcAft>
            </a:pPr>
            <a:r>
              <a:rPr lang="en-US" sz="1600" b="1" dirty="0" err="1">
                <a:latin typeface="Times New Roman" panose="02020603050405020304" pitchFamily="18" charset="0"/>
                <a:ea typeface="Calibri" panose="020F0502020204030204" pitchFamily="34" charset="0"/>
                <a:cs typeface="Times New Roman" panose="02020603050405020304" pitchFamily="18" charset="0"/>
              </a:rPr>
              <a:t>Mẫu</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đăng</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ký</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tài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khoản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Bộ</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Công</a:t>
            </a:r>
            <a:r>
              <a:rPr lang="en-US" sz="1600" b="1" dirty="0">
                <a:latin typeface="Times New Roman" panose="02020603050405020304" pitchFamily="18" charset="0"/>
                <a:ea typeface="Calibri" panose="020F0502020204030204" pitchFamily="34" charset="0"/>
                <a:cs typeface="Times New Roman" panose="02020603050405020304" pitchFamily="18" charset="0"/>
              </a:rPr>
              <a:t> An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tham</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khảo</a:t>
            </a:r>
            <a:r>
              <a:rPr lang="en-US" sz="1600" b="1" dirty="0">
                <a:latin typeface="Times New Roman" panose="02020603050405020304" pitchFamily="18" charset="0"/>
                <a:ea typeface="Calibri" panose="020F0502020204030204" pitchFamily="34" charset="0"/>
                <a:cs typeface="Times New Roman" panose="02020603050405020304" pitchFamily="18" charset="0"/>
              </a:rPr>
              <a:t>)</a:t>
            </a:r>
          </a:p>
        </p:txBody>
      </p:sp>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pic>
        <p:nvPicPr>
          <p:cNvPr id="10" name="Picture 9"/>
          <p:cNvPicPr>
            <a:picLocks noChangeAspect="1"/>
          </p:cNvPicPr>
          <p:nvPr/>
        </p:nvPicPr>
        <p:blipFill rotWithShape="1">
          <a:blip r:embed="rId4"/>
          <a:srcRect l="32222" t="32892" r="13016" b="17725"/>
          <a:stretch/>
        </p:blipFill>
        <p:spPr>
          <a:xfrm>
            <a:off x="217260" y="1711463"/>
            <a:ext cx="8650692" cy="4388032"/>
          </a:xfrm>
          <a:prstGeom prst="rect">
            <a:avLst/>
          </a:prstGeom>
        </p:spPr>
      </p:pic>
      <p:sp>
        <p:nvSpPr>
          <p:cNvPr id="11" name="Rectangle 10"/>
          <p:cNvSpPr/>
          <p:nvPr/>
        </p:nvSpPr>
        <p:spPr>
          <a:xfrm>
            <a:off x="319176" y="-66084"/>
            <a:ext cx="7422801" cy="830997"/>
          </a:xfrm>
          <a:prstGeom prst="rect">
            <a:avLst/>
          </a:prstGeom>
        </p:spPr>
        <p:txBody>
          <a:bodyPr wrap="none">
            <a:spAutoFit/>
          </a:bodyPr>
          <a:lstStyle/>
          <a:p>
            <a:pPr>
              <a:lnSpc>
                <a:spcPct val="150000"/>
              </a:lnSpc>
            </a:pPr>
            <a:r>
              <a:rPr lang="en-US" sz="3200" b="1" dirty="0">
                <a:gradFill>
                  <a:gsLst>
                    <a:gs pos="90000">
                      <a:schemeClr val="accent6">
                        <a:lumMod val="50000"/>
                      </a:schemeClr>
                    </a:gs>
                    <a:gs pos="10000">
                      <a:schemeClr val="accent6">
                        <a:lumMod val="50000"/>
                      </a:schemeClr>
                    </a:gs>
                    <a:gs pos="51000">
                      <a:srgbClr val="92D050"/>
                    </a:gs>
                  </a:gsLst>
                  <a:lin ang="1500000" scaled="0"/>
                </a:gradFill>
              </a:rPr>
              <a:t>I. 	QUY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ĐỊNH</a:t>
            </a:r>
            <a:r>
              <a:rPr lang="en-US" sz="3200" b="1" dirty="0">
                <a:gradFill>
                  <a:gsLst>
                    <a:gs pos="90000">
                      <a:schemeClr val="accent6">
                        <a:lumMod val="50000"/>
                      </a:schemeClr>
                    </a:gs>
                    <a:gs pos="10000">
                      <a:schemeClr val="accent6">
                        <a:lumMod val="50000"/>
                      </a:schemeClr>
                    </a:gs>
                    <a:gs pos="51000">
                      <a:srgbClr val="92D050"/>
                    </a:gs>
                  </a:gsLst>
                  <a:lin ang="1500000" scaled="0"/>
                </a:gradFill>
              </a:rPr>
              <a:t> CHUNG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ĐĂNG</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KÝ</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TÀI</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KHOẢN</a:t>
            </a:r>
            <a:endParaRPr lang="en-US" sz="3200" b="1" dirty="0">
              <a:gradFill>
                <a:gsLst>
                  <a:gs pos="90000">
                    <a:schemeClr val="accent6">
                      <a:lumMod val="50000"/>
                    </a:schemeClr>
                  </a:gs>
                  <a:gs pos="10000">
                    <a:schemeClr val="accent6">
                      <a:lumMod val="50000"/>
                    </a:schemeClr>
                  </a:gs>
                  <a:gs pos="51000">
                    <a:srgbClr val="92D050"/>
                  </a:gs>
                </a:gsLst>
                <a:lin ang="1500000" scaled="0"/>
              </a:gradFill>
            </a:endParaRPr>
          </a:p>
        </p:txBody>
      </p:sp>
    </p:spTree>
    <p:extLst>
      <p:ext uri="{BB962C8B-B14F-4D97-AF65-F5344CB8AC3E}">
        <p14:creationId xmlns:p14="http://schemas.microsoft.com/office/powerpoint/2010/main" val="1997189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223926" y="903558"/>
            <a:ext cx="8212346" cy="372410"/>
          </a:xfrm>
          <a:prstGeom prst="rect">
            <a:avLst/>
          </a:prstGeom>
        </p:spPr>
        <p:txBody>
          <a:bodyPr wrap="square">
            <a:spAutoFit/>
          </a:bodyPr>
          <a:lstStyle/>
          <a:p>
            <a:pPr marR="0" lvl="0" algn="just">
              <a:lnSpc>
                <a:spcPct val="130000"/>
              </a:lnSpc>
              <a:spcBef>
                <a:spcPts val="300"/>
              </a:spcBef>
              <a:spcAft>
                <a:spcPts val="300"/>
              </a:spcAft>
            </a:pP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LOẠI</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TÀI</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KHOẢN</a:t>
            </a:r>
            <a:endPar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 name="Oval 12"/>
          <p:cNvSpPr/>
          <p:nvPr/>
        </p:nvSpPr>
        <p:spPr>
          <a:xfrm>
            <a:off x="1057275" y="1397304"/>
            <a:ext cx="1333500" cy="13335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duyệt</a:t>
            </a:r>
            <a:endParaRPr lang="en-US" dirty="0">
              <a:solidFill>
                <a:schemeClr val="bg1"/>
              </a:solidFill>
            </a:endParaRPr>
          </a:p>
        </p:txBody>
      </p:sp>
      <p:sp>
        <p:nvSpPr>
          <p:cNvPr id="14" name="Oval 13"/>
          <p:cNvSpPr/>
          <p:nvPr/>
        </p:nvSpPr>
        <p:spPr>
          <a:xfrm>
            <a:off x="3826172" y="1436566"/>
            <a:ext cx="1333500" cy="13335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lập</a:t>
            </a: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5" name="Oval 14"/>
          <p:cNvSpPr/>
          <p:nvPr/>
        </p:nvSpPr>
        <p:spPr>
          <a:xfrm>
            <a:off x="6593813" y="1459631"/>
            <a:ext cx="1333500" cy="13335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xem</a:t>
            </a: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6" name="Oval 15"/>
          <p:cNvSpPr/>
          <p:nvPr/>
        </p:nvSpPr>
        <p:spPr>
          <a:xfrm>
            <a:off x="3739285" y="1344044"/>
            <a:ext cx="1499465" cy="1499465"/>
          </a:xfrm>
          <a:prstGeom prst="ellipse">
            <a:avLst/>
          </a:prstGeom>
          <a:noFill/>
          <a:ln w="28575">
            <a:prstDash val="soli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7" name="Oval 16"/>
          <p:cNvSpPr/>
          <p:nvPr/>
        </p:nvSpPr>
        <p:spPr>
          <a:xfrm>
            <a:off x="6510830" y="1370674"/>
            <a:ext cx="1499465" cy="1499465"/>
          </a:xfrm>
          <a:prstGeom prst="ellipse">
            <a:avLst/>
          </a:prstGeom>
          <a:noFill/>
          <a:ln w="28575">
            <a:prstDash val="soli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8" name="Oval 17"/>
          <p:cNvSpPr/>
          <p:nvPr/>
        </p:nvSpPr>
        <p:spPr>
          <a:xfrm>
            <a:off x="974292" y="1314322"/>
            <a:ext cx="1499465" cy="1499465"/>
          </a:xfrm>
          <a:prstGeom prst="ellipse">
            <a:avLst/>
          </a:prstGeom>
          <a:noFill/>
          <a:ln w="28575">
            <a:prstDash val="soli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9" name="Rectangle 18"/>
          <p:cNvSpPr/>
          <p:nvPr/>
        </p:nvSpPr>
        <p:spPr>
          <a:xfrm>
            <a:off x="549572" y="2995305"/>
            <a:ext cx="2808981" cy="1132618"/>
          </a:xfrm>
          <a:prstGeom prst="rect">
            <a:avLst/>
          </a:prstGeom>
        </p:spPr>
        <p:txBody>
          <a:bodyPr wrap="square">
            <a:spAutoFit/>
          </a:bodyPr>
          <a:lstStyle/>
          <a:p>
            <a:pPr marL="0" lvl="1" algn="ctr">
              <a:lnSpc>
                <a:spcPct val="130000"/>
              </a:lnSpc>
              <a:spcBef>
                <a:spcPts val="300"/>
              </a:spcBef>
              <a:spcAft>
                <a:spcPts val="300"/>
              </a:spcAft>
              <a:tabLst>
                <a:tab pos="540385" algn="l"/>
              </a:tabLst>
            </a:pP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TK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xem</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ĐV</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mình</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ĐV</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dưới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TK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này</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đồng</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phê</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duyệt</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sp>
        <p:nvSpPr>
          <p:cNvPr id="20" name="Rectangle 19"/>
          <p:cNvSpPr/>
          <p:nvPr/>
        </p:nvSpPr>
        <p:spPr>
          <a:xfrm>
            <a:off x="3358553" y="2995305"/>
            <a:ext cx="2279977" cy="612475"/>
          </a:xfrm>
          <a:prstGeom prst="rect">
            <a:avLst/>
          </a:prstGeom>
        </p:spPr>
        <p:txBody>
          <a:bodyPr wrap="square">
            <a:spAutoFit/>
          </a:bodyPr>
          <a:lstStyle/>
          <a:p>
            <a:pPr marL="0" marR="0" lvl="1" algn="ctr">
              <a:lnSpc>
                <a:spcPct val="130000"/>
              </a:lnSpc>
              <a:spcBef>
                <a:spcPts val="300"/>
              </a:spcBef>
              <a:spcAft>
                <a:spcPts val="300"/>
              </a:spcAft>
              <a:tabLst>
                <a:tab pos="540385" algn="l"/>
              </a:tabLst>
            </a:pP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TK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lập</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sp>
        <p:nvSpPr>
          <p:cNvPr id="21" name="Rectangle 20"/>
          <p:cNvSpPr/>
          <p:nvPr/>
        </p:nvSpPr>
        <p:spPr>
          <a:xfrm>
            <a:off x="6065088" y="3014059"/>
            <a:ext cx="2464097" cy="692497"/>
          </a:xfrm>
          <a:prstGeom prst="rect">
            <a:avLst/>
          </a:prstGeom>
        </p:spPr>
        <p:txBody>
          <a:bodyPr wrap="square">
            <a:spAutoFit/>
          </a:bodyPr>
          <a:lstStyle/>
          <a:p>
            <a:pPr algn="ct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TK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chức</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năng</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300" dirty="0"/>
          </a:p>
        </p:txBody>
      </p:sp>
      <p:sp>
        <p:nvSpPr>
          <p:cNvPr id="22" name="Rectangle 21"/>
          <p:cNvSpPr/>
          <p:nvPr/>
        </p:nvSpPr>
        <p:spPr>
          <a:xfrm>
            <a:off x="223926" y="4145514"/>
            <a:ext cx="8212346" cy="372410"/>
          </a:xfrm>
          <a:prstGeom prst="rect">
            <a:avLst/>
          </a:prstGeom>
        </p:spPr>
        <p:txBody>
          <a:bodyPr wrap="square">
            <a:spAutoFit/>
          </a:bodyPr>
          <a:lstStyle/>
          <a:p>
            <a:pPr marR="0" lvl="0" algn="just">
              <a:lnSpc>
                <a:spcPct val="130000"/>
              </a:lnSpc>
              <a:spcBef>
                <a:spcPts val="300"/>
              </a:spcBef>
              <a:spcAft>
                <a:spcPts val="300"/>
              </a:spcAft>
            </a:pP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PHÂN</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TIẾT</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TỪNG</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LOẠI</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KHOẢN</a:t>
            </a:r>
            <a:endPar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5"/>
          <a:srcRect l="32084" t="21667" r="13125" b="57963"/>
          <a:stretch/>
        </p:blipFill>
        <p:spPr>
          <a:xfrm>
            <a:off x="190495" y="4526622"/>
            <a:ext cx="8748767" cy="1829590"/>
          </a:xfrm>
          <a:prstGeom prst="rect">
            <a:avLst/>
          </a:prstGeom>
        </p:spPr>
      </p:pic>
      <p:sp>
        <p:nvSpPr>
          <p:cNvPr id="23" name="Rectangle 22"/>
          <p:cNvSpPr/>
          <p:nvPr/>
        </p:nvSpPr>
        <p:spPr>
          <a:xfrm>
            <a:off x="319176" y="-66084"/>
            <a:ext cx="7422801" cy="830997"/>
          </a:xfrm>
          <a:prstGeom prst="rect">
            <a:avLst/>
          </a:prstGeom>
        </p:spPr>
        <p:txBody>
          <a:bodyPr wrap="none">
            <a:spAutoFit/>
          </a:bodyPr>
          <a:lstStyle/>
          <a:p>
            <a:pPr>
              <a:lnSpc>
                <a:spcPct val="150000"/>
              </a:lnSpc>
            </a:pPr>
            <a:r>
              <a:rPr lang="en-US" sz="3200" b="1" dirty="0">
                <a:gradFill>
                  <a:gsLst>
                    <a:gs pos="90000">
                      <a:schemeClr val="accent6">
                        <a:lumMod val="50000"/>
                      </a:schemeClr>
                    </a:gs>
                    <a:gs pos="10000">
                      <a:schemeClr val="accent6">
                        <a:lumMod val="50000"/>
                      </a:schemeClr>
                    </a:gs>
                    <a:gs pos="51000">
                      <a:srgbClr val="92D050"/>
                    </a:gs>
                  </a:gsLst>
                  <a:lin ang="1500000" scaled="0"/>
                </a:gradFill>
              </a:rPr>
              <a:t>I. 	QUY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ĐỊNH</a:t>
            </a:r>
            <a:r>
              <a:rPr lang="en-US" sz="3200" b="1" dirty="0">
                <a:gradFill>
                  <a:gsLst>
                    <a:gs pos="90000">
                      <a:schemeClr val="accent6">
                        <a:lumMod val="50000"/>
                      </a:schemeClr>
                    </a:gs>
                    <a:gs pos="10000">
                      <a:schemeClr val="accent6">
                        <a:lumMod val="50000"/>
                      </a:schemeClr>
                    </a:gs>
                    <a:gs pos="51000">
                      <a:srgbClr val="92D050"/>
                    </a:gs>
                  </a:gsLst>
                  <a:lin ang="1500000" scaled="0"/>
                </a:gradFill>
              </a:rPr>
              <a:t> CHUNG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ĐĂNG</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KÝ</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TÀI</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KHOẢN</a:t>
            </a:r>
            <a:endParaRPr lang="en-US" sz="3200" b="1" dirty="0">
              <a:gradFill>
                <a:gsLst>
                  <a:gs pos="90000">
                    <a:schemeClr val="accent6">
                      <a:lumMod val="50000"/>
                    </a:schemeClr>
                  </a:gs>
                  <a:gs pos="10000">
                    <a:schemeClr val="accent6">
                      <a:lumMod val="50000"/>
                    </a:schemeClr>
                  </a:gs>
                  <a:gs pos="51000">
                    <a:srgbClr val="92D050"/>
                  </a:gs>
                </a:gsLst>
                <a:lin ang="1500000" scaled="0"/>
              </a:gradFill>
            </a:endParaRPr>
          </a:p>
        </p:txBody>
      </p:sp>
      <p:sp>
        <p:nvSpPr>
          <p:cNvPr id="24" name="Rectangle 23"/>
          <p:cNvSpPr/>
          <p:nvPr/>
        </p:nvSpPr>
        <p:spPr>
          <a:xfrm>
            <a:off x="238263" y="6365991"/>
            <a:ext cx="8700999" cy="492443"/>
          </a:xfrm>
          <a:prstGeom prst="rect">
            <a:avLst/>
          </a:prstGeom>
        </p:spPr>
        <p:txBody>
          <a:bodyPr wrap="square">
            <a:spAutoFit/>
          </a:bodyPr>
          <a:lstStyle/>
          <a:p>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lượng</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giới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hạn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BCA.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Mỗi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Ban/</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hơn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01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mỗi</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3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1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04878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1" name="Rectangle 10"/>
          <p:cNvSpPr/>
          <p:nvPr/>
        </p:nvSpPr>
        <p:spPr>
          <a:xfrm>
            <a:off x="319176" y="-66084"/>
            <a:ext cx="7422801" cy="830997"/>
          </a:xfrm>
          <a:prstGeom prst="rect">
            <a:avLst/>
          </a:prstGeom>
        </p:spPr>
        <p:txBody>
          <a:bodyPr wrap="none">
            <a:spAutoFit/>
          </a:bodyPr>
          <a:lstStyle/>
          <a:p>
            <a:pPr>
              <a:lnSpc>
                <a:spcPct val="150000"/>
              </a:lnSpc>
            </a:pPr>
            <a:r>
              <a:rPr lang="en-US" sz="3200" b="1" dirty="0">
                <a:gradFill>
                  <a:gsLst>
                    <a:gs pos="90000">
                      <a:schemeClr val="accent6">
                        <a:lumMod val="50000"/>
                      </a:schemeClr>
                    </a:gs>
                    <a:gs pos="10000">
                      <a:schemeClr val="accent6">
                        <a:lumMod val="50000"/>
                      </a:schemeClr>
                    </a:gs>
                    <a:gs pos="51000">
                      <a:srgbClr val="92D050"/>
                    </a:gs>
                  </a:gsLst>
                  <a:lin ang="1500000" scaled="0"/>
                </a:gradFill>
              </a:rPr>
              <a:t>I. 	QUY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ĐỊNH</a:t>
            </a:r>
            <a:r>
              <a:rPr lang="en-US" sz="3200" b="1" dirty="0">
                <a:gradFill>
                  <a:gsLst>
                    <a:gs pos="90000">
                      <a:schemeClr val="accent6">
                        <a:lumMod val="50000"/>
                      </a:schemeClr>
                    </a:gs>
                    <a:gs pos="10000">
                      <a:schemeClr val="accent6">
                        <a:lumMod val="50000"/>
                      </a:schemeClr>
                    </a:gs>
                    <a:gs pos="51000">
                      <a:srgbClr val="92D050"/>
                    </a:gs>
                  </a:gsLst>
                  <a:lin ang="1500000" scaled="0"/>
                </a:gradFill>
              </a:rPr>
              <a:t> CHUNG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ĐĂNG</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KÝ</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TÀI</a:t>
            </a:r>
            <a:r>
              <a:rPr lang="en-US" sz="3200" b="1" dirty="0">
                <a:gradFill>
                  <a:gsLst>
                    <a:gs pos="90000">
                      <a:schemeClr val="accent6">
                        <a:lumMod val="50000"/>
                      </a:schemeClr>
                    </a:gs>
                    <a:gs pos="10000">
                      <a:schemeClr val="accent6">
                        <a:lumMod val="50000"/>
                      </a:schemeClr>
                    </a:gs>
                    <a:gs pos="51000">
                      <a:srgbClr val="92D050"/>
                    </a:gs>
                  </a:gsLst>
                  <a:lin ang="1500000" scaled="0"/>
                </a:gradFill>
              </a:rPr>
              <a:t> </a:t>
            </a:r>
            <a:r>
              <a:rPr lang="en-US" sz="3200" b="1" dirty="0" err="1">
                <a:gradFill>
                  <a:gsLst>
                    <a:gs pos="90000">
                      <a:schemeClr val="accent6">
                        <a:lumMod val="50000"/>
                      </a:schemeClr>
                    </a:gs>
                    <a:gs pos="10000">
                      <a:schemeClr val="accent6">
                        <a:lumMod val="50000"/>
                      </a:schemeClr>
                    </a:gs>
                    <a:gs pos="51000">
                      <a:srgbClr val="92D050"/>
                    </a:gs>
                  </a:gsLst>
                  <a:lin ang="1500000" scaled="0"/>
                </a:gradFill>
              </a:rPr>
              <a:t>KHOẢN</a:t>
            </a:r>
            <a:endParaRPr lang="en-US" sz="3200" b="1" dirty="0">
              <a:gradFill>
                <a:gsLst>
                  <a:gs pos="90000">
                    <a:schemeClr val="accent6">
                      <a:lumMod val="50000"/>
                    </a:schemeClr>
                  </a:gs>
                  <a:gs pos="10000">
                    <a:schemeClr val="accent6">
                      <a:lumMod val="50000"/>
                    </a:schemeClr>
                  </a:gs>
                  <a:gs pos="51000">
                    <a:srgbClr val="92D050"/>
                  </a:gs>
                </a:gsLst>
                <a:lin ang="1500000" scaled="0"/>
              </a:gradFill>
            </a:endParaRPr>
          </a:p>
        </p:txBody>
      </p:sp>
      <p:sp>
        <p:nvSpPr>
          <p:cNvPr id="8" name="Rectangle 7"/>
          <p:cNvSpPr/>
          <p:nvPr/>
        </p:nvSpPr>
        <p:spPr>
          <a:xfrm>
            <a:off x="319176" y="1204878"/>
            <a:ext cx="8212346" cy="372410"/>
          </a:xfrm>
          <a:prstGeom prst="rect">
            <a:avLst/>
          </a:prstGeom>
        </p:spPr>
        <p:txBody>
          <a:bodyPr wrap="square">
            <a:spAutoFit/>
          </a:bodyPr>
          <a:lstStyle/>
          <a:p>
            <a:pPr marR="0" lvl="0" algn="just">
              <a:lnSpc>
                <a:spcPct val="130000"/>
              </a:lnSpc>
              <a:spcBef>
                <a:spcPts val="300"/>
              </a:spcBef>
              <a:spcAft>
                <a:spcPts val="300"/>
              </a:spcAft>
            </a:pP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4.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CẤU</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TRÚC</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TÊN</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TÀI</a:t>
            </a:r>
            <a:r>
              <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KHOẢN</a:t>
            </a:r>
            <a:endPar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Rectangle 5"/>
          <p:cNvSpPr/>
          <p:nvPr/>
        </p:nvSpPr>
        <p:spPr>
          <a:xfrm>
            <a:off x="319176" y="1825933"/>
            <a:ext cx="5252949" cy="4471993"/>
          </a:xfrm>
          <a:prstGeom prst="rect">
            <a:avLst/>
          </a:prstGeom>
        </p:spPr>
        <p:txBody>
          <a:bodyPr wrap="square">
            <a:spAutoFit/>
          </a:bodyPr>
          <a:lstStyle/>
          <a:p>
            <a:pPr algn="just">
              <a:lnSpc>
                <a:spcPct val="130000"/>
              </a:lnSpc>
              <a:spcBef>
                <a:spcPts val="300"/>
              </a:spcBef>
              <a:spcAft>
                <a:spcPts val="300"/>
              </a:spcAft>
            </a:pPr>
            <a:r>
              <a:rPr lang="en-US" sz="1600" dirty="0" err="1">
                <a:solidFill>
                  <a:schemeClr val="accent6">
                    <a:lumMod val="50000"/>
                  </a:schemeClr>
                </a:solidFill>
                <a:latin typeface="Times New Roman "/>
              </a:rPr>
              <a:t>Tên</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tài</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khoản</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đặt</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theo</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cấu</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trúc</a:t>
            </a:r>
            <a:r>
              <a:rPr lang="en-US" sz="1600" dirty="0">
                <a:solidFill>
                  <a:schemeClr val="accent6">
                    <a:lumMod val="50000"/>
                  </a:schemeClr>
                </a:solidFill>
                <a:latin typeface="Times New Roman "/>
              </a:rPr>
              <a:t>: G01.xxx.yyy.zzz.abc (</a:t>
            </a:r>
            <a:r>
              <a:rPr lang="en-US" sz="1600" dirty="0" err="1">
                <a:solidFill>
                  <a:schemeClr val="accent6">
                    <a:lumMod val="50000"/>
                  </a:schemeClr>
                </a:solidFill>
                <a:latin typeface="Times New Roman "/>
              </a:rPr>
              <a:t>theo</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bảng</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mã</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định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danh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điện</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tử</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các</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đơn</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vị</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trực</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thuộc</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Bộ</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được</a:t>
            </a:r>
            <a:r>
              <a:rPr lang="en-US" sz="1600" dirty="0">
                <a:solidFill>
                  <a:schemeClr val="accent6">
                    <a:lumMod val="50000"/>
                  </a:schemeClr>
                </a:solidFill>
                <a:latin typeface="Times New Roman "/>
              </a:rPr>
              <a:t> ban </a:t>
            </a:r>
            <a:r>
              <a:rPr lang="en-US" sz="1600" dirty="0" err="1">
                <a:solidFill>
                  <a:schemeClr val="accent6">
                    <a:lumMod val="50000"/>
                  </a:schemeClr>
                </a:solidFill>
                <a:latin typeface="Times New Roman "/>
              </a:rPr>
              <a:t>hành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kèm</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Thông</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tư</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số</a:t>
            </a:r>
            <a:r>
              <a:rPr lang="en-US" sz="1600" dirty="0">
                <a:solidFill>
                  <a:schemeClr val="accent6">
                    <a:lumMod val="50000"/>
                  </a:schemeClr>
                </a:solidFill>
                <a:latin typeface="Times New Roman "/>
              </a:rPr>
              <a:t> 18/2020/TTTT-</a:t>
            </a:r>
            <a:r>
              <a:rPr lang="en-US" sz="1600" dirty="0" err="1">
                <a:solidFill>
                  <a:schemeClr val="accent6">
                    <a:lumMod val="50000"/>
                  </a:schemeClr>
                </a:solidFill>
                <a:latin typeface="Times New Roman "/>
              </a:rPr>
              <a:t>CTTN</a:t>
            </a:r>
            <a:r>
              <a:rPr lang="en-US" sz="1600" dirty="0">
                <a:solidFill>
                  <a:schemeClr val="accent6">
                    <a:lumMod val="50000"/>
                  </a:schemeClr>
                </a:solidFill>
                <a:latin typeface="Times New Roman "/>
              </a:rPr>
              <a:t>-BCA </a:t>
            </a:r>
            <a:r>
              <a:rPr lang="en-US" sz="1600" dirty="0" err="1">
                <a:solidFill>
                  <a:schemeClr val="accent6">
                    <a:lumMod val="50000"/>
                  </a:schemeClr>
                </a:solidFill>
                <a:latin typeface="Times New Roman "/>
              </a:rPr>
              <a:t>ngày</a:t>
            </a:r>
            <a:r>
              <a:rPr lang="en-US" sz="1600" dirty="0">
                <a:solidFill>
                  <a:schemeClr val="accent6">
                    <a:lumMod val="50000"/>
                  </a:schemeClr>
                </a:solidFill>
                <a:latin typeface="Times New Roman "/>
              </a:rPr>
              <a:t> 05/05/2021 </a:t>
            </a:r>
            <a:r>
              <a:rPr lang="en-US" sz="1600" dirty="0" err="1">
                <a:solidFill>
                  <a:schemeClr val="accent6">
                    <a:lumMod val="50000"/>
                  </a:schemeClr>
                </a:solidFill>
                <a:latin typeface="Times New Roman "/>
              </a:rPr>
              <a:t>của</a:t>
            </a:r>
            <a:r>
              <a:rPr lang="en-US" sz="1600" dirty="0">
                <a:solidFill>
                  <a:schemeClr val="accent6">
                    <a:lumMod val="50000"/>
                  </a:schemeClr>
                </a:solidFill>
                <a:latin typeface="Times New Roman "/>
              </a:rPr>
              <a:t> BCA)</a:t>
            </a:r>
          </a:p>
          <a:p>
            <a:pPr marL="342900" marR="0" lvl="0" indent="-342900" algn="just">
              <a:lnSpc>
                <a:spcPct val="130000"/>
              </a:lnSpc>
              <a:spcBef>
                <a:spcPts val="300"/>
              </a:spcBef>
              <a:spcAft>
                <a:spcPts val="300"/>
              </a:spcAft>
              <a:buClr>
                <a:srgbClr val="000000"/>
              </a:buClr>
              <a:buFont typeface="Times New Roman" panose="02020603050405020304" pitchFamily="18" charset="0"/>
              <a:buChar char="-"/>
              <a:tabLst>
                <a:tab pos="228600" algn="l"/>
              </a:tabLst>
            </a:pPr>
            <a:r>
              <a:rPr lang="en-US" sz="1600" dirty="0" err="1">
                <a:solidFill>
                  <a:schemeClr val="accent6">
                    <a:lumMod val="50000"/>
                  </a:schemeClr>
                </a:solidFill>
                <a:latin typeface="Times New Roman "/>
              </a:rPr>
              <a:t>Trong</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đó</a:t>
            </a:r>
            <a:r>
              <a:rPr lang="en-US" sz="1600" dirty="0">
                <a:solidFill>
                  <a:schemeClr val="accent6">
                    <a:lumMod val="50000"/>
                  </a:schemeClr>
                </a:solidFill>
                <a:latin typeface="Times New Roman "/>
              </a:rPr>
              <a:t>:</a:t>
            </a:r>
          </a:p>
          <a:p>
            <a:pPr marL="342900" marR="0" lvl="0" indent="-342900" algn="just">
              <a:lnSpc>
                <a:spcPct val="130000"/>
              </a:lnSpc>
              <a:spcBef>
                <a:spcPts val="300"/>
              </a:spcBef>
              <a:spcAft>
                <a:spcPts val="300"/>
              </a:spcAft>
              <a:buClr>
                <a:srgbClr val="000000"/>
              </a:buClr>
              <a:buFont typeface="Symbol" panose="05050102010706020507" pitchFamily="18" charset="2"/>
              <a:buChar char=""/>
            </a:pPr>
            <a:r>
              <a:rPr lang="en-US" sz="1600" b="1" dirty="0">
                <a:solidFill>
                  <a:schemeClr val="accent6">
                    <a:lumMod val="50000"/>
                  </a:schemeClr>
                </a:solidFill>
                <a:latin typeface="Times New Roman "/>
              </a:rPr>
              <a:t>G01: </a:t>
            </a:r>
            <a:r>
              <a:rPr lang="en-US" sz="1600" dirty="0" err="1">
                <a:solidFill>
                  <a:schemeClr val="accent6">
                    <a:lumMod val="50000"/>
                  </a:schemeClr>
                </a:solidFill>
                <a:latin typeface="Times New Roman "/>
              </a:rPr>
              <a:t>Mã</a:t>
            </a:r>
            <a:r>
              <a:rPr lang="en-US" sz="1600" dirty="0">
                <a:solidFill>
                  <a:schemeClr val="accent6">
                    <a:lumMod val="50000"/>
                  </a:schemeClr>
                </a:solidFill>
                <a:latin typeface="Times New Roman "/>
              </a:rPr>
              <a:t> BCA </a:t>
            </a:r>
            <a:r>
              <a:rPr lang="en-US" sz="1600" dirty="0" err="1">
                <a:solidFill>
                  <a:schemeClr val="accent6">
                    <a:lumMod val="50000"/>
                  </a:schemeClr>
                </a:solidFill>
                <a:latin typeface="Times New Roman "/>
              </a:rPr>
              <a:t>trong</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dịch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vụ</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thu</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phí</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trên</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Cổng</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Dịch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cụ</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công</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Quốc</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gia</a:t>
            </a:r>
            <a:r>
              <a:rPr lang="en-US" sz="1600" dirty="0">
                <a:solidFill>
                  <a:schemeClr val="accent6">
                    <a:lumMod val="50000"/>
                  </a:schemeClr>
                </a:solidFill>
                <a:latin typeface="Times New Roman "/>
              </a:rPr>
              <a:t>; </a:t>
            </a:r>
          </a:p>
          <a:p>
            <a:pPr marL="342900" marR="0" lvl="0" indent="-342900" algn="just">
              <a:lnSpc>
                <a:spcPct val="130000"/>
              </a:lnSpc>
              <a:spcBef>
                <a:spcPts val="300"/>
              </a:spcBef>
              <a:spcAft>
                <a:spcPts val="300"/>
              </a:spcAft>
              <a:buClr>
                <a:srgbClr val="000000"/>
              </a:buClr>
              <a:buFont typeface="Symbol" panose="05050102010706020507" pitchFamily="18" charset="2"/>
              <a:buChar char=""/>
            </a:pPr>
            <a:r>
              <a:rPr lang="en-US" sz="1600" b="1" dirty="0">
                <a:solidFill>
                  <a:schemeClr val="accent6">
                    <a:lumMod val="50000"/>
                  </a:schemeClr>
                </a:solidFill>
                <a:latin typeface="Times New Roman "/>
              </a:rPr>
              <a:t>Xxx: </a:t>
            </a:r>
            <a:r>
              <a:rPr lang="en-US" sz="1600" dirty="0" err="1">
                <a:solidFill>
                  <a:schemeClr val="accent6">
                    <a:lumMod val="50000"/>
                  </a:schemeClr>
                </a:solidFill>
                <a:latin typeface="Times New Roman "/>
              </a:rPr>
              <a:t>Mã</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Tỉnh</a:t>
            </a:r>
            <a:r>
              <a:rPr lang="en-US" sz="1600" dirty="0">
                <a:solidFill>
                  <a:schemeClr val="accent6">
                    <a:lumMod val="50000"/>
                  </a:schemeClr>
                </a:solidFill>
                <a:latin typeface="Times New Roman "/>
              </a:rPr>
              <a:t>/</a:t>
            </a:r>
            <a:r>
              <a:rPr lang="en-US" sz="1600" dirty="0" err="1">
                <a:solidFill>
                  <a:schemeClr val="accent6">
                    <a:lumMod val="50000"/>
                  </a:schemeClr>
                </a:solidFill>
                <a:latin typeface="Times New Roman "/>
              </a:rPr>
              <a:t>Mã</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Cục</a:t>
            </a:r>
            <a:endParaRPr lang="en-US" sz="1600" dirty="0">
              <a:solidFill>
                <a:schemeClr val="accent6">
                  <a:lumMod val="50000"/>
                </a:schemeClr>
              </a:solidFill>
              <a:latin typeface="Times New Roman "/>
            </a:endParaRPr>
          </a:p>
          <a:p>
            <a:pPr marL="342900" marR="0" lvl="0" indent="-342900" algn="just">
              <a:lnSpc>
                <a:spcPct val="130000"/>
              </a:lnSpc>
              <a:spcBef>
                <a:spcPts val="300"/>
              </a:spcBef>
              <a:spcAft>
                <a:spcPts val="300"/>
              </a:spcAft>
              <a:buClr>
                <a:srgbClr val="000000"/>
              </a:buClr>
              <a:buFont typeface="Symbol" panose="05050102010706020507" pitchFamily="18" charset="2"/>
              <a:buChar char=""/>
            </a:pPr>
            <a:r>
              <a:rPr lang="en-US" sz="1600" b="1" dirty="0" err="1">
                <a:solidFill>
                  <a:schemeClr val="accent6">
                    <a:lumMod val="50000"/>
                  </a:schemeClr>
                </a:solidFill>
                <a:latin typeface="Times New Roman "/>
              </a:rPr>
              <a:t>Yyy</a:t>
            </a:r>
            <a:r>
              <a:rPr lang="en-US" sz="1600" b="1" dirty="0">
                <a:solidFill>
                  <a:schemeClr val="accent6">
                    <a:lumMod val="50000"/>
                  </a:schemeClr>
                </a:solidFill>
                <a:latin typeface="Times New Roman "/>
              </a:rPr>
              <a:t>: </a:t>
            </a:r>
            <a:r>
              <a:rPr lang="en-US" sz="1600" dirty="0" err="1">
                <a:solidFill>
                  <a:schemeClr val="accent6">
                    <a:lumMod val="50000"/>
                  </a:schemeClr>
                </a:solidFill>
                <a:latin typeface="Times New Roman "/>
              </a:rPr>
              <a:t>Mã</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Quận</a:t>
            </a:r>
            <a:r>
              <a:rPr lang="en-US" sz="1600" dirty="0">
                <a:solidFill>
                  <a:schemeClr val="accent6">
                    <a:lumMod val="50000"/>
                  </a:schemeClr>
                </a:solidFill>
                <a:latin typeface="Times New Roman "/>
              </a:rPr>
              <a:t>/</a:t>
            </a:r>
            <a:r>
              <a:rPr lang="en-US" sz="1600" dirty="0" err="1">
                <a:solidFill>
                  <a:schemeClr val="accent6">
                    <a:lumMod val="50000"/>
                  </a:schemeClr>
                </a:solidFill>
                <a:latin typeface="Times New Roman "/>
              </a:rPr>
              <a:t>Huyện</a:t>
            </a:r>
            <a:endParaRPr lang="en-US" sz="1600" dirty="0">
              <a:solidFill>
                <a:schemeClr val="accent6">
                  <a:lumMod val="50000"/>
                </a:schemeClr>
              </a:solidFill>
              <a:latin typeface="Times New Roman "/>
            </a:endParaRPr>
          </a:p>
          <a:p>
            <a:pPr marL="342900" marR="0" lvl="0" indent="-342900" algn="just">
              <a:lnSpc>
                <a:spcPct val="130000"/>
              </a:lnSpc>
              <a:spcBef>
                <a:spcPts val="300"/>
              </a:spcBef>
              <a:spcAft>
                <a:spcPts val="300"/>
              </a:spcAft>
              <a:buClr>
                <a:srgbClr val="000000"/>
              </a:buClr>
              <a:buFont typeface="Symbol" panose="05050102010706020507" pitchFamily="18" charset="2"/>
              <a:buChar char=""/>
            </a:pPr>
            <a:r>
              <a:rPr lang="en-US" sz="1600" b="1" dirty="0" err="1">
                <a:solidFill>
                  <a:schemeClr val="accent6">
                    <a:lumMod val="50000"/>
                  </a:schemeClr>
                </a:solidFill>
                <a:latin typeface="Times New Roman "/>
              </a:rPr>
              <a:t>Zzz</a:t>
            </a:r>
            <a:r>
              <a:rPr lang="en-US" sz="1600" b="1" dirty="0">
                <a:solidFill>
                  <a:schemeClr val="accent6">
                    <a:lumMod val="50000"/>
                  </a:schemeClr>
                </a:solidFill>
                <a:latin typeface="Times New Roman "/>
              </a:rPr>
              <a:t>: </a:t>
            </a:r>
            <a:r>
              <a:rPr lang="en-US" sz="1600" dirty="0" err="1">
                <a:solidFill>
                  <a:schemeClr val="accent6">
                    <a:lumMod val="50000"/>
                  </a:schemeClr>
                </a:solidFill>
                <a:latin typeface="Times New Roman "/>
              </a:rPr>
              <a:t>Mã</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Phường</a:t>
            </a:r>
            <a:r>
              <a:rPr lang="en-US" sz="1600" dirty="0">
                <a:solidFill>
                  <a:schemeClr val="accent6">
                    <a:lumMod val="50000"/>
                  </a:schemeClr>
                </a:solidFill>
                <a:latin typeface="Times New Roman "/>
              </a:rPr>
              <a:t>/</a:t>
            </a:r>
            <a:r>
              <a:rPr lang="en-US" sz="1600" dirty="0" err="1">
                <a:solidFill>
                  <a:schemeClr val="accent6">
                    <a:lumMod val="50000"/>
                  </a:schemeClr>
                </a:solidFill>
                <a:latin typeface="Times New Roman "/>
              </a:rPr>
              <a:t>Xã</a:t>
            </a:r>
            <a:endParaRPr lang="en-US" sz="1600" dirty="0">
              <a:solidFill>
                <a:schemeClr val="accent6">
                  <a:lumMod val="50000"/>
                </a:schemeClr>
              </a:solidFill>
              <a:latin typeface="Times New Roman "/>
            </a:endParaRPr>
          </a:p>
          <a:p>
            <a:pPr marL="342900" marR="0" lvl="0" indent="-342900" algn="just">
              <a:lnSpc>
                <a:spcPct val="130000"/>
              </a:lnSpc>
              <a:spcBef>
                <a:spcPts val="300"/>
              </a:spcBef>
              <a:spcAft>
                <a:spcPts val="300"/>
              </a:spcAft>
              <a:buClr>
                <a:srgbClr val="000000"/>
              </a:buClr>
              <a:buFont typeface="Symbol" panose="05050102010706020507" pitchFamily="18" charset="2"/>
              <a:buChar char=""/>
            </a:pPr>
            <a:r>
              <a:rPr lang="en-US" sz="1600" b="1" dirty="0">
                <a:solidFill>
                  <a:schemeClr val="accent6">
                    <a:lumMod val="50000"/>
                  </a:schemeClr>
                </a:solidFill>
                <a:latin typeface="Times New Roman "/>
              </a:rPr>
              <a:t>A: </a:t>
            </a:r>
            <a:r>
              <a:rPr lang="en-US" sz="1600" dirty="0" err="1">
                <a:solidFill>
                  <a:schemeClr val="accent6">
                    <a:lumMod val="50000"/>
                  </a:schemeClr>
                </a:solidFill>
                <a:latin typeface="Times New Roman "/>
              </a:rPr>
              <a:t>định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danh</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loại</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tài</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khoản</a:t>
            </a:r>
            <a:r>
              <a:rPr lang="en-US" sz="1600" dirty="0">
                <a:solidFill>
                  <a:schemeClr val="accent6">
                    <a:lumMod val="50000"/>
                  </a:schemeClr>
                </a:solidFill>
                <a:latin typeface="Times New Roman "/>
              </a:rPr>
              <a:t> (T-</a:t>
            </a:r>
            <a:r>
              <a:rPr lang="en-US" sz="1600" dirty="0" err="1">
                <a:solidFill>
                  <a:schemeClr val="accent6">
                    <a:lumMod val="50000"/>
                  </a:schemeClr>
                </a:solidFill>
                <a:latin typeface="Times New Roman "/>
              </a:rPr>
              <a:t>tạo</a:t>
            </a:r>
            <a:r>
              <a:rPr lang="en-US" sz="1600" dirty="0">
                <a:solidFill>
                  <a:schemeClr val="accent6">
                    <a:lumMod val="50000"/>
                  </a:schemeClr>
                </a:solidFill>
                <a:latin typeface="Times New Roman "/>
              </a:rPr>
              <a:t>, D-</a:t>
            </a:r>
            <a:r>
              <a:rPr lang="en-US" sz="1600" dirty="0" err="1">
                <a:solidFill>
                  <a:schemeClr val="accent6">
                    <a:lumMod val="50000"/>
                  </a:schemeClr>
                </a:solidFill>
                <a:latin typeface="Times New Roman "/>
              </a:rPr>
              <a:t>duyệt</a:t>
            </a:r>
            <a:r>
              <a:rPr lang="en-US" sz="1600" dirty="0">
                <a:solidFill>
                  <a:schemeClr val="accent6">
                    <a:lumMod val="50000"/>
                  </a:schemeClr>
                </a:solidFill>
                <a:latin typeface="Times New Roman "/>
              </a:rPr>
              <a:t>, X-</a:t>
            </a:r>
            <a:r>
              <a:rPr lang="en-US" sz="1600" dirty="0" err="1">
                <a:solidFill>
                  <a:schemeClr val="accent6">
                    <a:lumMod val="50000"/>
                  </a:schemeClr>
                </a:solidFill>
                <a:latin typeface="Times New Roman "/>
              </a:rPr>
              <a:t>xem</a:t>
            </a:r>
            <a:r>
              <a:rPr lang="en-US" sz="1600" dirty="0">
                <a:solidFill>
                  <a:schemeClr val="accent6">
                    <a:lumMod val="50000"/>
                  </a:schemeClr>
                </a:solidFill>
                <a:latin typeface="Times New Roman "/>
              </a:rPr>
              <a:t>)</a:t>
            </a:r>
          </a:p>
          <a:p>
            <a:pPr marL="342900" marR="0" lvl="0" indent="-342900" algn="just">
              <a:lnSpc>
                <a:spcPct val="130000"/>
              </a:lnSpc>
              <a:spcBef>
                <a:spcPts val="300"/>
              </a:spcBef>
              <a:spcAft>
                <a:spcPts val="300"/>
              </a:spcAft>
              <a:buClr>
                <a:srgbClr val="000000"/>
              </a:buClr>
              <a:buFont typeface="Symbol" panose="05050102010706020507" pitchFamily="18" charset="2"/>
              <a:buChar char=""/>
            </a:pPr>
            <a:r>
              <a:rPr lang="en-US" sz="1600" b="1" dirty="0" err="1">
                <a:solidFill>
                  <a:schemeClr val="accent6">
                    <a:lumMod val="50000"/>
                  </a:schemeClr>
                </a:solidFill>
                <a:latin typeface="Times New Roman "/>
              </a:rPr>
              <a:t>Bc</a:t>
            </a:r>
            <a:r>
              <a:rPr lang="en-US" sz="1600" b="1" dirty="0">
                <a:solidFill>
                  <a:schemeClr val="accent6">
                    <a:lumMod val="50000"/>
                  </a:schemeClr>
                </a:solidFill>
                <a:latin typeface="Times New Roman "/>
              </a:rPr>
              <a:t>: </a:t>
            </a:r>
            <a:r>
              <a:rPr lang="en-US" sz="1600" dirty="0" err="1">
                <a:solidFill>
                  <a:schemeClr val="accent6">
                    <a:lumMod val="50000"/>
                  </a:schemeClr>
                </a:solidFill>
                <a:latin typeface="Times New Roman "/>
              </a:rPr>
              <a:t>số</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chạy</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của</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tài</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khoản</a:t>
            </a:r>
            <a:r>
              <a:rPr lang="en-US" sz="1600" dirty="0">
                <a:solidFill>
                  <a:schemeClr val="accent6">
                    <a:lumMod val="50000"/>
                  </a:schemeClr>
                </a:solidFill>
                <a:latin typeface="Times New Roman "/>
              </a:rPr>
              <a:t> </a:t>
            </a:r>
            <a:r>
              <a:rPr lang="en-US" sz="1600" dirty="0" err="1">
                <a:solidFill>
                  <a:schemeClr val="accent6">
                    <a:lumMod val="50000"/>
                  </a:schemeClr>
                </a:solidFill>
                <a:latin typeface="Times New Roman "/>
              </a:rPr>
              <a:t>từ</a:t>
            </a:r>
            <a:r>
              <a:rPr lang="en-US" sz="1600" dirty="0">
                <a:solidFill>
                  <a:schemeClr val="accent6">
                    <a:lumMod val="50000"/>
                  </a:schemeClr>
                </a:solidFill>
                <a:latin typeface="Times New Roman "/>
              </a:rPr>
              <a:t> 01-99</a:t>
            </a:r>
          </a:p>
        </p:txBody>
      </p:sp>
      <p:sp>
        <p:nvSpPr>
          <p:cNvPr id="7" name="Rectangle 6"/>
          <p:cNvSpPr/>
          <p:nvPr/>
        </p:nvSpPr>
        <p:spPr>
          <a:xfrm>
            <a:off x="5819775" y="1357838"/>
            <a:ext cx="3162300" cy="4940087"/>
          </a:xfrm>
          <a:prstGeom prst="rect">
            <a:avLst/>
          </a:prstGeom>
          <a:gradFill flip="none" rotWithShape="1">
            <a:gsLst>
              <a:gs pos="0">
                <a:srgbClr val="AED54B"/>
              </a:gs>
              <a:gs pos="100000">
                <a:srgbClr val="438F19"/>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a:lnSpc>
                <a:spcPct val="130000"/>
              </a:lnSpc>
              <a:spcBef>
                <a:spcPts val="300"/>
              </a:spcBef>
              <a:spcAft>
                <a:spcPts val="300"/>
              </a:spcAft>
              <a:buClr>
                <a:srgbClr val="000000"/>
              </a:buClr>
              <a:tabLst>
                <a:tab pos="228600" algn="l"/>
              </a:tabLst>
            </a:pP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Ví</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dụ</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p>
          <a:p>
            <a:pPr marL="285750" marR="0" lvl="0" indent="-285750" algn="just">
              <a:lnSpc>
                <a:spcPct val="130000"/>
              </a:lnSpc>
              <a:spcBef>
                <a:spcPts val="300"/>
              </a:spcBef>
              <a:spcAft>
                <a:spcPts val="300"/>
              </a:spcAft>
              <a:buClr>
                <a:srgbClr val="000000"/>
              </a:buClr>
              <a:buFont typeface="Arial" panose="020B0604020202020204" pitchFamily="34" charset="0"/>
              <a:buChar char="•"/>
            </a:pP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xem</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BCA: G01.000.000.000.X01; </a:t>
            </a: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marR="0" lvl="0" indent="-285750" algn="just">
              <a:lnSpc>
                <a:spcPct val="130000"/>
              </a:lnSpc>
              <a:spcBef>
                <a:spcPts val="300"/>
              </a:spcBef>
              <a:spcAft>
                <a:spcPts val="300"/>
              </a:spcAft>
              <a:buClr>
                <a:srgbClr val="000000"/>
              </a:buClr>
              <a:buFont typeface="Arial" panose="020B0604020202020204" pitchFamily="34" charset="0"/>
              <a:buChar char="•"/>
            </a:pP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lập</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Hà</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Nội</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G01.801.000.000.T01; </a:t>
            </a: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marR="0" lvl="0" indent="-285750" algn="just">
              <a:lnSpc>
                <a:spcPct val="130000"/>
              </a:lnSpc>
              <a:spcBef>
                <a:spcPts val="300"/>
              </a:spcBef>
              <a:spcAft>
                <a:spcPts val="300"/>
              </a:spcAft>
              <a:buClr>
                <a:srgbClr val="000000"/>
              </a:buClr>
              <a:buFont typeface="Arial" panose="020B0604020202020204" pitchFamily="34" charset="0"/>
              <a:buChar char="•"/>
            </a:pP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duyệt</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Cục</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pc="-3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cảnh</a:t>
            </a:r>
            <a:r>
              <a:rPr lang="en-US" spc="-3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G01.108.000.000.D02.</a:t>
            </a: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3518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9176" y="153365"/>
            <a:ext cx="8548776" cy="650472"/>
            <a:chOff x="301923" y="41221"/>
            <a:chExt cx="8548776" cy="650472"/>
          </a:xfrm>
        </p:grpSpPr>
        <p:pic>
          <p:nvPicPr>
            <p:cNvPr id="2" name="Picture 1"/>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07033"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n-US" sz="2800" dirty="0" err="1"/>
              <a:t>CĂN</a:t>
            </a:r>
            <a:r>
              <a:rPr lang="en-US" sz="2800" dirty="0"/>
              <a:t> </a:t>
            </a:r>
            <a:r>
              <a:rPr lang="en-US" sz="2800" dirty="0" err="1"/>
              <a:t>CỨ</a:t>
            </a:r>
            <a:r>
              <a:rPr lang="en-US" sz="2800" dirty="0"/>
              <a:t> </a:t>
            </a:r>
            <a:r>
              <a:rPr lang="en-US" sz="2800" dirty="0" err="1"/>
              <a:t>PHÂN</a:t>
            </a:r>
            <a:r>
              <a:rPr lang="en-US" sz="2800" dirty="0"/>
              <a:t> </a:t>
            </a:r>
            <a:r>
              <a:rPr lang="en-US" sz="2800" dirty="0" err="1"/>
              <a:t>QUYỀN</a:t>
            </a:r>
            <a:r>
              <a:rPr lang="en-US" sz="2800" dirty="0"/>
              <a:t> &amp; </a:t>
            </a:r>
            <a:r>
              <a:rPr lang="en-US" sz="2800" dirty="0" err="1"/>
              <a:t>PHÂN</a:t>
            </a:r>
            <a:r>
              <a:rPr lang="en-US" sz="2800" dirty="0"/>
              <a:t> </a:t>
            </a:r>
            <a:r>
              <a:rPr lang="en-US" sz="2800" dirty="0" err="1"/>
              <a:t>QUYỀN</a:t>
            </a:r>
            <a:r>
              <a:rPr lang="en-US" sz="2800" dirty="0"/>
              <a:t> CHI </a:t>
            </a:r>
            <a:r>
              <a:rPr lang="en-US" sz="2800" dirty="0" err="1"/>
              <a:t>TIẾT</a:t>
            </a:r>
            <a:endParaRPr lang="en-US" sz="2800" dirty="0"/>
          </a:p>
        </p:txBody>
      </p:sp>
      <p:graphicFrame>
        <p:nvGraphicFramePr>
          <p:cNvPr id="9" name="Diagram 8"/>
          <p:cNvGraphicFramePr/>
          <p:nvPr>
            <p:extLst>
              <p:ext uri="{D42A27DB-BD31-4B8C-83A1-F6EECF244321}">
                <p14:modId xmlns:p14="http://schemas.microsoft.com/office/powerpoint/2010/main" val="751133805"/>
              </p:ext>
            </p:extLst>
          </p:nvPr>
        </p:nvGraphicFramePr>
        <p:xfrm>
          <a:off x="207033" y="981075"/>
          <a:ext cx="3895549" cy="5600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Rectangle 9"/>
          <p:cNvSpPr/>
          <p:nvPr/>
        </p:nvSpPr>
        <p:spPr>
          <a:xfrm>
            <a:off x="4181652" y="1047750"/>
            <a:ext cx="4572000" cy="4011932"/>
          </a:xfrm>
          <a:prstGeom prst="rect">
            <a:avLst/>
          </a:prstGeom>
        </p:spPr>
        <p:txBody>
          <a:bodyPr>
            <a:spAutoFit/>
          </a:bodyPr>
          <a:lstStyle/>
          <a:p>
            <a:pPr algn="just">
              <a:lnSpc>
                <a:spcPct val="130000"/>
              </a:lnSpc>
              <a:spcBef>
                <a:spcPts val="300"/>
              </a:spcBef>
              <a:spcAft>
                <a:spcPts val="300"/>
              </a:spcAft>
            </a:pPr>
            <a:r>
              <a:rPr lang="en-US" sz="1400" dirty="0" err="1">
                <a:solidFill>
                  <a:schemeClr val="bg2">
                    <a:lumMod val="25000"/>
                  </a:schemeClr>
                </a:solidFill>
                <a:latin typeface="Times New Roman "/>
              </a:rPr>
              <a:t>Căn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cứ</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trên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nhu</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cầu</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của</a:t>
            </a:r>
            <a:r>
              <a:rPr lang="en-US" sz="1400" dirty="0">
                <a:solidFill>
                  <a:schemeClr val="bg2">
                    <a:lumMod val="25000"/>
                  </a:schemeClr>
                </a:solidFill>
                <a:latin typeface="Times New Roman "/>
              </a:rPr>
              <a:t> BCA, </a:t>
            </a:r>
            <a:r>
              <a:rPr lang="en-US" sz="1400" dirty="0" err="1">
                <a:solidFill>
                  <a:schemeClr val="bg2">
                    <a:lumMod val="25000"/>
                  </a:schemeClr>
                </a:solidFill>
                <a:latin typeface="Times New Roman "/>
              </a:rPr>
              <a:t>VCBPortal</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tạo</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các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loại</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tài</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khoản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để</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hỗ</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trợ</a:t>
            </a:r>
            <a:r>
              <a:rPr lang="en-US" sz="1400" dirty="0">
                <a:solidFill>
                  <a:schemeClr val="bg2">
                    <a:lumMod val="25000"/>
                  </a:schemeClr>
                </a:solidFill>
                <a:latin typeface="Times New Roman "/>
              </a:rPr>
              <a:t> BCA </a:t>
            </a:r>
            <a:r>
              <a:rPr lang="en-US" sz="1400" dirty="0" err="1">
                <a:solidFill>
                  <a:schemeClr val="bg2">
                    <a:lumMod val="25000"/>
                  </a:schemeClr>
                </a:solidFill>
                <a:latin typeface="Times New Roman "/>
              </a:rPr>
              <a:t>thực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hiện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phân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quyền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quản</a:t>
            </a:r>
            <a:r>
              <a:rPr lang="en-US" sz="1400" dirty="0">
                <a:solidFill>
                  <a:schemeClr val="bg2">
                    <a:lumMod val="25000"/>
                  </a:schemeClr>
                </a:solidFill>
                <a:latin typeface="Times New Roman "/>
              </a:rPr>
              <a:t> lý </a:t>
            </a:r>
            <a:r>
              <a:rPr lang="en-US" sz="1400" dirty="0" err="1">
                <a:solidFill>
                  <a:schemeClr val="bg2">
                    <a:lumMod val="25000"/>
                  </a:schemeClr>
                </a:solidFill>
                <a:latin typeface="Times New Roman "/>
              </a:rPr>
              <a:t>theo</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mô</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mình</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chóp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nón</a:t>
            </a:r>
            <a:r>
              <a:rPr lang="en-US" sz="1400" dirty="0">
                <a:solidFill>
                  <a:schemeClr val="bg2">
                    <a:lumMod val="25000"/>
                  </a:schemeClr>
                </a:solidFill>
                <a:latin typeface="Times New Roman "/>
              </a:rPr>
              <a:t>.</a:t>
            </a:r>
          </a:p>
          <a:p>
            <a:pPr marL="342900" marR="0" lvl="0" indent="-342900" algn="just">
              <a:lnSpc>
                <a:spcPct val="130000"/>
              </a:lnSpc>
              <a:spcBef>
                <a:spcPts val="300"/>
              </a:spcBef>
              <a:spcAft>
                <a:spcPts val="300"/>
              </a:spcAft>
              <a:buClr>
                <a:srgbClr val="000000"/>
              </a:buClr>
              <a:buFont typeface="Times New Roman" panose="02020603050405020304" pitchFamily="18" charset="0"/>
              <a:buChar char="-"/>
              <a:tabLst>
                <a:tab pos="228600" algn="l"/>
              </a:tabLst>
            </a:pPr>
            <a:r>
              <a:rPr lang="en-US" sz="1400" b="1" dirty="0" err="1">
                <a:solidFill>
                  <a:schemeClr val="bg2">
                    <a:lumMod val="25000"/>
                  </a:schemeClr>
                </a:solidFill>
                <a:latin typeface="Times New Roman "/>
              </a:rPr>
              <a:t>Cán</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bộ</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Xã</a:t>
            </a:r>
            <a:r>
              <a:rPr lang="en-US" sz="1400" b="1" dirty="0">
                <a:solidFill>
                  <a:schemeClr val="bg2">
                    <a:lumMod val="25000"/>
                  </a:schemeClr>
                </a:solidFill>
                <a:latin typeface="Times New Roman "/>
              </a:rPr>
              <a:t>/</a:t>
            </a:r>
            <a:r>
              <a:rPr lang="en-US" sz="1400" b="1" dirty="0" err="1">
                <a:solidFill>
                  <a:schemeClr val="bg2">
                    <a:lumMod val="25000"/>
                  </a:schemeClr>
                </a:solidFill>
                <a:latin typeface="Times New Roman "/>
              </a:rPr>
              <a:t>Phường</a:t>
            </a:r>
            <a:r>
              <a:rPr lang="en-US" sz="1400" b="1" dirty="0">
                <a:solidFill>
                  <a:schemeClr val="bg2">
                    <a:lumMod val="25000"/>
                  </a:schemeClr>
                </a:solidFill>
                <a:latin typeface="Times New Roman "/>
              </a:rPr>
              <a:t>: </a:t>
            </a:r>
            <a:r>
              <a:rPr lang="en-US" sz="1400" dirty="0" err="1">
                <a:solidFill>
                  <a:schemeClr val="bg2">
                    <a:lumMod val="25000"/>
                  </a:schemeClr>
                </a:solidFill>
                <a:latin typeface="Times New Roman "/>
              </a:rPr>
              <a:t>Được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truy</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cập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dữ</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liệu</a:t>
            </a:r>
            <a:r>
              <a:rPr lang="en-US" sz="1400" dirty="0">
                <a:solidFill>
                  <a:schemeClr val="bg2">
                    <a:lumMod val="25000"/>
                  </a:schemeClr>
                </a:solidFill>
                <a:latin typeface="Times New Roman "/>
              </a:rPr>
              <a:t> do </a:t>
            </a:r>
            <a:r>
              <a:rPr lang="en-US" sz="1400" dirty="0" err="1">
                <a:solidFill>
                  <a:schemeClr val="bg2">
                    <a:lumMod val="25000"/>
                  </a:schemeClr>
                </a:solidFill>
                <a:latin typeface="Times New Roman "/>
              </a:rPr>
              <a:t>cấp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Xã</a:t>
            </a:r>
            <a:r>
              <a:rPr lang="en-US" sz="1400" dirty="0">
                <a:solidFill>
                  <a:schemeClr val="bg2">
                    <a:lumMod val="25000"/>
                  </a:schemeClr>
                </a:solidFill>
                <a:latin typeface="Times New Roman "/>
              </a:rPr>
              <a:t>/</a:t>
            </a:r>
            <a:r>
              <a:rPr lang="en-US" sz="1400" dirty="0" err="1">
                <a:solidFill>
                  <a:schemeClr val="bg2">
                    <a:lumMod val="25000"/>
                  </a:schemeClr>
                </a:solidFill>
                <a:latin typeface="Times New Roman "/>
              </a:rPr>
              <a:t>Phường</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quản</a:t>
            </a:r>
            <a:r>
              <a:rPr lang="en-US" sz="1400" dirty="0">
                <a:solidFill>
                  <a:schemeClr val="bg2">
                    <a:lumMod val="25000"/>
                  </a:schemeClr>
                </a:solidFill>
                <a:latin typeface="Times New Roman "/>
              </a:rPr>
              <a:t> lý. </a:t>
            </a:r>
          </a:p>
          <a:p>
            <a:pPr marL="342900" marR="0" lvl="0" indent="-342900" algn="just">
              <a:lnSpc>
                <a:spcPct val="130000"/>
              </a:lnSpc>
              <a:spcBef>
                <a:spcPts val="300"/>
              </a:spcBef>
              <a:spcAft>
                <a:spcPts val="300"/>
              </a:spcAft>
              <a:buClr>
                <a:srgbClr val="000000"/>
              </a:buClr>
              <a:buFont typeface="Times New Roman" panose="02020603050405020304" pitchFamily="18" charset="0"/>
              <a:buChar char="-"/>
              <a:tabLst>
                <a:tab pos="228600" algn="l"/>
              </a:tabLst>
            </a:pPr>
            <a:r>
              <a:rPr lang="en-US" sz="1400" b="1" dirty="0" err="1">
                <a:solidFill>
                  <a:schemeClr val="bg2">
                    <a:lumMod val="25000"/>
                  </a:schemeClr>
                </a:solidFill>
                <a:latin typeface="Times New Roman "/>
              </a:rPr>
              <a:t>Cán</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bộ</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Quận</a:t>
            </a:r>
            <a:r>
              <a:rPr lang="en-US" sz="1400" b="1" dirty="0">
                <a:solidFill>
                  <a:schemeClr val="bg2">
                    <a:lumMod val="25000"/>
                  </a:schemeClr>
                </a:solidFill>
                <a:latin typeface="Times New Roman "/>
              </a:rPr>
              <a:t>/</a:t>
            </a:r>
            <a:r>
              <a:rPr lang="en-US" sz="1400" b="1" dirty="0" err="1">
                <a:solidFill>
                  <a:schemeClr val="bg2">
                    <a:lumMod val="25000"/>
                  </a:schemeClr>
                </a:solidFill>
                <a:latin typeface="Times New Roman "/>
              </a:rPr>
              <a:t>Huyện</a:t>
            </a:r>
            <a:r>
              <a:rPr lang="en-US" sz="1400" b="1" dirty="0">
                <a:solidFill>
                  <a:schemeClr val="bg2">
                    <a:lumMod val="25000"/>
                  </a:schemeClr>
                </a:solidFill>
                <a:latin typeface="Times New Roman "/>
              </a:rPr>
              <a:t>/Thị </a:t>
            </a:r>
            <a:r>
              <a:rPr lang="en-US" sz="1400" b="1" dirty="0" err="1">
                <a:solidFill>
                  <a:schemeClr val="bg2">
                    <a:lumMod val="25000"/>
                  </a:schemeClr>
                </a:solidFill>
                <a:latin typeface="Times New Roman "/>
              </a:rPr>
              <a:t>Xã</a:t>
            </a:r>
            <a:r>
              <a:rPr lang="en-US" sz="1400" b="1" dirty="0">
                <a:solidFill>
                  <a:schemeClr val="bg2">
                    <a:lumMod val="25000"/>
                  </a:schemeClr>
                </a:solidFill>
                <a:latin typeface="Times New Roman "/>
              </a:rPr>
              <a:t>: </a:t>
            </a:r>
            <a:r>
              <a:rPr lang="en-US" sz="1400" dirty="0" err="1">
                <a:solidFill>
                  <a:schemeClr val="bg2">
                    <a:lumMod val="25000"/>
                  </a:schemeClr>
                </a:solidFill>
                <a:latin typeface="Times New Roman "/>
              </a:rPr>
              <a:t>Được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truy</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cập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dữ</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liệu</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của</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Quận</a:t>
            </a:r>
            <a:r>
              <a:rPr lang="en-US" sz="1400" dirty="0">
                <a:solidFill>
                  <a:schemeClr val="bg2">
                    <a:lumMod val="25000"/>
                  </a:schemeClr>
                </a:solidFill>
                <a:latin typeface="Times New Roman "/>
              </a:rPr>
              <a:t>/</a:t>
            </a:r>
            <a:r>
              <a:rPr lang="en-US" sz="1400" dirty="0" err="1">
                <a:solidFill>
                  <a:schemeClr val="bg2">
                    <a:lumMod val="25000"/>
                  </a:schemeClr>
                </a:solidFill>
                <a:latin typeface="Times New Roman "/>
              </a:rPr>
              <a:t>Huyện</a:t>
            </a:r>
            <a:r>
              <a:rPr lang="en-US" sz="1400" dirty="0">
                <a:solidFill>
                  <a:schemeClr val="bg2">
                    <a:lumMod val="25000"/>
                  </a:schemeClr>
                </a:solidFill>
                <a:latin typeface="Times New Roman "/>
              </a:rPr>
              <a:t>/Thị </a:t>
            </a:r>
            <a:r>
              <a:rPr lang="en-US" sz="1400" dirty="0" err="1">
                <a:solidFill>
                  <a:schemeClr val="bg2">
                    <a:lumMod val="25000"/>
                  </a:schemeClr>
                </a:solidFill>
                <a:latin typeface="Times New Roman "/>
              </a:rPr>
              <a:t>Xã</a:t>
            </a:r>
            <a:r>
              <a:rPr lang="en-US" sz="1400" dirty="0">
                <a:solidFill>
                  <a:schemeClr val="bg2">
                    <a:lumMod val="25000"/>
                  </a:schemeClr>
                </a:solidFill>
                <a:latin typeface="Times New Roman "/>
              </a:rPr>
              <a:t> và </a:t>
            </a:r>
            <a:r>
              <a:rPr lang="en-US" sz="1400" dirty="0" err="1">
                <a:solidFill>
                  <a:schemeClr val="bg2">
                    <a:lumMod val="25000"/>
                  </a:schemeClr>
                </a:solidFill>
                <a:latin typeface="Times New Roman "/>
              </a:rPr>
              <a:t>các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Xã</a:t>
            </a:r>
            <a:r>
              <a:rPr lang="en-US" sz="1400" dirty="0">
                <a:solidFill>
                  <a:schemeClr val="bg2">
                    <a:lumMod val="25000"/>
                  </a:schemeClr>
                </a:solidFill>
                <a:latin typeface="Times New Roman "/>
              </a:rPr>
              <a:t>/</a:t>
            </a:r>
            <a:r>
              <a:rPr lang="en-US" sz="1400" dirty="0" err="1">
                <a:solidFill>
                  <a:schemeClr val="bg2">
                    <a:lumMod val="25000"/>
                  </a:schemeClr>
                </a:solidFill>
                <a:latin typeface="Times New Roman "/>
              </a:rPr>
              <a:t>Phường</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trong</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Quận</a:t>
            </a:r>
            <a:r>
              <a:rPr lang="en-US" sz="1400" dirty="0">
                <a:solidFill>
                  <a:schemeClr val="bg2">
                    <a:lumMod val="25000"/>
                  </a:schemeClr>
                </a:solidFill>
                <a:latin typeface="Times New Roman "/>
              </a:rPr>
              <a:t>/</a:t>
            </a:r>
            <a:r>
              <a:rPr lang="en-US" sz="1400" dirty="0" err="1">
                <a:solidFill>
                  <a:schemeClr val="bg2">
                    <a:lumMod val="25000"/>
                  </a:schemeClr>
                </a:solidFill>
                <a:latin typeface="Times New Roman "/>
              </a:rPr>
              <a:t>Huyện</a:t>
            </a:r>
            <a:r>
              <a:rPr lang="en-US" sz="1400" dirty="0">
                <a:solidFill>
                  <a:schemeClr val="bg2">
                    <a:lumMod val="25000"/>
                  </a:schemeClr>
                </a:solidFill>
                <a:latin typeface="Times New Roman "/>
              </a:rPr>
              <a:t>/Thị </a:t>
            </a:r>
            <a:r>
              <a:rPr lang="en-US" sz="1400" dirty="0" err="1">
                <a:solidFill>
                  <a:schemeClr val="bg2">
                    <a:lumMod val="25000"/>
                  </a:schemeClr>
                </a:solidFill>
                <a:latin typeface="Times New Roman "/>
              </a:rPr>
              <a:t>Xã</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quản</a:t>
            </a:r>
            <a:r>
              <a:rPr lang="en-US" sz="1400" dirty="0">
                <a:solidFill>
                  <a:schemeClr val="bg2">
                    <a:lumMod val="25000"/>
                  </a:schemeClr>
                </a:solidFill>
                <a:latin typeface="Times New Roman "/>
              </a:rPr>
              <a:t> lý.</a:t>
            </a:r>
          </a:p>
          <a:p>
            <a:pPr marL="342900" marR="0" lvl="0" indent="-342900" algn="just">
              <a:lnSpc>
                <a:spcPct val="130000"/>
              </a:lnSpc>
              <a:spcBef>
                <a:spcPts val="300"/>
              </a:spcBef>
              <a:spcAft>
                <a:spcPts val="300"/>
              </a:spcAft>
              <a:buClr>
                <a:srgbClr val="000000"/>
              </a:buClr>
              <a:buFont typeface="Times New Roman" panose="02020603050405020304" pitchFamily="18" charset="0"/>
              <a:buChar char="-"/>
              <a:tabLst>
                <a:tab pos="228600" algn="l"/>
              </a:tabLst>
            </a:pPr>
            <a:r>
              <a:rPr lang="en-US" sz="1400" b="1" dirty="0" err="1">
                <a:solidFill>
                  <a:schemeClr val="bg2">
                    <a:lumMod val="25000"/>
                  </a:schemeClr>
                </a:solidFill>
                <a:latin typeface="Times New Roman "/>
              </a:rPr>
              <a:t>Cán</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bộ</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Tỉnh</a:t>
            </a:r>
            <a:r>
              <a:rPr lang="en-US" sz="1400" b="1" dirty="0">
                <a:solidFill>
                  <a:schemeClr val="bg2">
                    <a:lumMod val="25000"/>
                  </a:schemeClr>
                </a:solidFill>
                <a:latin typeface="Times New Roman "/>
              </a:rPr>
              <a:t>/Thành </a:t>
            </a:r>
            <a:r>
              <a:rPr lang="en-US" sz="1400" b="1" dirty="0" err="1">
                <a:solidFill>
                  <a:schemeClr val="bg2">
                    <a:lumMod val="25000"/>
                  </a:schemeClr>
                </a:solidFill>
                <a:latin typeface="Times New Roman "/>
              </a:rPr>
              <a:t>Phố</a:t>
            </a:r>
            <a:r>
              <a:rPr lang="en-US" sz="1400" b="1" dirty="0">
                <a:solidFill>
                  <a:schemeClr val="bg2">
                    <a:lumMod val="25000"/>
                  </a:schemeClr>
                </a:solidFill>
                <a:latin typeface="Times New Roman "/>
              </a:rPr>
              <a:t>: </a:t>
            </a:r>
            <a:r>
              <a:rPr lang="en-US" sz="1400" dirty="0" err="1">
                <a:solidFill>
                  <a:schemeClr val="bg2">
                    <a:lumMod val="25000"/>
                  </a:schemeClr>
                </a:solidFill>
                <a:latin typeface="Times New Roman "/>
              </a:rPr>
              <a:t>Được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truy</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cập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dữ</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liệu</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của</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Tỉnh</a:t>
            </a:r>
            <a:r>
              <a:rPr lang="en-US" sz="1400" dirty="0">
                <a:solidFill>
                  <a:schemeClr val="bg2">
                    <a:lumMod val="25000"/>
                  </a:schemeClr>
                </a:solidFill>
                <a:latin typeface="Times New Roman "/>
              </a:rPr>
              <a:t>/Thành </a:t>
            </a:r>
            <a:r>
              <a:rPr lang="en-US" sz="1400" dirty="0" err="1">
                <a:solidFill>
                  <a:schemeClr val="bg2">
                    <a:lumMod val="25000"/>
                  </a:schemeClr>
                </a:solidFill>
                <a:latin typeface="Times New Roman "/>
              </a:rPr>
              <a:t>Phố</a:t>
            </a:r>
            <a:r>
              <a:rPr lang="en-US" sz="1400" dirty="0">
                <a:solidFill>
                  <a:schemeClr val="bg2">
                    <a:lumMod val="25000"/>
                  </a:schemeClr>
                </a:solidFill>
                <a:latin typeface="Times New Roman "/>
              </a:rPr>
              <a:t> và </a:t>
            </a:r>
            <a:r>
              <a:rPr lang="en-US" sz="1400" dirty="0" err="1">
                <a:solidFill>
                  <a:schemeClr val="bg2">
                    <a:lumMod val="25000"/>
                  </a:schemeClr>
                </a:solidFill>
                <a:latin typeface="Times New Roman "/>
              </a:rPr>
              <a:t>tất</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cả</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các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đơn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vị</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Tỉnh</a:t>
            </a:r>
            <a:r>
              <a:rPr lang="en-US" sz="1400" dirty="0">
                <a:solidFill>
                  <a:schemeClr val="bg2">
                    <a:lumMod val="25000"/>
                  </a:schemeClr>
                </a:solidFill>
                <a:latin typeface="Times New Roman "/>
              </a:rPr>
              <a:t>/Thành </a:t>
            </a:r>
            <a:r>
              <a:rPr lang="en-US" sz="1400" dirty="0" err="1">
                <a:solidFill>
                  <a:schemeClr val="bg2">
                    <a:lumMod val="25000"/>
                  </a:schemeClr>
                </a:solidFill>
                <a:latin typeface="Times New Roman "/>
              </a:rPr>
              <a:t>Phố</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quản</a:t>
            </a:r>
            <a:r>
              <a:rPr lang="en-US" sz="1400" dirty="0">
                <a:solidFill>
                  <a:schemeClr val="bg2">
                    <a:lumMod val="25000"/>
                  </a:schemeClr>
                </a:solidFill>
                <a:latin typeface="Times New Roman "/>
              </a:rPr>
              <a:t> lý.</a:t>
            </a:r>
          </a:p>
          <a:p>
            <a:pPr marL="342900" marR="0" lvl="0" indent="-342900" algn="just">
              <a:lnSpc>
                <a:spcPct val="130000"/>
              </a:lnSpc>
              <a:spcBef>
                <a:spcPts val="300"/>
              </a:spcBef>
              <a:spcAft>
                <a:spcPts val="300"/>
              </a:spcAft>
              <a:buClr>
                <a:srgbClr val="000000"/>
              </a:buClr>
              <a:buFont typeface="Times New Roman" panose="02020603050405020304" pitchFamily="18" charset="0"/>
              <a:buChar char="-"/>
              <a:tabLst>
                <a:tab pos="228600" algn="l"/>
              </a:tabLst>
            </a:pPr>
            <a:r>
              <a:rPr lang="en-US" sz="1400" b="1" dirty="0" err="1">
                <a:solidFill>
                  <a:schemeClr val="bg2">
                    <a:lumMod val="25000"/>
                  </a:schemeClr>
                </a:solidFill>
                <a:latin typeface="Times New Roman "/>
              </a:rPr>
              <a:t>Cán</a:t>
            </a:r>
            <a:r>
              <a:rPr lang="en-US" sz="1400" b="1" dirty="0">
                <a:solidFill>
                  <a:schemeClr val="bg2">
                    <a:lumMod val="25000"/>
                  </a:schemeClr>
                </a:solidFill>
                <a:latin typeface="Times New Roman "/>
              </a:rPr>
              <a:t> </a:t>
            </a:r>
            <a:r>
              <a:rPr lang="en-US" sz="1400" b="1" dirty="0" err="1">
                <a:solidFill>
                  <a:schemeClr val="bg2">
                    <a:lumMod val="25000"/>
                  </a:schemeClr>
                </a:solidFill>
                <a:latin typeface="Times New Roman "/>
              </a:rPr>
              <a:t>bộ</a:t>
            </a:r>
            <a:r>
              <a:rPr lang="en-US" sz="1400" b="1" dirty="0">
                <a:solidFill>
                  <a:schemeClr val="bg2">
                    <a:lumMod val="25000"/>
                  </a:schemeClr>
                </a:solidFill>
                <a:latin typeface="Times New Roman "/>
              </a:rPr>
              <a:t> Trung </a:t>
            </a:r>
            <a:r>
              <a:rPr lang="en-US" sz="1400" b="1" dirty="0" err="1">
                <a:solidFill>
                  <a:schemeClr val="bg2">
                    <a:lumMod val="25000"/>
                  </a:schemeClr>
                </a:solidFill>
                <a:latin typeface="Times New Roman "/>
              </a:rPr>
              <a:t>ương</a:t>
            </a:r>
            <a:r>
              <a:rPr lang="en-US" sz="1400" b="1" dirty="0">
                <a:solidFill>
                  <a:schemeClr val="bg2">
                    <a:lumMod val="25000"/>
                  </a:schemeClr>
                </a:solidFill>
                <a:latin typeface="Times New Roman "/>
              </a:rPr>
              <a:t>: </a:t>
            </a:r>
            <a:r>
              <a:rPr lang="en-US" sz="1400" dirty="0" err="1">
                <a:solidFill>
                  <a:schemeClr val="bg2">
                    <a:lumMod val="25000"/>
                  </a:schemeClr>
                </a:solidFill>
                <a:latin typeface="Times New Roman "/>
              </a:rPr>
              <a:t>Được</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truy</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cập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dữ</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liệu</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của</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toàn</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bộ</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cấp</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dưới</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trong</a:t>
            </a:r>
            <a:r>
              <a:rPr lang="en-US" sz="1400" dirty="0">
                <a:solidFill>
                  <a:schemeClr val="bg2">
                    <a:lumMod val="25000"/>
                  </a:schemeClr>
                </a:solidFill>
                <a:latin typeface="Times New Roman "/>
              </a:rPr>
              <a:t> </a:t>
            </a:r>
            <a:r>
              <a:rPr lang="en-US" sz="1400" dirty="0" err="1">
                <a:solidFill>
                  <a:schemeClr val="bg2">
                    <a:lumMod val="25000"/>
                  </a:schemeClr>
                </a:solidFill>
                <a:latin typeface="Times New Roman "/>
              </a:rPr>
              <a:t>phạm</a:t>
            </a:r>
            <a:r>
              <a:rPr lang="en-US" sz="1400" dirty="0">
                <a:solidFill>
                  <a:schemeClr val="bg2">
                    <a:lumMod val="25000"/>
                  </a:schemeClr>
                </a:solidFill>
                <a:latin typeface="Times New Roman "/>
              </a:rPr>
              <a:t> vi </a:t>
            </a:r>
            <a:r>
              <a:rPr lang="en-US" sz="1400" dirty="0" err="1">
                <a:solidFill>
                  <a:schemeClr val="bg2">
                    <a:lumMod val="25000"/>
                  </a:schemeClr>
                </a:solidFill>
                <a:latin typeface="Times New Roman "/>
              </a:rPr>
              <a:t>quản</a:t>
            </a:r>
            <a:r>
              <a:rPr lang="en-US" sz="1400" dirty="0">
                <a:solidFill>
                  <a:schemeClr val="bg2">
                    <a:lumMod val="25000"/>
                  </a:schemeClr>
                </a:solidFill>
                <a:latin typeface="Times New Roman "/>
              </a:rPr>
              <a:t> lý.</a:t>
            </a:r>
          </a:p>
        </p:txBody>
      </p:sp>
      <p:sp>
        <p:nvSpPr>
          <p:cNvPr id="23" name="Rectangle 22"/>
          <p:cNvSpPr/>
          <p:nvPr/>
        </p:nvSpPr>
        <p:spPr>
          <a:xfrm>
            <a:off x="4170870" y="755602"/>
            <a:ext cx="8212346" cy="344518"/>
          </a:xfrm>
          <a:prstGeom prst="rect">
            <a:avLst/>
          </a:prstGeom>
        </p:spPr>
        <p:txBody>
          <a:bodyPr wrap="square">
            <a:spAutoFit/>
          </a:bodyPr>
          <a:lstStyle/>
          <a:p>
            <a:pPr marR="0" lvl="0" algn="just">
              <a:lnSpc>
                <a:spcPct val="130000"/>
              </a:lnSpc>
              <a:spcBef>
                <a:spcPts val="300"/>
              </a:spcBef>
              <a:spcAft>
                <a:spcPts val="300"/>
              </a:spcAft>
            </a:pPr>
            <a:r>
              <a:rPr lang="en-US" sz="1400" b="1" dirty="0">
                <a:solidFill>
                  <a:schemeClr val="bg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1400" b="1" dirty="0" err="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CĂN</a:t>
            </a:r>
            <a:r>
              <a:rPr lang="en-US" sz="14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CỨ</a:t>
            </a:r>
            <a:r>
              <a:rPr lang="en-US" sz="14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PHÂN</a:t>
            </a:r>
            <a:r>
              <a:rPr lang="en-US" sz="14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QUYỀN</a:t>
            </a:r>
            <a:endParaRPr lang="en-US" sz="14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4" name="Rectangle 23"/>
          <p:cNvSpPr/>
          <p:nvPr/>
        </p:nvSpPr>
        <p:spPr>
          <a:xfrm>
            <a:off x="4181652" y="5059682"/>
            <a:ext cx="8212346" cy="372410"/>
          </a:xfrm>
          <a:prstGeom prst="rect">
            <a:avLst/>
          </a:prstGeom>
        </p:spPr>
        <p:txBody>
          <a:bodyPr wrap="square">
            <a:spAutoFit/>
          </a:bodyPr>
          <a:lstStyle/>
          <a:p>
            <a:pPr marR="0" lvl="0" algn="just">
              <a:lnSpc>
                <a:spcPct val="130000"/>
              </a:lnSpc>
              <a:spcBef>
                <a:spcPts val="300"/>
              </a:spcBef>
              <a:spcAft>
                <a:spcPts val="300"/>
              </a:spcAft>
            </a:pP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PHÂN</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1400" b="1" dirty="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400" b="1" dirty="0" err="1">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TIẾT</a:t>
            </a:r>
            <a:endParaRPr lang="en-US" sz="1400" b="1" dirty="0">
              <a:solidFill>
                <a:schemeClr val="accent6">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5" name="Picture 24"/>
          <p:cNvPicPr>
            <a:picLocks noChangeAspect="1"/>
          </p:cNvPicPr>
          <p:nvPr/>
        </p:nvPicPr>
        <p:blipFill rotWithShape="1">
          <a:blip r:embed="rId10"/>
          <a:srcRect l="32811" t="77280" r="40939" b="9387"/>
          <a:stretch/>
        </p:blipFill>
        <p:spPr>
          <a:xfrm>
            <a:off x="4233364" y="5379631"/>
            <a:ext cx="4529080" cy="1294023"/>
          </a:xfrm>
          <a:prstGeom prst="rect">
            <a:avLst/>
          </a:prstGeom>
        </p:spPr>
      </p:pic>
    </p:spTree>
    <p:extLst>
      <p:ext uri="{BB962C8B-B14F-4D97-AF65-F5344CB8AC3E}">
        <p14:creationId xmlns:p14="http://schemas.microsoft.com/office/powerpoint/2010/main" val="2383910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5243" t="23548" r="13871" b="18243"/>
          <a:stretch/>
        </p:blipFill>
        <p:spPr>
          <a:xfrm>
            <a:off x="0" y="974437"/>
            <a:ext cx="9144000" cy="5883564"/>
          </a:xfrm>
          <a:prstGeom prst="rect">
            <a:avLst/>
          </a:prstGeom>
        </p:spPr>
      </p:pic>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TextBox 5"/>
          <p:cNvSpPr txBox="1"/>
          <p:nvPr/>
        </p:nvSpPr>
        <p:spPr>
          <a:xfrm>
            <a:off x="207033"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n-US" sz="2800" dirty="0" err="1"/>
              <a:t>CĂN</a:t>
            </a:r>
            <a:r>
              <a:rPr lang="en-US" sz="2800" dirty="0"/>
              <a:t> </a:t>
            </a:r>
            <a:r>
              <a:rPr lang="en-US" sz="2800" dirty="0" err="1"/>
              <a:t>CỨ</a:t>
            </a:r>
            <a:r>
              <a:rPr lang="en-US" sz="2800" dirty="0"/>
              <a:t> </a:t>
            </a:r>
            <a:r>
              <a:rPr lang="en-US" sz="2800" dirty="0" err="1"/>
              <a:t>PHÂN</a:t>
            </a:r>
            <a:r>
              <a:rPr lang="en-US" sz="2800" dirty="0"/>
              <a:t> </a:t>
            </a:r>
            <a:r>
              <a:rPr lang="en-US" sz="2800" dirty="0" err="1"/>
              <a:t>QUYỀN</a:t>
            </a:r>
            <a:r>
              <a:rPr lang="en-US" sz="2800" dirty="0"/>
              <a:t> &amp; </a:t>
            </a:r>
            <a:r>
              <a:rPr lang="en-US" sz="2800" dirty="0" err="1"/>
              <a:t>PHÂN</a:t>
            </a:r>
            <a:r>
              <a:rPr lang="en-US" sz="2800" dirty="0"/>
              <a:t> </a:t>
            </a:r>
            <a:r>
              <a:rPr lang="en-US" sz="2800" dirty="0" err="1"/>
              <a:t>QUYỀN</a:t>
            </a:r>
            <a:r>
              <a:rPr lang="en-US" sz="2800" dirty="0"/>
              <a:t> CHI </a:t>
            </a:r>
            <a:r>
              <a:rPr lang="en-US" sz="2800" dirty="0" err="1"/>
              <a:t>TIẾT</a:t>
            </a:r>
            <a:endParaRPr lang="en-US" sz="2800" dirty="0"/>
          </a:p>
        </p:txBody>
      </p:sp>
    </p:spTree>
    <p:extLst>
      <p:ext uri="{BB962C8B-B14F-4D97-AF65-F5344CB8AC3E}">
        <p14:creationId xmlns:p14="http://schemas.microsoft.com/office/powerpoint/2010/main" val="3688275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2756313"/>
            <a:ext cx="3054966" cy="672687"/>
          </a:xfrm>
          <a:prstGeom prst="rect">
            <a:avLst/>
          </a:prstGeom>
          <a:no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IV</a:t>
            </a:r>
            <a:endParaRPr lang="en-US" sz="2900" b="1" dirty="0">
              <a:latin typeface="Calibri "/>
            </a:endParaRPr>
          </a:p>
        </p:txBody>
      </p:sp>
      <p:sp>
        <p:nvSpPr>
          <p:cNvPr id="7" name="Title 1"/>
          <p:cNvSpPr txBox="1">
            <a:spLocks/>
          </p:cNvSpPr>
          <p:nvPr/>
        </p:nvSpPr>
        <p:spPr>
          <a:xfrm>
            <a:off x="840666" y="3581647"/>
            <a:ext cx="7661251"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chemeClr val="bg1"/>
                </a:solidFill>
              </a:rPr>
              <a:t>QUY </a:t>
            </a:r>
            <a:r>
              <a:rPr lang="en-US" sz="2400" b="1" dirty="0" err="1">
                <a:solidFill>
                  <a:schemeClr val="bg1"/>
                </a:solidFill>
              </a:rPr>
              <a:t>TRÌNH</a:t>
            </a:r>
            <a:r>
              <a:rPr lang="en-US" sz="2400" b="1" dirty="0">
                <a:solidFill>
                  <a:schemeClr val="bg1"/>
                </a:solidFill>
              </a:rPr>
              <a:t> </a:t>
            </a:r>
            <a:r>
              <a:rPr lang="en-US" sz="2400" b="1" dirty="0" err="1">
                <a:solidFill>
                  <a:schemeClr val="bg1"/>
                </a:solidFill>
              </a:rPr>
              <a:t>NỘP</a:t>
            </a:r>
            <a:r>
              <a:rPr lang="en-US" sz="2400" b="1" dirty="0">
                <a:solidFill>
                  <a:schemeClr val="bg1"/>
                </a:solidFill>
              </a:rPr>
              <a:t> </a:t>
            </a:r>
            <a:r>
              <a:rPr lang="en-US" sz="2400" b="1" dirty="0" err="1">
                <a:solidFill>
                  <a:schemeClr val="bg1"/>
                </a:solidFill>
              </a:rPr>
              <a:t>KHOẢN</a:t>
            </a:r>
            <a:r>
              <a:rPr lang="en-US" sz="2400" b="1" dirty="0">
                <a:solidFill>
                  <a:schemeClr val="bg1"/>
                </a:solidFill>
              </a:rPr>
              <a:t> THU</a:t>
            </a:r>
          </a:p>
        </p:txBody>
      </p:sp>
    </p:spTree>
    <p:extLst>
      <p:ext uri="{BB962C8B-B14F-4D97-AF65-F5344CB8AC3E}">
        <p14:creationId xmlns:p14="http://schemas.microsoft.com/office/powerpoint/2010/main" val="3984319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D020E-88D5-8B03-0A31-99EE4ECF20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570" t="-233" r="19629" b="233"/>
          <a:stretch/>
        </p:blipFill>
        <p:spPr>
          <a:xfrm>
            <a:off x="5409761" y="0"/>
            <a:ext cx="3785704" cy="6858000"/>
          </a:xfrm>
          <a:prstGeom prst="rect">
            <a:avLst/>
          </a:prstGeom>
        </p:spPr>
      </p:pic>
      <p:sp>
        <p:nvSpPr>
          <p:cNvPr id="5" name="!!1"/>
          <p:cNvSpPr/>
          <p:nvPr/>
        </p:nvSpPr>
        <p:spPr>
          <a:xfrm>
            <a:off x="532821" y="1367856"/>
            <a:ext cx="4324867" cy="1725542"/>
          </a:xfrm>
          <a:prstGeom prst="rect">
            <a:avLst/>
          </a:prstGeom>
          <a:gradFill flip="none" rotWithShape="1">
            <a:gsLst>
              <a:gs pos="0">
                <a:srgbClr val="438F19">
                  <a:shade val="30000"/>
                  <a:satMod val="115000"/>
                </a:srgbClr>
              </a:gs>
              <a:gs pos="50000">
                <a:srgbClr val="438F19">
                  <a:shade val="67500"/>
                  <a:satMod val="115000"/>
                </a:srgbClr>
              </a:gs>
              <a:gs pos="100000">
                <a:srgbClr val="438F19">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
          <p:cNvSpPr/>
          <p:nvPr/>
        </p:nvSpPr>
        <p:spPr>
          <a:xfrm>
            <a:off x="4857689" y="1367857"/>
            <a:ext cx="4159312" cy="1725542"/>
          </a:xfrm>
          <a:prstGeom prst="rect">
            <a:avLst/>
          </a:prstGeom>
          <a:gradFill flip="none" rotWithShape="1">
            <a:gsLst>
              <a:gs pos="0">
                <a:srgbClr val="57BA20">
                  <a:shade val="30000"/>
                  <a:satMod val="115000"/>
                </a:srgbClr>
              </a:gs>
              <a:gs pos="50000">
                <a:srgbClr val="57BA20">
                  <a:shade val="67500"/>
                  <a:satMod val="115000"/>
                </a:srgbClr>
              </a:gs>
              <a:gs pos="100000">
                <a:srgbClr val="57BA20">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iamond 6"/>
          <p:cNvSpPr/>
          <p:nvPr/>
        </p:nvSpPr>
        <p:spPr>
          <a:xfrm>
            <a:off x="4399700" y="1857002"/>
            <a:ext cx="945334" cy="912490"/>
          </a:xfrm>
          <a:prstGeom prst="diamond">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2">
            <a:extLst>
              <a:ext uri="{FF2B5EF4-FFF2-40B4-BE49-F238E27FC236}">
                <a16:creationId xmlns:a16="http://schemas.microsoft.com/office/drawing/2014/main" id="{6FCAE788-BEFD-7EDD-CCF5-EB301F8AF424}"/>
              </a:ext>
            </a:extLst>
          </p:cNvPr>
          <p:cNvSpPr/>
          <p:nvPr/>
        </p:nvSpPr>
        <p:spPr>
          <a:xfrm>
            <a:off x="4360523" y="1752993"/>
            <a:ext cx="945334" cy="91249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7007FCD-C476-7F6B-F399-92348DE9DAC7}"/>
              </a:ext>
            </a:extLst>
          </p:cNvPr>
          <p:cNvSpPr txBox="1"/>
          <p:nvPr/>
        </p:nvSpPr>
        <p:spPr>
          <a:xfrm>
            <a:off x="470611" y="-16992"/>
            <a:ext cx="7365783" cy="1361911"/>
          </a:xfrm>
          <a:prstGeom prst="rect">
            <a:avLst/>
          </a:prstGeom>
          <a:noFill/>
        </p:spPr>
        <p:txBody>
          <a:bodyPr wrap="square">
            <a:spAutoFit/>
          </a:bodyPr>
          <a:lstStyle/>
          <a:p>
            <a:pPr>
              <a:lnSpc>
                <a:spcPct val="150000"/>
              </a:lnSpc>
            </a:pPr>
            <a:r>
              <a:rPr lang="en-US" sz="3100" b="1" dirty="0">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I. QUY </a:t>
            </a:r>
            <a:r>
              <a:rPr lang="en-US" sz="3100" b="1" dirty="0" err="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TRÌNH</a:t>
            </a:r>
            <a:r>
              <a:rPr lang="en-US" sz="3100" b="1" dirty="0">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 </a:t>
            </a:r>
            <a:r>
              <a:rPr lang="en-US" sz="3100" b="1" dirty="0" err="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NỘP</a:t>
            </a:r>
            <a:r>
              <a:rPr lang="en-US" sz="3100" b="1" dirty="0">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 </a:t>
            </a:r>
            <a:r>
              <a:rPr lang="en-US" sz="3100" b="1" dirty="0" err="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KHOẢN</a:t>
            </a:r>
            <a:r>
              <a:rPr lang="en-US" sz="3100" b="1" dirty="0">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rPr>
              <a:t> THU BCA</a:t>
            </a:r>
          </a:p>
          <a:p>
            <a:pPr>
              <a:lnSpc>
                <a:spcPct val="150000"/>
              </a:lnSpc>
            </a:pPr>
            <a:r>
              <a:rPr lang="en-US" sz="2400" b="1" dirty="0" err="1">
                <a:solidFill>
                  <a:srgbClr val="333333"/>
                </a:solidFill>
              </a:rPr>
              <a:t>GỒM</a:t>
            </a:r>
            <a:r>
              <a:rPr lang="en-US" sz="2400" b="1" dirty="0">
                <a:solidFill>
                  <a:srgbClr val="333333"/>
                </a:solidFill>
              </a:rPr>
              <a:t> 02 </a:t>
            </a:r>
            <a:r>
              <a:rPr lang="en-US" sz="2400" b="1" dirty="0" err="1">
                <a:solidFill>
                  <a:srgbClr val="333333"/>
                </a:solidFill>
              </a:rPr>
              <a:t>LOẠI</a:t>
            </a:r>
            <a:endParaRPr lang="en-US" sz="2400" dirty="0">
              <a:solidFill>
                <a:srgbClr val="333333"/>
              </a:solidFill>
            </a:endParaRPr>
          </a:p>
        </p:txBody>
      </p:sp>
      <p:pic>
        <p:nvPicPr>
          <p:cNvPr id="11" name="Graphic 10" descr="Head with gears">
            <a:extLst>
              <a:ext uri="{FF2B5EF4-FFF2-40B4-BE49-F238E27FC236}">
                <a16:creationId xmlns:a16="http://schemas.microsoft.com/office/drawing/2014/main" id="{11D75661-FE5F-00D4-1CD6-E9E1271D402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23479" y="1764406"/>
            <a:ext cx="1147254" cy="1160219"/>
          </a:xfrm>
          <a:prstGeom prst="rect">
            <a:avLst/>
          </a:prstGeom>
        </p:spPr>
      </p:pic>
      <p:pic>
        <p:nvPicPr>
          <p:cNvPr id="12" name="Graphic 12" descr="Diamond">
            <a:extLst>
              <a:ext uri="{FF2B5EF4-FFF2-40B4-BE49-F238E27FC236}">
                <a16:creationId xmlns:a16="http://schemas.microsoft.com/office/drawing/2014/main" id="{8781C793-1F04-4E2C-96A5-6B93DFF1627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3401" y="1678010"/>
            <a:ext cx="1097775" cy="1251262"/>
          </a:xfrm>
          <a:prstGeom prst="rect">
            <a:avLst/>
          </a:prstGeom>
        </p:spPr>
      </p:pic>
      <p:sp>
        <p:nvSpPr>
          <p:cNvPr id="15" name="TextBox 14">
            <a:extLst>
              <a:ext uri="{FF2B5EF4-FFF2-40B4-BE49-F238E27FC236}">
                <a16:creationId xmlns:a16="http://schemas.microsoft.com/office/drawing/2014/main" id="{79064AA5-5C82-119E-D5A3-C55BF3283932}"/>
              </a:ext>
            </a:extLst>
          </p:cNvPr>
          <p:cNvSpPr txBox="1"/>
          <p:nvPr/>
        </p:nvSpPr>
        <p:spPr>
          <a:xfrm>
            <a:off x="1826400" y="2011623"/>
            <a:ext cx="2530769" cy="646331"/>
          </a:xfrm>
          <a:prstGeom prst="rect">
            <a:avLst/>
          </a:prstGeom>
          <a:noFill/>
        </p:spPr>
        <p:txBody>
          <a:bodyPr wrap="square" rtlCol="0">
            <a:spAutoFit/>
          </a:bodyPr>
          <a:lstStyle/>
          <a:p>
            <a:r>
              <a:rPr lang="en-US" b="1" dirty="0">
                <a:solidFill>
                  <a:schemeClr val="bg1"/>
                </a:solidFill>
              </a:rPr>
              <a:t>Quy </a:t>
            </a:r>
            <a:r>
              <a:rPr lang="en-US" b="1" dirty="0" err="1">
                <a:solidFill>
                  <a:schemeClr val="bg1"/>
                </a:solidFill>
              </a:rPr>
              <a:t>trình</a:t>
            </a:r>
            <a:r>
              <a:rPr lang="en-US" b="1" dirty="0">
                <a:solidFill>
                  <a:schemeClr val="bg1"/>
                </a:solidFill>
              </a:rPr>
              <a:t> </a:t>
            </a:r>
            <a:r>
              <a:rPr lang="en-US" b="1" dirty="0" err="1">
                <a:solidFill>
                  <a:schemeClr val="bg1"/>
                </a:solidFill>
              </a:rPr>
              <a:t>nộp</a:t>
            </a:r>
            <a:r>
              <a:rPr lang="en-US" b="1" dirty="0">
                <a:solidFill>
                  <a:schemeClr val="bg1"/>
                </a:solidFill>
              </a:rPr>
              <a:t> </a:t>
            </a:r>
            <a:r>
              <a:rPr lang="en-US" b="1" dirty="0" err="1">
                <a:solidFill>
                  <a:schemeClr val="bg1"/>
                </a:solidFill>
              </a:rPr>
              <a:t>các</a:t>
            </a:r>
            <a:r>
              <a:rPr lang="en-US" b="1" dirty="0">
                <a:solidFill>
                  <a:schemeClr val="bg1"/>
                </a:solidFill>
              </a:rPr>
              <a:t> </a:t>
            </a:r>
            <a:r>
              <a:rPr lang="en-US" b="1" dirty="0" err="1">
                <a:solidFill>
                  <a:schemeClr val="bg1"/>
                </a:solidFill>
              </a:rPr>
              <a:t>khoản</a:t>
            </a:r>
            <a:r>
              <a:rPr lang="en-US" b="1" dirty="0">
                <a:solidFill>
                  <a:schemeClr val="bg1"/>
                </a:solidFill>
              </a:rPr>
              <a:t> </a:t>
            </a:r>
            <a:r>
              <a:rPr lang="en-US" b="1" dirty="0" err="1">
                <a:solidFill>
                  <a:schemeClr val="bg1"/>
                </a:solidFill>
              </a:rPr>
              <a:t>thu</a:t>
            </a:r>
            <a:r>
              <a:rPr lang="en-US" b="1" dirty="0">
                <a:solidFill>
                  <a:schemeClr val="bg1"/>
                </a:solidFill>
              </a:rPr>
              <a:t> </a:t>
            </a:r>
            <a:r>
              <a:rPr lang="en-US" b="1" dirty="0" err="1">
                <a:solidFill>
                  <a:schemeClr val="bg1"/>
                </a:solidFill>
              </a:rPr>
              <a:t>thông</a:t>
            </a:r>
            <a:r>
              <a:rPr lang="en-US" b="1" dirty="0">
                <a:solidFill>
                  <a:schemeClr val="bg1"/>
                </a:solidFill>
              </a:rPr>
              <a:t> </a:t>
            </a:r>
            <a:r>
              <a:rPr lang="en-US" b="1" dirty="0" err="1">
                <a:solidFill>
                  <a:schemeClr val="bg1"/>
                </a:solidFill>
              </a:rPr>
              <a:t>thường</a:t>
            </a:r>
            <a:endParaRPr lang="en-US" dirty="0">
              <a:solidFill>
                <a:schemeClr val="bg1"/>
              </a:solidFill>
            </a:endParaRPr>
          </a:p>
        </p:txBody>
      </p:sp>
      <p:sp>
        <p:nvSpPr>
          <p:cNvPr id="16" name="TextBox 15">
            <a:extLst>
              <a:ext uri="{FF2B5EF4-FFF2-40B4-BE49-F238E27FC236}">
                <a16:creationId xmlns:a16="http://schemas.microsoft.com/office/drawing/2014/main" id="{F4A5D928-3CBA-ABF2-7CB9-8BA6457F11A5}"/>
              </a:ext>
            </a:extLst>
          </p:cNvPr>
          <p:cNvSpPr txBox="1"/>
          <p:nvPr/>
        </p:nvSpPr>
        <p:spPr>
          <a:xfrm>
            <a:off x="6351439" y="2059010"/>
            <a:ext cx="2260948" cy="646331"/>
          </a:xfrm>
          <a:prstGeom prst="rect">
            <a:avLst/>
          </a:prstGeom>
          <a:noFill/>
        </p:spPr>
        <p:txBody>
          <a:bodyPr wrap="square" rtlCol="0">
            <a:spAutoFit/>
          </a:bodyPr>
          <a:lstStyle/>
          <a:p>
            <a:r>
              <a:rPr lang="en-US" b="1" dirty="0">
                <a:solidFill>
                  <a:schemeClr val="bg1"/>
                </a:solidFill>
              </a:rPr>
              <a:t>Quy </a:t>
            </a:r>
            <a:r>
              <a:rPr lang="en-US" b="1" dirty="0" err="1">
                <a:solidFill>
                  <a:schemeClr val="bg1"/>
                </a:solidFill>
              </a:rPr>
              <a:t>trình</a:t>
            </a:r>
            <a:r>
              <a:rPr lang="en-US" b="1" dirty="0">
                <a:solidFill>
                  <a:schemeClr val="bg1"/>
                </a:solidFill>
              </a:rPr>
              <a:t> </a:t>
            </a:r>
            <a:r>
              <a:rPr lang="en-US" b="1" dirty="0" err="1">
                <a:solidFill>
                  <a:schemeClr val="bg1"/>
                </a:solidFill>
              </a:rPr>
              <a:t>nộp</a:t>
            </a:r>
            <a:r>
              <a:rPr lang="en-US" b="1" dirty="0">
                <a:solidFill>
                  <a:schemeClr val="bg1"/>
                </a:solidFill>
              </a:rPr>
              <a:t> </a:t>
            </a:r>
            <a:r>
              <a:rPr lang="en-US" b="1" dirty="0" err="1">
                <a:solidFill>
                  <a:schemeClr val="bg1"/>
                </a:solidFill>
              </a:rPr>
              <a:t>các</a:t>
            </a:r>
            <a:r>
              <a:rPr lang="en-US" b="1" dirty="0">
                <a:solidFill>
                  <a:schemeClr val="bg1"/>
                </a:solidFill>
              </a:rPr>
              <a:t> </a:t>
            </a:r>
            <a:r>
              <a:rPr lang="en-US" b="1" dirty="0" err="1">
                <a:solidFill>
                  <a:schemeClr val="bg1"/>
                </a:solidFill>
              </a:rPr>
              <a:t>khoản</a:t>
            </a:r>
            <a:r>
              <a:rPr lang="en-US" b="1" dirty="0">
                <a:solidFill>
                  <a:schemeClr val="bg1"/>
                </a:solidFill>
              </a:rPr>
              <a:t> </a:t>
            </a:r>
            <a:r>
              <a:rPr lang="en-US" b="1" dirty="0" err="1">
                <a:solidFill>
                  <a:schemeClr val="bg1"/>
                </a:solidFill>
              </a:rPr>
              <a:t>thu</a:t>
            </a:r>
            <a:r>
              <a:rPr lang="en-US" b="1" dirty="0">
                <a:solidFill>
                  <a:schemeClr val="bg1"/>
                </a:solidFill>
              </a:rPr>
              <a:t> </a:t>
            </a:r>
            <a:r>
              <a:rPr lang="en-US" b="1" dirty="0" err="1">
                <a:solidFill>
                  <a:schemeClr val="bg1"/>
                </a:solidFill>
              </a:rPr>
              <a:t>đặc</a:t>
            </a:r>
            <a:r>
              <a:rPr lang="en-US" b="1" dirty="0">
                <a:solidFill>
                  <a:schemeClr val="bg1"/>
                </a:solidFill>
              </a:rPr>
              <a:t> </a:t>
            </a:r>
            <a:r>
              <a:rPr lang="en-US" b="1" dirty="0" err="1">
                <a:solidFill>
                  <a:schemeClr val="bg1"/>
                </a:solidFill>
              </a:rPr>
              <a:t>thù</a:t>
            </a:r>
            <a:endParaRPr lang="en-US" dirty="0">
              <a:solidFill>
                <a:schemeClr val="bg1"/>
              </a:solidFill>
            </a:endParaRPr>
          </a:p>
        </p:txBody>
      </p:sp>
      <p:grpSp>
        <p:nvGrpSpPr>
          <p:cNvPr id="17" name="Group 16"/>
          <p:cNvGrpSpPr/>
          <p:nvPr/>
        </p:nvGrpSpPr>
        <p:grpSpPr>
          <a:xfrm>
            <a:off x="319176" y="153365"/>
            <a:ext cx="8548776" cy="650472"/>
            <a:chOff x="301923" y="41221"/>
            <a:chExt cx="8548776" cy="650472"/>
          </a:xfrm>
        </p:grpSpPr>
        <p:pic>
          <p:nvPicPr>
            <p:cNvPr id="18" name="Picture 17"/>
            <p:cNvPicPr>
              <a:picLocks noChangeAspect="1"/>
            </p:cNvPicPr>
            <p:nvPr/>
          </p:nvPicPr>
          <p:blipFill rotWithShape="1">
            <a:blip r:embed="rId8"/>
            <a:srcRect l="49933" t="79967" r="16021" b="17917"/>
            <a:stretch/>
          </p:blipFill>
          <p:spPr>
            <a:xfrm>
              <a:off x="301923" y="595223"/>
              <a:ext cx="8212346" cy="96470"/>
            </a:xfrm>
            <a:prstGeom prst="rect">
              <a:avLst/>
            </a:prstGeom>
          </p:spPr>
        </p:pic>
        <p:pic>
          <p:nvPicPr>
            <p:cNvPr id="19" name="Picture 18"/>
            <p:cNvPicPr>
              <a:picLocks noChangeAspect="1"/>
            </p:cNvPicPr>
            <p:nvPr/>
          </p:nvPicPr>
          <p:blipFill rotWithShape="1">
            <a:blip r:embed="rId9">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grpSp>
        <p:nvGrpSpPr>
          <p:cNvPr id="21" name="Group 20"/>
          <p:cNvGrpSpPr/>
          <p:nvPr/>
        </p:nvGrpSpPr>
        <p:grpSpPr>
          <a:xfrm>
            <a:off x="1092691" y="3831475"/>
            <a:ext cx="930843" cy="930843"/>
            <a:chOff x="682353" y="1711362"/>
            <a:chExt cx="849131" cy="849131"/>
          </a:xfrm>
        </p:grpSpPr>
        <p:sp>
          <p:nvSpPr>
            <p:cNvPr id="22" name="Teardrop 21"/>
            <p:cNvSpPr/>
            <p:nvPr/>
          </p:nvSpPr>
          <p:spPr>
            <a:xfrm rot="8100000">
              <a:off x="682353" y="1711362"/>
              <a:ext cx="849131" cy="849131"/>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grpSp>
      <p:grpSp>
        <p:nvGrpSpPr>
          <p:cNvPr id="24" name="Group 23"/>
          <p:cNvGrpSpPr/>
          <p:nvPr/>
        </p:nvGrpSpPr>
        <p:grpSpPr>
          <a:xfrm>
            <a:off x="3321415" y="3831475"/>
            <a:ext cx="930843" cy="930843"/>
            <a:chOff x="682353" y="1711362"/>
            <a:chExt cx="849131" cy="849131"/>
          </a:xfrm>
        </p:grpSpPr>
        <p:sp>
          <p:nvSpPr>
            <p:cNvPr id="25" name="Teardrop 24"/>
            <p:cNvSpPr/>
            <p:nvPr/>
          </p:nvSpPr>
          <p:spPr>
            <a:xfrm rot="8100000">
              <a:off x="682353" y="1711362"/>
              <a:ext cx="849131" cy="849131"/>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1121511" y="5409923"/>
            <a:ext cx="930843" cy="930843"/>
            <a:chOff x="682353" y="1711362"/>
            <a:chExt cx="849131" cy="849131"/>
          </a:xfrm>
        </p:grpSpPr>
        <p:sp>
          <p:nvSpPr>
            <p:cNvPr id="28" name="Teardrop 27"/>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3338965" y="5383154"/>
            <a:ext cx="930843" cy="930843"/>
            <a:chOff x="682353" y="1711362"/>
            <a:chExt cx="849131" cy="849131"/>
          </a:xfrm>
        </p:grpSpPr>
        <p:sp>
          <p:nvSpPr>
            <p:cNvPr id="31" name="Teardrop 30"/>
            <p:cNvSpPr/>
            <p:nvPr/>
          </p:nvSpPr>
          <p:spPr>
            <a:xfrm rot="8100000">
              <a:off x="682353" y="1711362"/>
              <a:ext cx="849131" cy="84913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3"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48568" y="3909185"/>
            <a:ext cx="419088" cy="419088"/>
          </a:xfrm>
          <a:prstGeom prst="rect">
            <a:avLst/>
          </a:prstGeom>
        </p:spPr>
      </p:pic>
      <p:pic>
        <p:nvPicPr>
          <p:cNvPr id="34"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12" cstate="print"/>
          <a:stretch>
            <a:fillRect/>
          </a:stretch>
        </p:blipFill>
        <p:spPr>
          <a:xfrm>
            <a:off x="1359007" y="5514259"/>
            <a:ext cx="456496" cy="45721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93521" y="3960351"/>
            <a:ext cx="386629" cy="316756"/>
          </a:xfrm>
          <a:prstGeom prst="rect">
            <a:avLst/>
          </a:prstGeom>
        </p:spPr>
      </p:pic>
      <p:pic>
        <p:nvPicPr>
          <p:cNvPr id="37" name="Graphic 18" descr="Building">
            <a:extLst>
              <a:ext uri="{FF2B5EF4-FFF2-40B4-BE49-F238E27FC236}">
                <a16:creationId xmlns:a16="http://schemas.microsoft.com/office/drawing/2014/main" id="{700BE9A0-AD89-E20F-9CA7-36D98BA040F7}"/>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658198" y="5460864"/>
            <a:ext cx="326811" cy="326811"/>
          </a:xfrm>
          <a:prstGeom prst="rect">
            <a:avLst/>
          </a:prstGeom>
        </p:spPr>
      </p:pic>
      <p:sp>
        <p:nvSpPr>
          <p:cNvPr id="41" name="Rectangle 40"/>
          <p:cNvSpPr/>
          <p:nvPr/>
        </p:nvSpPr>
        <p:spPr>
          <a:xfrm>
            <a:off x="462524" y="3252456"/>
            <a:ext cx="2677336" cy="461665"/>
          </a:xfrm>
          <a:prstGeom prst="rect">
            <a:avLst/>
          </a:prstGeom>
        </p:spPr>
        <p:txBody>
          <a:bodyPr wrap="none">
            <a:spAutoFit/>
          </a:bodyPr>
          <a:lstStyle/>
          <a:p>
            <a:r>
              <a:rPr lang="en-US" sz="2400" b="1" dirty="0" err="1">
                <a:solidFill>
                  <a:srgbClr val="333333"/>
                </a:solidFill>
              </a:rPr>
              <a:t>GIẢI</a:t>
            </a:r>
            <a:r>
              <a:rPr lang="en-US" sz="2400" b="1" dirty="0">
                <a:solidFill>
                  <a:srgbClr val="333333"/>
                </a:solidFill>
              </a:rPr>
              <a:t> </a:t>
            </a:r>
            <a:r>
              <a:rPr lang="en-US" sz="2400" b="1" dirty="0" err="1">
                <a:solidFill>
                  <a:srgbClr val="333333"/>
                </a:solidFill>
              </a:rPr>
              <a:t>THÍCH</a:t>
            </a:r>
            <a:r>
              <a:rPr lang="en-US" sz="2400" b="1" dirty="0">
                <a:solidFill>
                  <a:srgbClr val="333333"/>
                </a:solidFill>
              </a:rPr>
              <a:t> </a:t>
            </a:r>
            <a:r>
              <a:rPr lang="en-US" sz="2400" b="1" dirty="0" err="1">
                <a:solidFill>
                  <a:srgbClr val="333333"/>
                </a:solidFill>
              </a:rPr>
              <a:t>KÝ</a:t>
            </a:r>
            <a:r>
              <a:rPr lang="en-US" sz="2400" b="1" dirty="0">
                <a:solidFill>
                  <a:srgbClr val="333333"/>
                </a:solidFill>
              </a:rPr>
              <a:t> </a:t>
            </a:r>
            <a:r>
              <a:rPr lang="en-US" sz="2400" b="1" dirty="0" err="1">
                <a:solidFill>
                  <a:srgbClr val="333333"/>
                </a:solidFill>
              </a:rPr>
              <a:t>HIỆU</a:t>
            </a:r>
            <a:endParaRPr lang="en-US" sz="2400" b="1" dirty="0">
              <a:solidFill>
                <a:srgbClr val="333333"/>
              </a:solidFill>
            </a:endParaRPr>
          </a:p>
        </p:txBody>
      </p:sp>
      <p:sp>
        <p:nvSpPr>
          <p:cNvPr id="42" name="Rectangle 41"/>
          <p:cNvSpPr/>
          <p:nvPr/>
        </p:nvSpPr>
        <p:spPr>
          <a:xfrm>
            <a:off x="772886" y="4969933"/>
            <a:ext cx="1550082" cy="246221"/>
          </a:xfrm>
          <a:prstGeom prst="rect">
            <a:avLst/>
          </a:prstGeom>
        </p:spPr>
        <p:txBody>
          <a:bodyPr wrap="square">
            <a:spAutoFit/>
          </a:bodyPr>
          <a:lstStyle/>
          <a:p>
            <a:pPr algn="ctr"/>
            <a:r>
              <a:rPr lang="en-US" sz="1000" dirty="0" err="1">
                <a:latin typeface="Times New Roman (Headings)"/>
              </a:rPr>
              <a:t>Người</a:t>
            </a:r>
            <a:r>
              <a:rPr lang="en-US" sz="1000" dirty="0">
                <a:latin typeface="Times New Roman (Headings)"/>
              </a:rPr>
              <a:t> </a:t>
            </a:r>
            <a:r>
              <a:rPr lang="en-US" sz="1000" dirty="0" err="1">
                <a:latin typeface="Times New Roman (Headings)"/>
              </a:rPr>
              <a:t>nộp</a:t>
            </a:r>
            <a:endParaRPr lang="en-US" sz="1000" dirty="0">
              <a:solidFill>
                <a:srgbClr val="000000"/>
              </a:solidFill>
              <a:latin typeface="Times New Roman (Headings)"/>
              <a:ea typeface="Times New Roman" panose="02020603050405020304" pitchFamily="18" charset="0"/>
            </a:endParaRPr>
          </a:p>
        </p:txBody>
      </p:sp>
      <p:sp>
        <p:nvSpPr>
          <p:cNvPr id="43" name="Rectangle 42"/>
          <p:cNvSpPr/>
          <p:nvPr/>
        </p:nvSpPr>
        <p:spPr>
          <a:xfrm>
            <a:off x="2985238" y="4949626"/>
            <a:ext cx="1550082" cy="246221"/>
          </a:xfrm>
          <a:prstGeom prst="rect">
            <a:avLst/>
          </a:prstGeom>
        </p:spPr>
        <p:txBody>
          <a:bodyPr wrap="square">
            <a:spAutoFit/>
          </a:bodyPr>
          <a:lstStyle/>
          <a:p>
            <a:pPr algn="ctr"/>
            <a:r>
              <a:rPr lang="en-US" sz="1000" dirty="0" err="1">
                <a:latin typeface="Times New Roman (Headings)"/>
              </a:rPr>
              <a:t>Bộ</a:t>
            </a:r>
            <a:r>
              <a:rPr lang="en-US" sz="1000" dirty="0">
                <a:latin typeface="Times New Roman (Headings)"/>
              </a:rPr>
              <a:t> </a:t>
            </a:r>
            <a:r>
              <a:rPr lang="en-US" sz="1000" dirty="0" err="1">
                <a:latin typeface="Times New Roman (Headings)"/>
              </a:rPr>
              <a:t>Công</a:t>
            </a:r>
            <a:r>
              <a:rPr lang="en-US" sz="1000" dirty="0">
                <a:latin typeface="Times New Roman (Headings)"/>
              </a:rPr>
              <a:t> An</a:t>
            </a:r>
            <a:endParaRPr lang="en-US" sz="1000" dirty="0">
              <a:solidFill>
                <a:srgbClr val="000000"/>
              </a:solidFill>
              <a:latin typeface="Times New Roman (Headings)"/>
              <a:ea typeface="Times New Roman" panose="02020603050405020304" pitchFamily="18" charset="0"/>
            </a:endParaRPr>
          </a:p>
        </p:txBody>
      </p:sp>
      <p:sp>
        <p:nvSpPr>
          <p:cNvPr id="44" name="Rectangle 43"/>
          <p:cNvSpPr/>
          <p:nvPr/>
        </p:nvSpPr>
        <p:spPr>
          <a:xfrm>
            <a:off x="811891" y="6559492"/>
            <a:ext cx="1550082" cy="246221"/>
          </a:xfrm>
          <a:prstGeom prst="rect">
            <a:avLst/>
          </a:prstGeom>
        </p:spPr>
        <p:txBody>
          <a:bodyPr wrap="square">
            <a:spAutoFit/>
          </a:bodyPr>
          <a:lstStyle/>
          <a:p>
            <a:pPr algn="ctr"/>
            <a:r>
              <a:rPr lang="en-US" sz="1000" dirty="0" err="1">
                <a:latin typeface="Times New Roman (Headings)"/>
              </a:rPr>
              <a:t>Hệ</a:t>
            </a:r>
            <a:r>
              <a:rPr lang="en-US" sz="1000" dirty="0">
                <a:latin typeface="Times New Roman (Headings)"/>
              </a:rPr>
              <a:t> </a:t>
            </a:r>
            <a:r>
              <a:rPr lang="en-US" sz="1000" dirty="0" err="1">
                <a:latin typeface="Times New Roman (Headings)"/>
              </a:rPr>
              <a:t>thống</a:t>
            </a:r>
            <a:r>
              <a:rPr lang="en-US" sz="1000" dirty="0">
                <a:latin typeface="Times New Roman (Headings)"/>
              </a:rPr>
              <a:t> VCB</a:t>
            </a:r>
            <a:endParaRPr lang="en-US" sz="1000" dirty="0">
              <a:solidFill>
                <a:srgbClr val="000000"/>
              </a:solidFill>
              <a:latin typeface="Times New Roman (Headings)"/>
              <a:ea typeface="Times New Roman" panose="02020603050405020304" pitchFamily="18" charset="0"/>
            </a:endParaRPr>
          </a:p>
        </p:txBody>
      </p:sp>
      <p:sp>
        <p:nvSpPr>
          <p:cNvPr id="45" name="Rectangle 44"/>
          <p:cNvSpPr/>
          <p:nvPr/>
        </p:nvSpPr>
        <p:spPr>
          <a:xfrm>
            <a:off x="3079204" y="6498130"/>
            <a:ext cx="1550082" cy="246221"/>
          </a:xfrm>
          <a:prstGeom prst="rect">
            <a:avLst/>
          </a:prstGeom>
        </p:spPr>
        <p:txBody>
          <a:bodyPr wrap="square">
            <a:spAutoFit/>
          </a:bodyPr>
          <a:lstStyle/>
          <a:p>
            <a:pPr algn="ctr"/>
            <a:r>
              <a:rPr lang="en-US" sz="1000" dirty="0">
                <a:latin typeface="Times New Roman (Headings)"/>
              </a:rPr>
              <a:t>NH </a:t>
            </a:r>
            <a:r>
              <a:rPr lang="en-US" sz="1000" dirty="0" err="1">
                <a:latin typeface="Times New Roman (Headings)"/>
              </a:rPr>
              <a:t>QLTK</a:t>
            </a:r>
            <a:r>
              <a:rPr lang="en-US" sz="1000" dirty="0">
                <a:latin typeface="Times New Roman (Headings)"/>
              </a:rPr>
              <a:t> </a:t>
            </a:r>
            <a:r>
              <a:rPr lang="en-US" sz="1000" dirty="0" err="1">
                <a:latin typeface="Times New Roman (Headings)"/>
              </a:rPr>
              <a:t>người</a:t>
            </a:r>
            <a:r>
              <a:rPr lang="en-US" sz="1000" dirty="0">
                <a:latin typeface="Times New Roman (Headings)"/>
              </a:rPr>
              <a:t> </a:t>
            </a:r>
            <a:r>
              <a:rPr lang="en-US" sz="1000" dirty="0" err="1">
                <a:latin typeface="Times New Roman (Headings)"/>
              </a:rPr>
              <a:t>nộp</a:t>
            </a:r>
            <a:endParaRPr lang="en-US" sz="1000" dirty="0">
              <a:solidFill>
                <a:srgbClr val="000000"/>
              </a:solidFill>
              <a:latin typeface="Times New Roman (Headings)"/>
              <a:ea typeface="Times New Roman" panose="02020603050405020304" pitchFamily="18" charset="0"/>
            </a:endParaRPr>
          </a:p>
        </p:txBody>
      </p:sp>
    </p:spTree>
    <p:extLst>
      <p:ext uri="{BB962C8B-B14F-4D97-AF65-F5344CB8AC3E}">
        <p14:creationId xmlns:p14="http://schemas.microsoft.com/office/powerpoint/2010/main" val="2963340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TextBox 5"/>
          <p:cNvSpPr txBox="1"/>
          <p:nvPr/>
        </p:nvSpPr>
        <p:spPr>
          <a:xfrm>
            <a:off x="207033" y="203673"/>
            <a:ext cx="8078294" cy="892464"/>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400" dirty="0"/>
              <a:t>II  SƠ ĐỒ QUY TRÌNH NỘP KHOẢN THU BCA THÔNG THƯỜNG</a:t>
            </a:r>
          </a:p>
        </p:txBody>
      </p:sp>
      <p:grpSp>
        <p:nvGrpSpPr>
          <p:cNvPr id="25" name="Group 24"/>
          <p:cNvGrpSpPr/>
          <p:nvPr/>
        </p:nvGrpSpPr>
        <p:grpSpPr>
          <a:xfrm>
            <a:off x="739503" y="1572072"/>
            <a:ext cx="930843" cy="930843"/>
            <a:chOff x="682353" y="1711362"/>
            <a:chExt cx="849131" cy="849131"/>
          </a:xfrm>
        </p:grpSpPr>
        <p:sp>
          <p:nvSpPr>
            <p:cNvPr id="7" name="Teardrop 6"/>
            <p:cNvSpPr/>
            <p:nvPr/>
          </p:nvSpPr>
          <p:spPr>
            <a:xfrm rot="8100000">
              <a:off x="682353" y="1711362"/>
              <a:ext cx="849131" cy="849131"/>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grpSp>
      <p:grpSp>
        <p:nvGrpSpPr>
          <p:cNvPr id="26" name="Group 25"/>
          <p:cNvGrpSpPr/>
          <p:nvPr/>
        </p:nvGrpSpPr>
        <p:grpSpPr>
          <a:xfrm>
            <a:off x="7425675" y="1572072"/>
            <a:ext cx="930843" cy="930843"/>
            <a:chOff x="682353" y="1711362"/>
            <a:chExt cx="849131" cy="849131"/>
          </a:xfrm>
        </p:grpSpPr>
        <p:sp>
          <p:nvSpPr>
            <p:cNvPr id="27" name="Teardrop 26"/>
            <p:cNvSpPr/>
            <p:nvPr/>
          </p:nvSpPr>
          <p:spPr>
            <a:xfrm rot="8100000">
              <a:off x="682353" y="1711362"/>
              <a:ext cx="849131" cy="849131"/>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2968227" y="1572072"/>
            <a:ext cx="930843" cy="930843"/>
            <a:chOff x="682353" y="1711362"/>
            <a:chExt cx="849131" cy="849131"/>
          </a:xfrm>
        </p:grpSpPr>
        <p:sp>
          <p:nvSpPr>
            <p:cNvPr id="30" name="Teardrop 29"/>
            <p:cNvSpPr/>
            <p:nvPr/>
          </p:nvSpPr>
          <p:spPr>
            <a:xfrm rot="8100000">
              <a:off x="682353" y="1711362"/>
              <a:ext cx="849131" cy="849131"/>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5196951" y="1572072"/>
            <a:ext cx="930843" cy="930843"/>
            <a:chOff x="682353" y="1711362"/>
            <a:chExt cx="849131" cy="849131"/>
          </a:xfrm>
        </p:grpSpPr>
        <p:sp>
          <p:nvSpPr>
            <p:cNvPr id="33" name="Teardrop 32"/>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1980095" y="3194019"/>
            <a:ext cx="930843" cy="930843"/>
            <a:chOff x="682353" y="1711362"/>
            <a:chExt cx="849131" cy="849131"/>
          </a:xfrm>
        </p:grpSpPr>
        <p:sp>
          <p:nvSpPr>
            <p:cNvPr id="36" name="Teardrop 35"/>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3028961" y="4783108"/>
            <a:ext cx="930843" cy="930843"/>
            <a:chOff x="682353" y="1711362"/>
            <a:chExt cx="849131" cy="849131"/>
          </a:xfrm>
        </p:grpSpPr>
        <p:sp>
          <p:nvSpPr>
            <p:cNvPr id="42" name="Teardrop 41"/>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6368526" y="3219897"/>
            <a:ext cx="930843" cy="930843"/>
            <a:chOff x="682353" y="1711362"/>
            <a:chExt cx="849131" cy="849131"/>
          </a:xfrm>
        </p:grpSpPr>
        <p:sp>
          <p:nvSpPr>
            <p:cNvPr id="45" name="Teardrop 44"/>
            <p:cNvSpPr/>
            <p:nvPr/>
          </p:nvSpPr>
          <p:spPr>
            <a:xfrm rot="8100000">
              <a:off x="682353" y="1711362"/>
              <a:ext cx="849131" cy="849131"/>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5254424" y="4760663"/>
            <a:ext cx="930843" cy="930843"/>
            <a:chOff x="682353" y="1711362"/>
            <a:chExt cx="849131" cy="849131"/>
          </a:xfrm>
        </p:grpSpPr>
        <p:sp>
          <p:nvSpPr>
            <p:cNvPr id="51" name="Teardrop 50"/>
            <p:cNvSpPr/>
            <p:nvPr/>
          </p:nvSpPr>
          <p:spPr>
            <a:xfrm rot="8100000">
              <a:off x="682353" y="1711362"/>
              <a:ext cx="849131" cy="84913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5380" y="1649782"/>
            <a:ext cx="419088" cy="419088"/>
          </a:xfrm>
          <a:prstGeom prst="rect">
            <a:avLst/>
          </a:prstGeom>
        </p:spPr>
      </p:pic>
      <p:pic>
        <p:nvPicPr>
          <p:cNvPr id="61"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6" cstate="print"/>
          <a:stretch>
            <a:fillRect/>
          </a:stretch>
        </p:blipFill>
        <p:spPr>
          <a:xfrm>
            <a:off x="5434447" y="1676408"/>
            <a:ext cx="456496" cy="457210"/>
          </a:xfrm>
          <a:prstGeom prst="rect">
            <a:avLst/>
          </a:prstGeom>
        </p:spPr>
      </p:pic>
      <p:cxnSp>
        <p:nvCxnSpPr>
          <p:cNvPr id="63" name="Straight Arrow Connector 62"/>
          <p:cNvCxnSpPr/>
          <p:nvPr/>
        </p:nvCxnSpPr>
        <p:spPr>
          <a:xfrm>
            <a:off x="1718294" y="2086645"/>
            <a:ext cx="1105097"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64" name="TextBox 63"/>
          <p:cNvSpPr txBox="1"/>
          <p:nvPr/>
        </p:nvSpPr>
        <p:spPr>
          <a:xfrm>
            <a:off x="817214" y="1982111"/>
            <a:ext cx="800219" cy="338554"/>
          </a:xfrm>
          <a:prstGeom prst="rect">
            <a:avLst/>
          </a:prstGeom>
          <a:noFill/>
        </p:spPr>
        <p:txBody>
          <a:bodyPr wrap="none" rtlCol="0">
            <a:spAutoFit/>
          </a:bodyPr>
          <a:lstStyle/>
          <a:p>
            <a:pPr algn="ctr"/>
            <a:r>
              <a:rPr lang="en-US" sz="1600" b="1" dirty="0" err="1"/>
              <a:t>Bước</a:t>
            </a:r>
            <a:r>
              <a:rPr lang="en-US" sz="1600" b="1" dirty="0"/>
              <a:t> 1</a:t>
            </a:r>
          </a:p>
        </p:txBody>
      </p:sp>
      <p:pic>
        <p:nvPicPr>
          <p:cNvPr id="65" name="Picture 6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40333" y="1700948"/>
            <a:ext cx="386629" cy="316756"/>
          </a:xfrm>
          <a:prstGeom prst="rect">
            <a:avLst/>
          </a:prstGeom>
        </p:spPr>
      </p:pic>
      <p:cxnSp>
        <p:nvCxnSpPr>
          <p:cNvPr id="66" name="Straight Arrow Connector 65"/>
          <p:cNvCxnSpPr/>
          <p:nvPr/>
        </p:nvCxnSpPr>
        <p:spPr>
          <a:xfrm>
            <a:off x="4034144" y="2086645"/>
            <a:ext cx="1105097"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67" name="Straight Arrow Connector 66"/>
          <p:cNvCxnSpPr/>
          <p:nvPr/>
        </p:nvCxnSpPr>
        <p:spPr>
          <a:xfrm>
            <a:off x="6281398" y="2086645"/>
            <a:ext cx="1105097"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pic>
        <p:nvPicPr>
          <p:cNvPr id="68" name="Picture 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5155" y="1717941"/>
            <a:ext cx="386629" cy="316756"/>
          </a:xfrm>
          <a:prstGeom prst="rect">
            <a:avLst/>
          </a:prstGeom>
        </p:spPr>
      </p:pic>
      <p:pic>
        <p:nvPicPr>
          <p:cNvPr id="69"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24402" y="3278557"/>
            <a:ext cx="419088" cy="419088"/>
          </a:xfrm>
          <a:prstGeom prst="rect">
            <a:avLst/>
          </a:prstGeom>
        </p:spPr>
      </p:pic>
      <p:pic>
        <p:nvPicPr>
          <p:cNvPr id="70" name="Graphic 18" descr="Building">
            <a:extLst>
              <a:ext uri="{FF2B5EF4-FFF2-40B4-BE49-F238E27FC236}">
                <a16:creationId xmlns:a16="http://schemas.microsoft.com/office/drawing/2014/main" id="{700BE9A0-AD89-E20F-9CA7-36D98BA040F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73657" y="4838373"/>
            <a:ext cx="326811" cy="326811"/>
          </a:xfrm>
          <a:prstGeom prst="rect">
            <a:avLst/>
          </a:prstGeom>
        </p:spPr>
      </p:pic>
      <p:pic>
        <p:nvPicPr>
          <p:cNvPr id="71"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6" cstate="print"/>
          <a:stretch>
            <a:fillRect/>
          </a:stretch>
        </p:blipFill>
        <p:spPr>
          <a:xfrm>
            <a:off x="3266133" y="4817298"/>
            <a:ext cx="456496" cy="457210"/>
          </a:xfrm>
          <a:prstGeom prst="rect">
            <a:avLst/>
          </a:prstGeom>
        </p:spPr>
      </p:pic>
      <p:pic>
        <p:nvPicPr>
          <p:cNvPr id="73"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6" cstate="print"/>
          <a:stretch>
            <a:fillRect/>
          </a:stretch>
        </p:blipFill>
        <p:spPr>
          <a:xfrm>
            <a:off x="2203205" y="3245984"/>
            <a:ext cx="456496" cy="457210"/>
          </a:xfrm>
          <a:prstGeom prst="rect">
            <a:avLst/>
          </a:prstGeom>
        </p:spPr>
      </p:pic>
      <p:sp>
        <p:nvSpPr>
          <p:cNvPr id="75" name="TextBox 74"/>
          <p:cNvSpPr txBox="1"/>
          <p:nvPr/>
        </p:nvSpPr>
        <p:spPr>
          <a:xfrm>
            <a:off x="3068265" y="1982111"/>
            <a:ext cx="800219" cy="338554"/>
          </a:xfrm>
          <a:prstGeom prst="rect">
            <a:avLst/>
          </a:prstGeom>
          <a:noFill/>
        </p:spPr>
        <p:txBody>
          <a:bodyPr wrap="none" rtlCol="0">
            <a:spAutoFit/>
          </a:bodyPr>
          <a:lstStyle/>
          <a:p>
            <a:pPr algn="ctr"/>
            <a:r>
              <a:rPr lang="en-US" sz="1600" b="1" dirty="0" err="1"/>
              <a:t>Bước</a:t>
            </a:r>
            <a:r>
              <a:rPr lang="en-US" sz="1600" b="1" dirty="0"/>
              <a:t> 2</a:t>
            </a:r>
          </a:p>
        </p:txBody>
      </p:sp>
      <p:sp>
        <p:nvSpPr>
          <p:cNvPr id="83" name="Rectangle 82"/>
          <p:cNvSpPr/>
          <p:nvPr/>
        </p:nvSpPr>
        <p:spPr>
          <a:xfrm>
            <a:off x="151632" y="2695699"/>
            <a:ext cx="1606252" cy="769441"/>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Thực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hiện</a:t>
            </a:r>
            <a:r>
              <a:rPr lang="en-US" sz="1100" dirty="0">
                <a:solidFill>
                  <a:srgbClr val="000000"/>
                </a:solidFill>
                <a:latin typeface="Times New Roman" panose="02020603050405020304" pitchFamily="18" charset="0"/>
                <a:ea typeface="Times New Roman" panose="02020603050405020304" pitchFamily="18" charset="0"/>
              </a:rPr>
              <a:t> thanh </a:t>
            </a:r>
            <a:r>
              <a:rPr lang="en-US" sz="1100" dirty="0" err="1">
                <a:solidFill>
                  <a:srgbClr val="000000"/>
                </a:solidFill>
                <a:latin typeface="Times New Roman" panose="02020603050405020304" pitchFamily="18" charset="0"/>
                <a:ea typeface="Times New Roman" panose="02020603050405020304" pitchFamily="18" charset="0"/>
              </a:rPr>
              <a:t>toán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thủ</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tục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hành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chính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của</a:t>
            </a:r>
            <a:r>
              <a:rPr lang="en-US" sz="1100" dirty="0">
                <a:solidFill>
                  <a:srgbClr val="000000"/>
                </a:solidFill>
                <a:latin typeface="Times New Roman" panose="02020603050405020304" pitchFamily="18" charset="0"/>
                <a:ea typeface="Times New Roman" panose="02020603050405020304" pitchFamily="18" charset="0"/>
              </a:rPr>
              <a:t> BCA </a:t>
            </a:r>
            <a:r>
              <a:rPr lang="en-US" sz="1100" dirty="0" err="1">
                <a:solidFill>
                  <a:srgbClr val="000000"/>
                </a:solidFill>
                <a:latin typeface="Times New Roman" panose="02020603050405020304" pitchFamily="18" charset="0"/>
                <a:ea typeface="Times New Roman" panose="02020603050405020304" pitchFamily="18" charset="0"/>
              </a:rPr>
              <a:t>trên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Cổng</a:t>
            </a:r>
            <a:r>
              <a:rPr lang="en-US" sz="1100" dirty="0">
                <a:solidFill>
                  <a:srgbClr val="000000"/>
                </a:solidFill>
                <a:latin typeface="Times New Roman" panose="02020603050405020304" pitchFamily="18" charset="0"/>
                <a:ea typeface="Times New Roman" panose="02020603050405020304" pitchFamily="18" charset="0"/>
              </a:rPr>
              <a:t> DVCQG/DVC BCA</a:t>
            </a:r>
            <a:endParaRPr lang="en-US" sz="1100" dirty="0"/>
          </a:p>
        </p:txBody>
      </p:sp>
      <p:sp>
        <p:nvSpPr>
          <p:cNvPr id="84" name="Rectangle 83"/>
          <p:cNvSpPr/>
          <p:nvPr/>
        </p:nvSpPr>
        <p:spPr>
          <a:xfrm>
            <a:off x="2613033" y="2695699"/>
            <a:ext cx="1666027" cy="430887"/>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Gửi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liên</a:t>
            </a:r>
            <a:r>
              <a:rPr lang="en-US" sz="1100" dirty="0">
                <a:solidFill>
                  <a:srgbClr val="000000"/>
                </a:solidFill>
                <a:latin typeface="Times New Roman" panose="02020603050405020304" pitchFamily="18" charset="0"/>
                <a:ea typeface="Times New Roman" panose="02020603050405020304" pitchFamily="18" charset="0"/>
              </a:rPr>
              <a:t> quan </a:t>
            </a:r>
            <a:r>
              <a:rPr lang="en-US" sz="1100" dirty="0" err="1">
                <a:solidFill>
                  <a:srgbClr val="000000"/>
                </a:solidFill>
                <a:latin typeface="Times New Roman" panose="02020603050405020304" pitchFamily="18" charset="0"/>
                <a:ea typeface="Times New Roman" panose="02020603050405020304" pitchFamily="18" charset="0"/>
              </a:rPr>
              <a:t>khoản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thu</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cho</a:t>
            </a:r>
            <a:r>
              <a:rPr lang="en-US" sz="1100" dirty="0">
                <a:solidFill>
                  <a:srgbClr val="000000"/>
                </a:solidFill>
                <a:latin typeface="Times New Roman" panose="02020603050405020304" pitchFamily="18" charset="0"/>
                <a:ea typeface="Times New Roman" panose="02020603050405020304" pitchFamily="18" charset="0"/>
              </a:rPr>
              <a:t> VCB</a:t>
            </a:r>
            <a:endParaRPr lang="en-US" sz="1100" dirty="0"/>
          </a:p>
        </p:txBody>
      </p:sp>
      <p:sp>
        <p:nvSpPr>
          <p:cNvPr id="85" name="Rectangle 84"/>
          <p:cNvSpPr/>
          <p:nvPr/>
        </p:nvSpPr>
        <p:spPr>
          <a:xfrm>
            <a:off x="4919088" y="2722325"/>
            <a:ext cx="1490581" cy="600164"/>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Mã</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hóa</a:t>
            </a:r>
            <a:r>
              <a:rPr lang="en-US" sz="1100" dirty="0">
                <a:solidFill>
                  <a:srgbClr val="000000"/>
                </a:solidFill>
                <a:latin typeface="Times New Roman" panose="02020603050405020304" pitchFamily="18" charset="0"/>
                <a:ea typeface="Times New Roman" panose="02020603050405020304" pitchFamily="18" charset="0"/>
              </a:rPr>
              <a:t> và </a:t>
            </a:r>
            <a:r>
              <a:rPr lang="en-US" sz="1100" dirty="0" err="1">
                <a:solidFill>
                  <a:srgbClr val="000000"/>
                </a:solidFill>
                <a:latin typeface="Times New Roman" panose="02020603050405020304" pitchFamily="18" charset="0"/>
                <a:ea typeface="Times New Roman" panose="02020603050405020304" pitchFamily="18" charset="0"/>
              </a:rPr>
              <a:t>gửi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tài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khoản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định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danh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cho</a:t>
            </a:r>
            <a:r>
              <a:rPr lang="en-US" sz="1100" dirty="0">
                <a:solidFill>
                  <a:srgbClr val="000000"/>
                </a:solidFill>
                <a:latin typeface="Times New Roman" panose="02020603050405020304" pitchFamily="18" charset="0"/>
                <a:ea typeface="Times New Roman" panose="02020603050405020304" pitchFamily="18" charset="0"/>
              </a:rPr>
              <a:t> BCA</a:t>
            </a:r>
            <a:endParaRPr lang="en-US" sz="1100" dirty="0"/>
          </a:p>
        </p:txBody>
      </p:sp>
      <p:sp>
        <p:nvSpPr>
          <p:cNvPr id="86" name="Rectangle 85"/>
          <p:cNvSpPr/>
          <p:nvPr/>
        </p:nvSpPr>
        <p:spPr>
          <a:xfrm>
            <a:off x="7498673" y="2731982"/>
            <a:ext cx="1368303" cy="600164"/>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Truyền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vào</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trường</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số</a:t>
            </a:r>
            <a:r>
              <a:rPr lang="en-US" sz="1100" dirty="0">
                <a:solidFill>
                  <a:srgbClr val="000000"/>
                </a:solidFill>
                <a:latin typeface="Times New Roman" panose="02020603050405020304" pitchFamily="18" charset="0"/>
                <a:ea typeface="Times New Roman" panose="02020603050405020304" pitchFamily="18" charset="0"/>
              </a:rPr>
              <a:t> TK </a:t>
            </a:r>
            <a:r>
              <a:rPr lang="en-US" sz="1100" dirty="0" err="1">
                <a:solidFill>
                  <a:srgbClr val="000000"/>
                </a:solidFill>
                <a:latin typeface="Times New Roman" panose="02020603050405020304" pitchFamily="18" charset="0"/>
                <a:ea typeface="Times New Roman" panose="02020603050405020304" pitchFamily="18" charset="0"/>
              </a:rPr>
              <a:t>thụ</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hưởng</a:t>
            </a:r>
            <a:endParaRPr lang="en-US" sz="1100" dirty="0"/>
          </a:p>
        </p:txBody>
      </p:sp>
      <p:cxnSp>
        <p:nvCxnSpPr>
          <p:cNvPr id="87" name="Straight Arrow Connector 86"/>
          <p:cNvCxnSpPr>
            <a:endCxn id="45" idx="4"/>
          </p:cNvCxnSpPr>
          <p:nvPr/>
        </p:nvCxnSpPr>
        <p:spPr>
          <a:xfrm flipH="1">
            <a:off x="7163050" y="2514501"/>
            <a:ext cx="543837" cy="84171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93" name="Rectangle 92"/>
          <p:cNvSpPr/>
          <p:nvPr/>
        </p:nvSpPr>
        <p:spPr>
          <a:xfrm>
            <a:off x="7221662" y="3862531"/>
            <a:ext cx="1527145" cy="769441"/>
          </a:xfrm>
          <a:prstGeom prst="rect">
            <a:avLst/>
          </a:prstGeom>
        </p:spPr>
        <p:txBody>
          <a:bodyPr wrap="square">
            <a:spAutoFit/>
          </a:bodyPr>
          <a:lstStyle/>
          <a:p>
            <a:r>
              <a:rPr lang="en-US" sz="1100" dirty="0" err="1">
                <a:solidFill>
                  <a:srgbClr val="000000"/>
                </a:solidFill>
                <a:latin typeface="Times New Roman" panose="02020603050405020304" pitchFamily="18" charset="0"/>
                <a:ea typeface="Times New Roman" panose="02020603050405020304" pitchFamily="18" charset="0"/>
              </a:rPr>
              <a:t>Thực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hiện</a:t>
            </a:r>
            <a:r>
              <a:rPr lang="en-US" sz="1100" dirty="0">
                <a:solidFill>
                  <a:srgbClr val="000000"/>
                </a:solidFill>
                <a:latin typeface="Times New Roman" panose="02020603050405020304" pitchFamily="18" charset="0"/>
                <a:ea typeface="Times New Roman" panose="02020603050405020304" pitchFamily="18" charset="0"/>
              </a:rPr>
              <a:t> Thanh toán qua NHTM/TGTT </a:t>
            </a:r>
            <a:r>
              <a:rPr lang="en-US" sz="1100" dirty="0" err="1">
                <a:solidFill>
                  <a:srgbClr val="000000"/>
                </a:solidFill>
                <a:latin typeface="Times New Roman" panose="02020603050405020304" pitchFamily="18" charset="0"/>
                <a:ea typeface="Times New Roman" panose="02020603050405020304" pitchFamily="18" charset="0"/>
              </a:rPr>
              <a:t>trên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cổng</a:t>
            </a:r>
            <a:r>
              <a:rPr lang="en-US" sz="1100" dirty="0">
                <a:solidFill>
                  <a:srgbClr val="000000"/>
                </a:solidFill>
                <a:latin typeface="Times New Roman" panose="02020603050405020304" pitchFamily="18" charset="0"/>
                <a:ea typeface="Times New Roman" panose="02020603050405020304" pitchFamily="18" charset="0"/>
              </a:rPr>
              <a:t> DVCQG/DVC BCA </a:t>
            </a:r>
          </a:p>
        </p:txBody>
      </p:sp>
      <p:cxnSp>
        <p:nvCxnSpPr>
          <p:cNvPr id="94" name="Straight Arrow Connector 93"/>
          <p:cNvCxnSpPr/>
          <p:nvPr/>
        </p:nvCxnSpPr>
        <p:spPr>
          <a:xfrm flipH="1">
            <a:off x="6045977" y="4095585"/>
            <a:ext cx="543837" cy="84171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95" name="Straight Arrow Connector 94"/>
          <p:cNvCxnSpPr>
            <a:endCxn id="42" idx="6"/>
          </p:cNvCxnSpPr>
          <p:nvPr/>
        </p:nvCxnSpPr>
        <p:spPr>
          <a:xfrm flipH="1" flipV="1">
            <a:off x="3823485" y="5577633"/>
            <a:ext cx="1569927" cy="16376"/>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96" name="TextBox 95"/>
          <p:cNvSpPr txBox="1"/>
          <p:nvPr/>
        </p:nvSpPr>
        <p:spPr>
          <a:xfrm>
            <a:off x="5293383" y="2010725"/>
            <a:ext cx="800219" cy="338554"/>
          </a:xfrm>
          <a:prstGeom prst="rect">
            <a:avLst/>
          </a:prstGeom>
          <a:noFill/>
        </p:spPr>
        <p:txBody>
          <a:bodyPr wrap="none" rtlCol="0">
            <a:spAutoFit/>
          </a:bodyPr>
          <a:lstStyle/>
          <a:p>
            <a:pPr algn="ctr"/>
            <a:r>
              <a:rPr lang="en-US" sz="1600" b="1" dirty="0" err="1"/>
              <a:t>Bước</a:t>
            </a:r>
            <a:r>
              <a:rPr lang="en-US" sz="1600" b="1" dirty="0"/>
              <a:t> 3</a:t>
            </a:r>
          </a:p>
        </p:txBody>
      </p:sp>
      <p:sp>
        <p:nvSpPr>
          <p:cNvPr id="97" name="TextBox 96"/>
          <p:cNvSpPr txBox="1"/>
          <p:nvPr/>
        </p:nvSpPr>
        <p:spPr>
          <a:xfrm>
            <a:off x="7506255" y="1956180"/>
            <a:ext cx="800219" cy="338554"/>
          </a:xfrm>
          <a:prstGeom prst="rect">
            <a:avLst/>
          </a:prstGeom>
          <a:noFill/>
        </p:spPr>
        <p:txBody>
          <a:bodyPr wrap="none" rtlCol="0">
            <a:spAutoFit/>
          </a:bodyPr>
          <a:lstStyle/>
          <a:p>
            <a:pPr algn="ctr"/>
            <a:r>
              <a:rPr lang="en-US" sz="1600" b="1" dirty="0" err="1"/>
              <a:t>Bước</a:t>
            </a:r>
            <a:r>
              <a:rPr lang="en-US" sz="1600" b="1" dirty="0"/>
              <a:t> 4</a:t>
            </a:r>
          </a:p>
        </p:txBody>
      </p:sp>
      <p:sp>
        <p:nvSpPr>
          <p:cNvPr id="98" name="TextBox 97"/>
          <p:cNvSpPr txBox="1"/>
          <p:nvPr/>
        </p:nvSpPr>
        <p:spPr>
          <a:xfrm>
            <a:off x="6446237" y="3580774"/>
            <a:ext cx="800219" cy="338554"/>
          </a:xfrm>
          <a:prstGeom prst="rect">
            <a:avLst/>
          </a:prstGeom>
          <a:noFill/>
        </p:spPr>
        <p:txBody>
          <a:bodyPr wrap="none" rtlCol="0">
            <a:spAutoFit/>
          </a:bodyPr>
          <a:lstStyle/>
          <a:p>
            <a:pPr algn="ctr"/>
            <a:r>
              <a:rPr lang="en-US" sz="1600" b="1" dirty="0" err="1"/>
              <a:t>Bước</a:t>
            </a:r>
            <a:r>
              <a:rPr lang="en-US" sz="1600" b="1" dirty="0"/>
              <a:t> 5</a:t>
            </a:r>
          </a:p>
        </p:txBody>
      </p:sp>
      <p:sp>
        <p:nvSpPr>
          <p:cNvPr id="99" name="TextBox 98"/>
          <p:cNvSpPr txBox="1"/>
          <p:nvPr/>
        </p:nvSpPr>
        <p:spPr>
          <a:xfrm>
            <a:off x="5332135" y="5125419"/>
            <a:ext cx="800219" cy="338554"/>
          </a:xfrm>
          <a:prstGeom prst="rect">
            <a:avLst/>
          </a:prstGeom>
          <a:noFill/>
        </p:spPr>
        <p:txBody>
          <a:bodyPr wrap="none" rtlCol="0">
            <a:spAutoFit/>
          </a:bodyPr>
          <a:lstStyle/>
          <a:p>
            <a:pPr algn="ctr"/>
            <a:r>
              <a:rPr lang="en-US" sz="1600" b="1" dirty="0" err="1"/>
              <a:t>Bước</a:t>
            </a:r>
            <a:r>
              <a:rPr lang="en-US" sz="1600" b="1" dirty="0"/>
              <a:t> 6</a:t>
            </a:r>
          </a:p>
        </p:txBody>
      </p:sp>
      <p:sp>
        <p:nvSpPr>
          <p:cNvPr id="100" name="TextBox 99"/>
          <p:cNvSpPr txBox="1"/>
          <p:nvPr/>
        </p:nvSpPr>
        <p:spPr>
          <a:xfrm>
            <a:off x="3083708" y="5167170"/>
            <a:ext cx="800219" cy="338554"/>
          </a:xfrm>
          <a:prstGeom prst="rect">
            <a:avLst/>
          </a:prstGeom>
          <a:noFill/>
        </p:spPr>
        <p:txBody>
          <a:bodyPr wrap="none" rtlCol="0">
            <a:spAutoFit/>
          </a:bodyPr>
          <a:lstStyle/>
          <a:p>
            <a:pPr algn="ctr"/>
            <a:r>
              <a:rPr lang="en-US" sz="1600" b="1" dirty="0" err="1"/>
              <a:t>Bước</a:t>
            </a:r>
            <a:r>
              <a:rPr lang="en-US" sz="1600" b="1" dirty="0"/>
              <a:t> 7</a:t>
            </a:r>
          </a:p>
        </p:txBody>
      </p:sp>
      <p:sp>
        <p:nvSpPr>
          <p:cNvPr id="102" name="TextBox 101"/>
          <p:cNvSpPr txBox="1"/>
          <p:nvPr/>
        </p:nvSpPr>
        <p:spPr>
          <a:xfrm>
            <a:off x="2001520" y="3601399"/>
            <a:ext cx="904415" cy="338554"/>
          </a:xfrm>
          <a:prstGeom prst="rect">
            <a:avLst/>
          </a:prstGeom>
          <a:noFill/>
        </p:spPr>
        <p:txBody>
          <a:bodyPr wrap="none" rtlCol="0">
            <a:spAutoFit/>
          </a:bodyPr>
          <a:lstStyle/>
          <a:p>
            <a:pPr algn="ctr"/>
            <a:r>
              <a:rPr lang="en-US" sz="1600" b="1" dirty="0" err="1">
                <a:solidFill>
                  <a:srgbClr val="FF0000"/>
                </a:solidFill>
              </a:rPr>
              <a:t>Bước</a:t>
            </a:r>
            <a:r>
              <a:rPr lang="en-US" sz="1600" b="1" dirty="0">
                <a:solidFill>
                  <a:srgbClr val="FF0000"/>
                </a:solidFill>
              </a:rPr>
              <a:t> 10</a:t>
            </a:r>
          </a:p>
        </p:txBody>
      </p:sp>
      <p:cxnSp>
        <p:nvCxnSpPr>
          <p:cNvPr id="103" name="Straight Arrow Connector 102"/>
          <p:cNvCxnSpPr>
            <a:stCxn id="36" idx="2"/>
            <a:endCxn id="7" idx="6"/>
          </p:cNvCxnSpPr>
          <p:nvPr/>
        </p:nvCxnSpPr>
        <p:spPr>
          <a:xfrm flipH="1" flipV="1">
            <a:off x="1534027" y="2366597"/>
            <a:ext cx="582386" cy="963741"/>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113" name="Rectangle 112"/>
          <p:cNvSpPr/>
          <p:nvPr/>
        </p:nvSpPr>
        <p:spPr>
          <a:xfrm>
            <a:off x="5971784" y="5472246"/>
            <a:ext cx="1286672" cy="769441"/>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Thực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hiện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các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thủ</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tục</a:t>
            </a:r>
            <a:r>
              <a:rPr lang="en-US" sz="1100" dirty="0">
                <a:solidFill>
                  <a:srgbClr val="000000"/>
                </a:solidFill>
                <a:latin typeface="Times New Roman" panose="02020603050405020304" pitchFamily="18" charset="0"/>
                <a:ea typeface="Times New Roman" panose="02020603050405020304" pitchFamily="18" charset="0"/>
              </a:rPr>
              <a:t> thanh toán </a:t>
            </a:r>
            <a:r>
              <a:rPr lang="en-US" sz="1100" dirty="0" err="1">
                <a:solidFill>
                  <a:srgbClr val="000000"/>
                </a:solidFill>
                <a:latin typeface="Times New Roman" panose="02020603050405020304" pitchFamily="18" charset="0"/>
                <a:ea typeface="Times New Roman" panose="02020603050405020304" pitchFamily="18" charset="0"/>
              </a:rPr>
              <a:t>để</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ghi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có</a:t>
            </a:r>
            <a:r>
              <a:rPr lang="en-US" sz="1100" dirty="0">
                <a:solidFill>
                  <a:srgbClr val="000000"/>
                </a:solidFill>
                <a:latin typeface="Times New Roman" panose="02020603050405020304" pitchFamily="18" charset="0"/>
                <a:ea typeface="Times New Roman" panose="02020603050405020304" pitchFamily="18" charset="0"/>
              </a:rPr>
              <a:t> TK BCA </a:t>
            </a:r>
            <a:r>
              <a:rPr lang="en-US" sz="1100" dirty="0" err="1">
                <a:solidFill>
                  <a:srgbClr val="000000"/>
                </a:solidFill>
                <a:latin typeface="Times New Roman" panose="02020603050405020304" pitchFamily="18" charset="0"/>
                <a:ea typeface="Times New Roman" panose="02020603050405020304" pitchFamily="18" charset="0"/>
              </a:rPr>
              <a:t>tại</a:t>
            </a:r>
            <a:r>
              <a:rPr lang="en-US" sz="1100" dirty="0">
                <a:solidFill>
                  <a:srgbClr val="000000"/>
                </a:solidFill>
                <a:latin typeface="Times New Roman" panose="02020603050405020304" pitchFamily="18" charset="0"/>
                <a:ea typeface="Times New Roman" panose="02020603050405020304" pitchFamily="18" charset="0"/>
              </a:rPr>
              <a:t> VCB</a:t>
            </a:r>
          </a:p>
        </p:txBody>
      </p:sp>
      <p:sp>
        <p:nvSpPr>
          <p:cNvPr id="114" name="Rectangle 113"/>
          <p:cNvSpPr/>
          <p:nvPr/>
        </p:nvSpPr>
        <p:spPr>
          <a:xfrm>
            <a:off x="1716051" y="5511802"/>
            <a:ext cx="1550082" cy="430887"/>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Đối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chiếu</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để</a:t>
            </a:r>
            <a:r>
              <a:rPr lang="en-US" sz="1100" dirty="0">
                <a:solidFill>
                  <a:srgbClr val="000000"/>
                </a:solidFill>
                <a:latin typeface="Times New Roman" panose="02020603050405020304" pitchFamily="18" charset="0"/>
                <a:ea typeface="Times New Roman" panose="02020603050405020304" pitchFamily="18" charset="0"/>
              </a:rPr>
              <a:t> </a:t>
            </a:r>
          </a:p>
          <a:p>
            <a:pPr algn="ctr"/>
            <a:r>
              <a:rPr lang="en-US" sz="1100" dirty="0" err="1">
                <a:solidFill>
                  <a:srgbClr val="000000"/>
                </a:solidFill>
                <a:latin typeface="Times New Roman" panose="02020603050405020304" pitchFamily="18" charset="0"/>
                <a:ea typeface="Times New Roman" panose="02020603050405020304" pitchFamily="18" charset="0"/>
              </a:rPr>
              <a:t>hạch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toán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thu</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hoàn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tiền</a:t>
            </a:r>
            <a:endParaRPr lang="en-US" sz="1100" dirty="0">
              <a:solidFill>
                <a:srgbClr val="000000"/>
              </a:solidFill>
              <a:latin typeface="Times New Roman" panose="02020603050405020304" pitchFamily="18" charset="0"/>
              <a:ea typeface="Times New Roman" panose="02020603050405020304" pitchFamily="18" charset="0"/>
            </a:endParaRPr>
          </a:p>
        </p:txBody>
      </p:sp>
      <p:sp>
        <p:nvSpPr>
          <p:cNvPr id="116" name="Rectangle 115"/>
          <p:cNvSpPr/>
          <p:nvPr/>
        </p:nvSpPr>
        <p:spPr>
          <a:xfrm>
            <a:off x="726890" y="3862531"/>
            <a:ext cx="1534735" cy="246221"/>
          </a:xfrm>
          <a:prstGeom prst="rect">
            <a:avLst/>
          </a:prstGeom>
        </p:spPr>
        <p:txBody>
          <a:bodyPr wrap="square">
            <a:spAutoFit/>
          </a:bodyPr>
          <a:lstStyle/>
          <a:p>
            <a:pPr algn="ctr"/>
            <a:r>
              <a:rPr lang="en-US" sz="1000" dirty="0" err="1">
                <a:latin typeface="Times New Roman (Headings)"/>
              </a:rPr>
              <a:t>Kết</a:t>
            </a:r>
            <a:r>
              <a:rPr lang="en-US" sz="1000" dirty="0">
                <a:latin typeface="Times New Roman (Headings)"/>
              </a:rPr>
              <a:t> </a:t>
            </a:r>
            <a:r>
              <a:rPr lang="en-US" sz="1000" dirty="0" err="1">
                <a:latin typeface="Times New Roman (Headings)"/>
              </a:rPr>
              <a:t>chuyển</a:t>
            </a:r>
            <a:r>
              <a:rPr lang="en-US" sz="1000" dirty="0">
                <a:latin typeface="Times New Roman (Headings)"/>
              </a:rPr>
              <a:t> </a:t>
            </a:r>
            <a:r>
              <a:rPr lang="en-US" sz="1000" dirty="0" err="1">
                <a:latin typeface="Times New Roman (Headings)"/>
              </a:rPr>
              <a:t>về</a:t>
            </a:r>
            <a:r>
              <a:rPr lang="en-US" sz="1000" dirty="0">
                <a:latin typeface="Times New Roman (Headings)"/>
              </a:rPr>
              <a:t> KBNN</a:t>
            </a:r>
            <a:endParaRPr lang="en-US" sz="1000" dirty="0">
              <a:solidFill>
                <a:srgbClr val="000000"/>
              </a:solidFill>
              <a:latin typeface="Times New Roman (Headings)"/>
              <a:ea typeface="Times New Roman" panose="02020603050405020304" pitchFamily="18" charset="0"/>
            </a:endParaRPr>
          </a:p>
        </p:txBody>
      </p:sp>
      <p:sp>
        <p:nvSpPr>
          <p:cNvPr id="117" name="TextBox 116"/>
          <p:cNvSpPr txBox="1"/>
          <p:nvPr/>
        </p:nvSpPr>
        <p:spPr>
          <a:xfrm>
            <a:off x="3175493" y="3462740"/>
            <a:ext cx="2805602" cy="1200329"/>
          </a:xfrm>
          <a:prstGeom prst="rect">
            <a:avLst/>
          </a:prstGeom>
          <a:noFill/>
          <a:effectLst>
            <a:outerShdw blurRad="50800" dist="38100" dir="18900000" algn="bl" rotWithShape="0">
              <a:prstClr val="black">
                <a:alpha val="40000"/>
              </a:prstClr>
            </a:outerShdw>
          </a:effectLst>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pPr algn="ctr"/>
            <a:r>
              <a:rPr lang="en-US" sz="2800" dirty="0" err="1"/>
              <a:t>DỊCH</a:t>
            </a:r>
            <a:r>
              <a:rPr lang="en-US" sz="2800" dirty="0"/>
              <a:t> </a:t>
            </a:r>
            <a:r>
              <a:rPr lang="en-US" sz="2800" dirty="0" err="1"/>
              <a:t>VỤ</a:t>
            </a:r>
            <a:r>
              <a:rPr lang="en-US" sz="2800" dirty="0"/>
              <a:t> </a:t>
            </a:r>
            <a:r>
              <a:rPr lang="en-US" sz="2800" dirty="0" err="1"/>
              <a:t>TTSP</a:t>
            </a:r>
            <a:r>
              <a:rPr lang="en-US" sz="2800" dirty="0"/>
              <a:t> </a:t>
            </a:r>
          </a:p>
          <a:p>
            <a:pPr algn="ctr"/>
            <a:r>
              <a:rPr lang="en-US" sz="2800" dirty="0" err="1"/>
              <a:t>VỚI</a:t>
            </a:r>
            <a:r>
              <a:rPr lang="en-US" sz="2800" dirty="0"/>
              <a:t> BCA</a:t>
            </a:r>
          </a:p>
        </p:txBody>
      </p:sp>
      <p:cxnSp>
        <p:nvCxnSpPr>
          <p:cNvPr id="88" name="Straight Arrow Connector 87"/>
          <p:cNvCxnSpPr>
            <a:stCxn id="42" idx="2"/>
          </p:cNvCxnSpPr>
          <p:nvPr/>
        </p:nvCxnSpPr>
        <p:spPr>
          <a:xfrm flipH="1" flipV="1">
            <a:off x="2624415" y="4095585"/>
            <a:ext cx="540864" cy="823842"/>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91492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p:cNvGrpSpPr/>
          <p:nvPr/>
        </p:nvGrpSpPr>
        <p:grpSpPr>
          <a:xfrm>
            <a:off x="4104008" y="6434232"/>
            <a:ext cx="1074352" cy="972339"/>
            <a:chOff x="3650048" y="2247900"/>
            <a:chExt cx="1074352" cy="972339"/>
          </a:xfrm>
        </p:grpSpPr>
        <p:grpSp>
          <p:nvGrpSpPr>
            <p:cNvPr id="71" name="Group 70"/>
            <p:cNvGrpSpPr/>
            <p:nvPr/>
          </p:nvGrpSpPr>
          <p:grpSpPr>
            <a:xfrm>
              <a:off x="3650048" y="2247900"/>
              <a:ext cx="979103" cy="952500"/>
              <a:chOff x="3650048" y="2247900"/>
              <a:chExt cx="979103" cy="952500"/>
            </a:xfrm>
            <a:solidFill>
              <a:schemeClr val="accent6">
                <a:lumMod val="75000"/>
              </a:schemeClr>
            </a:solidFill>
          </p:grpSpPr>
          <p:sp>
            <p:nvSpPr>
              <p:cNvPr id="73" name="Rectangle 72"/>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iagonal Stripe 76"/>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2" name="Diagonal Stripe 71"/>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67" name="Picture 6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082675" y="1269625"/>
            <a:ext cx="1330028" cy="1330028"/>
          </a:xfrm>
          <a:prstGeom prst="rect">
            <a:avLst/>
          </a:prstGeom>
        </p:spPr>
      </p:pic>
      <p:grpSp>
        <p:nvGrpSpPr>
          <p:cNvPr id="47" name="Group 46"/>
          <p:cNvGrpSpPr/>
          <p:nvPr/>
        </p:nvGrpSpPr>
        <p:grpSpPr>
          <a:xfrm rot="5400000">
            <a:off x="4033162" y="5420866"/>
            <a:ext cx="1074352" cy="972339"/>
            <a:chOff x="3650048" y="2247900"/>
            <a:chExt cx="1074352" cy="972339"/>
          </a:xfrm>
        </p:grpSpPr>
        <p:grpSp>
          <p:nvGrpSpPr>
            <p:cNvPr id="48" name="Group 47"/>
            <p:cNvGrpSpPr/>
            <p:nvPr/>
          </p:nvGrpSpPr>
          <p:grpSpPr>
            <a:xfrm>
              <a:off x="3650048" y="2247900"/>
              <a:ext cx="979103" cy="952500"/>
              <a:chOff x="3650048" y="2247900"/>
              <a:chExt cx="979103" cy="952500"/>
            </a:xfrm>
            <a:solidFill>
              <a:schemeClr val="accent6">
                <a:lumMod val="75000"/>
              </a:schemeClr>
            </a:solidFill>
          </p:grpSpPr>
          <p:sp>
            <p:nvSpPr>
              <p:cNvPr id="50" name="Rectangle 49"/>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iagonal Stripe 53"/>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9" name="Diagonal Stripe 48"/>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6" name="Group 35"/>
          <p:cNvGrpSpPr/>
          <p:nvPr/>
        </p:nvGrpSpPr>
        <p:grpSpPr>
          <a:xfrm rot="5400000">
            <a:off x="4021522" y="3040837"/>
            <a:ext cx="1074352" cy="972339"/>
            <a:chOff x="3650048" y="2247900"/>
            <a:chExt cx="1074352" cy="972339"/>
          </a:xfrm>
        </p:grpSpPr>
        <p:grpSp>
          <p:nvGrpSpPr>
            <p:cNvPr id="37" name="Group 36"/>
            <p:cNvGrpSpPr/>
            <p:nvPr/>
          </p:nvGrpSpPr>
          <p:grpSpPr>
            <a:xfrm>
              <a:off x="3650048" y="2247900"/>
              <a:ext cx="979103" cy="952500"/>
              <a:chOff x="3650048" y="2247900"/>
              <a:chExt cx="979103" cy="952500"/>
            </a:xfrm>
            <a:solidFill>
              <a:schemeClr val="accent6">
                <a:lumMod val="75000"/>
              </a:schemeClr>
            </a:solidFill>
          </p:grpSpPr>
          <p:sp>
            <p:nvSpPr>
              <p:cNvPr id="39" name="Rectangle 38"/>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gonal Stripe 42"/>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8" name="Diagonal Stripe 37"/>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1" name="Rectangle 20"/>
          <p:cNvSpPr/>
          <p:nvPr/>
        </p:nvSpPr>
        <p:spPr>
          <a:xfrm>
            <a:off x="597670" y="2238578"/>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195281" y="1180058"/>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1"/>
            <a:ext cx="8414632" cy="693154"/>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400" dirty="0"/>
              <a:t>II. QUY TRÌNH NỘP KHOẢN THU BCA THÔNG THƯỜNG (1)</a:t>
            </a:r>
          </a:p>
        </p:txBody>
      </p:sp>
      <p:grpSp>
        <p:nvGrpSpPr>
          <p:cNvPr id="14" name="Group 13"/>
          <p:cNvGrpSpPr/>
          <p:nvPr/>
        </p:nvGrpSpPr>
        <p:grpSpPr>
          <a:xfrm>
            <a:off x="4164398" y="1907696"/>
            <a:ext cx="1074352" cy="972339"/>
            <a:chOff x="3650048" y="2247900"/>
            <a:chExt cx="1074352" cy="972339"/>
          </a:xfrm>
        </p:grpSpPr>
        <p:grpSp>
          <p:nvGrpSpPr>
            <p:cNvPr id="12" name="Group 11"/>
            <p:cNvGrpSpPr/>
            <p:nvPr/>
          </p:nvGrpSpPr>
          <p:grpSpPr>
            <a:xfrm>
              <a:off x="3650048" y="2247900"/>
              <a:ext cx="979103" cy="952500"/>
              <a:chOff x="3650048" y="2247900"/>
              <a:chExt cx="979103" cy="952500"/>
            </a:xfrm>
            <a:solidFill>
              <a:schemeClr val="accent6">
                <a:lumMod val="75000"/>
              </a:schemeClr>
            </a:solidFill>
          </p:grpSpPr>
          <p:sp>
            <p:nvSpPr>
              <p:cNvPr id="7" name="Rectangle 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iagonal Stripe 1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 name="Diagonal Stripe 12"/>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 name="Rounded Rectangle 14"/>
          <p:cNvSpPr/>
          <p:nvPr/>
        </p:nvSpPr>
        <p:spPr>
          <a:xfrm>
            <a:off x="5023451" y="1129737"/>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5211978" y="1317131"/>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1</a:t>
            </a:r>
          </a:p>
        </p:txBody>
      </p:sp>
      <p:sp>
        <p:nvSpPr>
          <p:cNvPr id="19" name="Rounded Rectangle 18"/>
          <p:cNvSpPr/>
          <p:nvPr/>
        </p:nvSpPr>
        <p:spPr>
          <a:xfrm>
            <a:off x="2933909" y="2193855"/>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3122436" y="2381249"/>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2</a:t>
            </a:r>
          </a:p>
        </p:txBody>
      </p:sp>
      <p:sp>
        <p:nvSpPr>
          <p:cNvPr id="22" name="Rectangle 21"/>
          <p:cNvSpPr/>
          <p:nvPr/>
        </p:nvSpPr>
        <p:spPr>
          <a:xfrm>
            <a:off x="597670" y="4449228"/>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195281" y="3390708"/>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4164398" y="4118346"/>
            <a:ext cx="1074352" cy="972339"/>
            <a:chOff x="3650048" y="2247900"/>
            <a:chExt cx="1074352" cy="972339"/>
          </a:xfrm>
        </p:grpSpPr>
        <p:grpSp>
          <p:nvGrpSpPr>
            <p:cNvPr id="25" name="Group 24"/>
            <p:cNvGrpSpPr/>
            <p:nvPr/>
          </p:nvGrpSpPr>
          <p:grpSpPr>
            <a:xfrm>
              <a:off x="3650048" y="2247900"/>
              <a:ext cx="979103" cy="952500"/>
              <a:chOff x="3650048" y="2247900"/>
              <a:chExt cx="979103" cy="952500"/>
            </a:xfrm>
            <a:solidFill>
              <a:schemeClr val="accent6">
                <a:lumMod val="75000"/>
              </a:schemeClr>
            </a:solidFill>
          </p:grpSpPr>
          <p:sp>
            <p:nvSpPr>
              <p:cNvPr id="27" name="Rectangle 2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iagonal Stripe 3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Diagonal Stripe 25"/>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2" name="Rounded Rectangle 31"/>
          <p:cNvSpPr/>
          <p:nvPr/>
        </p:nvSpPr>
        <p:spPr>
          <a:xfrm>
            <a:off x="5023451" y="3340387"/>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5211978" y="3527781"/>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3</a:t>
            </a:r>
          </a:p>
        </p:txBody>
      </p:sp>
      <p:sp>
        <p:nvSpPr>
          <p:cNvPr id="34" name="Rounded Rectangle 33"/>
          <p:cNvSpPr/>
          <p:nvPr/>
        </p:nvSpPr>
        <p:spPr>
          <a:xfrm>
            <a:off x="2933909" y="4404505"/>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3122436" y="4591899"/>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4</a:t>
            </a:r>
          </a:p>
        </p:txBody>
      </p:sp>
      <p:sp>
        <p:nvSpPr>
          <p:cNvPr id="44" name="Rectangle 43"/>
          <p:cNvSpPr/>
          <p:nvPr/>
        </p:nvSpPr>
        <p:spPr>
          <a:xfrm>
            <a:off x="6228338" y="5518944"/>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p:cNvSpPr/>
          <p:nvPr/>
        </p:nvSpPr>
        <p:spPr>
          <a:xfrm>
            <a:off x="5056508" y="5468623"/>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5245035" y="5656017"/>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5</a:t>
            </a:r>
          </a:p>
        </p:txBody>
      </p:sp>
      <p:sp>
        <p:nvSpPr>
          <p:cNvPr id="55" name="Rectangle 54"/>
          <p:cNvSpPr/>
          <p:nvPr/>
        </p:nvSpPr>
        <p:spPr>
          <a:xfrm>
            <a:off x="6294746" y="1169843"/>
            <a:ext cx="2304095" cy="830997"/>
          </a:xfrm>
          <a:prstGeom prst="rect">
            <a:avLst/>
          </a:prstGeom>
        </p:spPr>
        <p:txBody>
          <a:bodyPr wrap="square">
            <a:spAutoFit/>
          </a:bodyPr>
          <a:lstStyle/>
          <a:p>
            <a:pPr algn="just"/>
            <a:r>
              <a:rPr lang="en-US" sz="1200" dirty="0">
                <a:solidFill>
                  <a:srgbClr val="000000"/>
                </a:solidFill>
                <a:latin typeface="Times New Roman" panose="02020603050405020304" pitchFamily="18" charset="0"/>
                <a:ea typeface="Times New Roman" panose="02020603050405020304" pitchFamily="18" charset="0"/>
              </a:rPr>
              <a:t>Đăng </a:t>
            </a:r>
            <a:r>
              <a:rPr lang="en-US" sz="1200" dirty="0" err="1">
                <a:solidFill>
                  <a:srgbClr val="000000"/>
                </a:solidFill>
                <a:latin typeface="Times New Roman" panose="02020603050405020304" pitchFamily="18" charset="0"/>
                <a:ea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Cổng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Dịch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vụ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Quốc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gia</a:t>
            </a:r>
            <a:r>
              <a:rPr lang="en-US" sz="1200" dirty="0">
                <a:solidFill>
                  <a:srgbClr val="000000"/>
                </a:solidFill>
                <a:latin typeface="Times New Roman" panose="02020603050405020304" pitchFamily="18" charset="0"/>
                <a:ea typeface="Times New Roman" panose="02020603050405020304" pitchFamily="18" charset="0"/>
              </a:rPr>
              <a:t>, (DVCQG) </a:t>
            </a:r>
            <a:r>
              <a:rPr lang="en-US" sz="1200" dirty="0" err="1">
                <a:solidFill>
                  <a:srgbClr val="000000"/>
                </a:solidFill>
                <a:latin typeface="Times New Roman" panose="02020603050405020304" pitchFamily="18" charset="0"/>
                <a:ea typeface="Times New Roman" panose="02020603050405020304" pitchFamily="18" charset="0"/>
              </a:rPr>
              <a:t>hoặc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cổng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Dịch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vụ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(DVC) BCA </a:t>
            </a:r>
            <a:r>
              <a:rPr lang="en-US" sz="1200" dirty="0" err="1">
                <a:solidFill>
                  <a:srgbClr val="000000"/>
                </a:solidFill>
                <a:latin typeface="Times New Roman" panose="02020603050405020304" pitchFamily="18" charset="0"/>
                <a:ea typeface="Times New Roman" panose="02020603050405020304" pitchFamily="18" charset="0"/>
              </a:rPr>
              <a:t>lựa</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chọn</a:t>
            </a:r>
            <a:r>
              <a:rPr lang="en-US" sz="1200" dirty="0">
                <a:solidFill>
                  <a:srgbClr val="000000"/>
                </a:solidFill>
                <a:latin typeface="Times New Roman" panose="02020603050405020304" pitchFamily="18" charset="0"/>
                <a:ea typeface="Times New Roman" panose="02020603050405020304" pitchFamily="18" charset="0"/>
              </a:rPr>
              <a:t> thanh toán . </a:t>
            </a:r>
            <a:endParaRPr lang="en-US" sz="1200" dirty="0"/>
          </a:p>
        </p:txBody>
      </p:sp>
      <p:pic>
        <p:nvPicPr>
          <p:cNvPr id="56"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11978" y="1317131"/>
            <a:ext cx="356685" cy="356685"/>
          </a:xfrm>
          <a:prstGeom prst="rect">
            <a:avLst/>
          </a:prstGeom>
        </p:spPr>
      </p:pic>
      <p:pic>
        <p:nvPicPr>
          <p:cNvPr id="57" name="Picture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22082" y="2393866"/>
            <a:ext cx="336675" cy="275830"/>
          </a:xfrm>
          <a:prstGeom prst="rect">
            <a:avLst/>
          </a:prstGeom>
        </p:spPr>
      </p:pic>
      <p:sp>
        <p:nvSpPr>
          <p:cNvPr id="58" name="Rectangle 57"/>
          <p:cNvSpPr/>
          <p:nvPr/>
        </p:nvSpPr>
        <p:spPr>
          <a:xfrm>
            <a:off x="650971" y="2310839"/>
            <a:ext cx="2263156" cy="646331"/>
          </a:xfrm>
          <a:prstGeom prst="rect">
            <a:avLst/>
          </a:prstGeom>
        </p:spPr>
        <p:txBody>
          <a:bodyPr wrap="square">
            <a:spAutoFit/>
          </a:bodyPr>
          <a:lstStyle/>
          <a:p>
            <a:pPr algn="just"/>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rPr>
              <a:t> quan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cho</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lấy</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TK </a:t>
            </a:r>
            <a:r>
              <a:rPr lang="en-US" sz="1200" dirty="0" err="1">
                <a:solidFill>
                  <a:srgbClr val="000000"/>
                </a:solidFill>
                <a:latin typeface="Times New Roman" panose="02020603050405020304" pitchFamily="18" charset="0"/>
                <a:ea typeface="Times New Roman" panose="02020603050405020304" pitchFamily="18" charset="0"/>
              </a:rPr>
              <a:t>định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a:t>
            </a:r>
            <a:endParaRPr lang="en-US" sz="1200" dirty="0"/>
          </a:p>
        </p:txBody>
      </p:sp>
      <p:pic>
        <p:nvPicPr>
          <p:cNvPr id="59"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8" cstate="print"/>
          <a:stretch>
            <a:fillRect/>
          </a:stretch>
        </p:blipFill>
        <p:spPr>
          <a:xfrm>
            <a:off x="5225768" y="3520907"/>
            <a:ext cx="342895" cy="343431"/>
          </a:xfrm>
          <a:prstGeom prst="rect">
            <a:avLst/>
          </a:prstGeom>
        </p:spPr>
      </p:pic>
      <p:sp>
        <p:nvSpPr>
          <p:cNvPr id="60" name="Rectangle 59"/>
          <p:cNvSpPr/>
          <p:nvPr/>
        </p:nvSpPr>
        <p:spPr>
          <a:xfrm>
            <a:off x="6281916" y="3550644"/>
            <a:ext cx="2343029" cy="830997"/>
          </a:xfrm>
          <a:prstGeom prst="rect">
            <a:avLst/>
          </a:prstGeom>
        </p:spPr>
        <p:txBody>
          <a:bodyPr wrap="square">
            <a:spAutoFit/>
          </a:bodyPr>
          <a:lstStyle/>
          <a:p>
            <a:pPr algn="just"/>
            <a:r>
              <a:rPr lang="en-US" sz="1200" dirty="0" err="1">
                <a:solidFill>
                  <a:srgbClr val="000000"/>
                </a:solidFill>
                <a:latin typeface="Times New Roman" panose="02020603050405020304" pitchFamily="18" charset="0"/>
                <a:ea typeface="Times New Roman" panose="02020603050405020304" pitchFamily="18" charset="0"/>
              </a:rPr>
              <a:t>Sau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nhận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từ</a:t>
            </a:r>
            <a:r>
              <a:rPr lang="en-US" sz="1200" dirty="0">
                <a:solidFill>
                  <a:srgbClr val="000000"/>
                </a:solidFill>
                <a:latin typeface="Times New Roman" panose="02020603050405020304" pitchFamily="18" charset="0"/>
                <a:ea typeface="Times New Roman" panose="02020603050405020304" pitchFamily="18" charset="0"/>
              </a:rPr>
              <a:t> BCA </a:t>
            </a:r>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sang, </a:t>
            </a:r>
            <a:r>
              <a:rPr lang="en-US" sz="1200" dirty="0" err="1">
                <a:solidFill>
                  <a:srgbClr val="000000"/>
                </a:solidFill>
                <a:latin typeface="Times New Roman" panose="02020603050405020304" pitchFamily="18" charset="0"/>
                <a:ea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thống</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mã</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hóa</a:t>
            </a:r>
            <a:r>
              <a:rPr lang="en-US" sz="1200" dirty="0">
                <a:solidFill>
                  <a:srgbClr val="000000"/>
                </a:solidFill>
                <a:latin typeface="Times New Roman" panose="02020603050405020304" pitchFamily="18" charset="0"/>
                <a:ea typeface="Times New Roman" panose="02020603050405020304" pitchFamily="18" charset="0"/>
              </a:rPr>
              <a:t> và </a:t>
            </a:r>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định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cho</a:t>
            </a:r>
            <a:r>
              <a:rPr lang="en-US" sz="1200" dirty="0">
                <a:solidFill>
                  <a:srgbClr val="000000"/>
                </a:solidFill>
                <a:latin typeface="Times New Roman" panose="02020603050405020304" pitchFamily="18" charset="0"/>
                <a:ea typeface="Times New Roman" panose="02020603050405020304" pitchFamily="18" charset="0"/>
              </a:rPr>
              <a:t> BCA.</a:t>
            </a:r>
            <a:endParaRPr lang="en-US" sz="1200" dirty="0"/>
          </a:p>
        </p:txBody>
      </p:sp>
      <p:sp>
        <p:nvSpPr>
          <p:cNvPr id="62" name="Rectangle 61"/>
          <p:cNvSpPr/>
          <p:nvPr/>
        </p:nvSpPr>
        <p:spPr>
          <a:xfrm>
            <a:off x="619420" y="4534749"/>
            <a:ext cx="2239910" cy="1015663"/>
          </a:xfrm>
          <a:prstGeom prst="rect">
            <a:avLst/>
          </a:prstGeom>
        </p:spPr>
        <p:txBody>
          <a:bodyPr wrap="square">
            <a:spAutoFit/>
          </a:bodyPr>
          <a:lstStyle/>
          <a:p>
            <a:pPr algn="just"/>
            <a:r>
              <a:rPr lang="en-US" sz="1200" dirty="0">
                <a:solidFill>
                  <a:srgbClr val="000000"/>
                </a:solidFill>
                <a:latin typeface="Times New Roman" panose="02020603050405020304" pitchFamily="18" charset="0"/>
                <a:ea typeface="Times New Roman" panose="02020603050405020304" pitchFamily="18" charset="0"/>
              </a:rPr>
              <a:t>BCA </a:t>
            </a:r>
            <a:r>
              <a:rPr lang="en-US" sz="1200" dirty="0" err="1">
                <a:solidFill>
                  <a:srgbClr val="000000"/>
                </a:solidFill>
                <a:latin typeface="Times New Roman" panose="02020603050405020304" pitchFamily="18" charset="0"/>
                <a:ea typeface="Times New Roman" panose="02020603050405020304" pitchFamily="18" charset="0"/>
              </a:rPr>
              <a:t>nhận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từ</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TK </a:t>
            </a:r>
            <a:r>
              <a:rPr lang="en-US" sz="1200" dirty="0" err="1">
                <a:solidFill>
                  <a:srgbClr val="000000"/>
                </a:solidFill>
                <a:latin typeface="Times New Roman" panose="02020603050405020304" pitchFamily="18" charset="0"/>
                <a:ea typeface="Times New Roman" panose="02020603050405020304" pitchFamily="18" charset="0"/>
              </a:rPr>
              <a:t>định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truyền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số</a:t>
            </a:r>
            <a:r>
              <a:rPr lang="en-US" sz="1200" dirty="0">
                <a:solidFill>
                  <a:srgbClr val="000000"/>
                </a:solidFill>
                <a:latin typeface="Times New Roman" panose="02020603050405020304" pitchFamily="18" charset="0"/>
                <a:ea typeface="Times New Roman" panose="02020603050405020304" pitchFamily="18" charset="0"/>
              </a:rPr>
              <a:t> TK </a:t>
            </a:r>
            <a:r>
              <a:rPr lang="en-US" sz="1200" dirty="0" err="1">
                <a:solidFill>
                  <a:srgbClr val="000000"/>
                </a:solidFill>
                <a:latin typeface="Times New Roman" panose="02020603050405020304" pitchFamily="18" charset="0"/>
                <a:ea typeface="Times New Roman" panose="02020603050405020304" pitchFamily="18" charset="0"/>
              </a:rPr>
              <a:t>thụ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hưởng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hưởng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là</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cơ</a:t>
            </a:r>
            <a:r>
              <a:rPr lang="en-US" sz="1200" dirty="0">
                <a:solidFill>
                  <a:srgbClr val="000000"/>
                </a:solidFill>
                <a:latin typeface="Times New Roman" panose="02020603050405020304" pitchFamily="18" charset="0"/>
                <a:ea typeface="Times New Roman" panose="02020603050405020304" pitchFamily="18" charset="0"/>
              </a:rPr>
              <a:t> quan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an </a:t>
            </a:r>
            <a:r>
              <a:rPr lang="en-US" sz="1200" dirty="0" err="1">
                <a:solidFill>
                  <a:srgbClr val="000000"/>
                </a:solidFill>
                <a:latin typeface="Times New Roman" panose="02020603050405020304" pitchFamily="18" charset="0"/>
                <a:ea typeface="Times New Roman" panose="02020603050405020304" pitchFamily="18" charset="0"/>
              </a:rPr>
              <a:t>tương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ứng</a:t>
            </a:r>
            <a:r>
              <a:rPr lang="en-US" sz="1200" dirty="0">
                <a:solidFill>
                  <a:srgbClr val="000000"/>
                </a:solidFill>
                <a:latin typeface="Times New Roman" panose="02020603050405020304" pitchFamily="18" charset="0"/>
                <a:ea typeface="Times New Roman" panose="02020603050405020304" pitchFamily="18" charset="0"/>
              </a:rPr>
              <a:t>.</a:t>
            </a:r>
            <a:endParaRPr lang="en-US" sz="1200" dirty="0"/>
          </a:p>
        </p:txBody>
      </p:sp>
      <p:sp>
        <p:nvSpPr>
          <p:cNvPr id="63" name="Rectangle 62"/>
          <p:cNvSpPr/>
          <p:nvPr/>
        </p:nvSpPr>
        <p:spPr>
          <a:xfrm>
            <a:off x="6294745" y="5764161"/>
            <a:ext cx="2350721" cy="646331"/>
          </a:xfrm>
          <a:prstGeom prst="rect">
            <a:avLst/>
          </a:prstGeom>
        </p:spPr>
        <p:txBody>
          <a:bodyPr wrap="square">
            <a:spAutoFit/>
          </a:bodyPr>
          <a:lstStyle/>
          <a:p>
            <a:pPr algn="just"/>
            <a:r>
              <a:rPr lang="en-US" sz="1200" dirty="0" err="1">
                <a:solidFill>
                  <a:srgbClr val="000000"/>
                </a:solidFill>
                <a:latin typeface="Times New Roman" panose="02020603050405020304" pitchFamily="18" charset="0"/>
                <a:ea typeface="Times New Roman" panose="02020603050405020304" pitchFamily="18" charset="0"/>
              </a:rPr>
              <a:t>Thực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hiện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toán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theo</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đúng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quy</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toán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hiện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tại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đang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triển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Cổng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DVCQG</a:t>
            </a:r>
            <a:r>
              <a:rPr lang="en-US" sz="1200" dirty="0">
                <a:solidFill>
                  <a:srgbClr val="000000"/>
                </a:solidFill>
                <a:latin typeface="Times New Roman" panose="02020603050405020304" pitchFamily="18" charset="0"/>
                <a:ea typeface="Times New Roman" panose="02020603050405020304" pitchFamily="18" charset="0"/>
              </a:rPr>
              <a:t>.</a:t>
            </a:r>
            <a:endParaRPr lang="en-US" sz="1200" dirty="0"/>
          </a:p>
        </p:txBody>
      </p:sp>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2340" y="4604516"/>
            <a:ext cx="336675" cy="275830"/>
          </a:xfrm>
          <a:prstGeom prst="rect">
            <a:avLst/>
          </a:prstGeom>
        </p:spPr>
      </p:pic>
      <p:pic>
        <p:nvPicPr>
          <p:cNvPr id="66"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38750" y="5656017"/>
            <a:ext cx="356685" cy="356685"/>
          </a:xfrm>
          <a:prstGeom prst="rect">
            <a:avLst/>
          </a:prstGeom>
        </p:spPr>
      </p:pic>
      <p:sp>
        <p:nvSpPr>
          <p:cNvPr id="68" name="Rectangle 67"/>
          <p:cNvSpPr/>
          <p:nvPr/>
        </p:nvSpPr>
        <p:spPr>
          <a:xfrm>
            <a:off x="4928817" y="2381249"/>
            <a:ext cx="809097" cy="481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4233488" y="1990253"/>
            <a:ext cx="142077" cy="481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6966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4091974" y="1398124"/>
            <a:ext cx="1074352" cy="972339"/>
            <a:chOff x="3650048" y="2247900"/>
            <a:chExt cx="1074352" cy="972339"/>
          </a:xfrm>
        </p:grpSpPr>
        <p:grpSp>
          <p:nvGrpSpPr>
            <p:cNvPr id="69" name="Group 68"/>
            <p:cNvGrpSpPr/>
            <p:nvPr/>
          </p:nvGrpSpPr>
          <p:grpSpPr>
            <a:xfrm>
              <a:off x="3650048" y="2247900"/>
              <a:ext cx="979103" cy="952500"/>
              <a:chOff x="3650048" y="2247900"/>
              <a:chExt cx="979103" cy="952500"/>
            </a:xfrm>
            <a:solidFill>
              <a:schemeClr val="accent6">
                <a:lumMod val="75000"/>
              </a:schemeClr>
            </a:solidFill>
          </p:grpSpPr>
          <p:sp>
            <p:nvSpPr>
              <p:cNvPr id="71" name="Rectangle 70"/>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iagonal Stripe 74"/>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0" name="Diagonal Stripe 69"/>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6" name="Group 35"/>
          <p:cNvGrpSpPr/>
          <p:nvPr/>
        </p:nvGrpSpPr>
        <p:grpSpPr>
          <a:xfrm rot="5400000">
            <a:off x="4144148" y="2902835"/>
            <a:ext cx="884369" cy="1027610"/>
            <a:chOff x="3650048" y="2247900"/>
            <a:chExt cx="1074352" cy="972339"/>
          </a:xfrm>
        </p:grpSpPr>
        <p:grpSp>
          <p:nvGrpSpPr>
            <p:cNvPr id="37" name="Group 36"/>
            <p:cNvGrpSpPr/>
            <p:nvPr/>
          </p:nvGrpSpPr>
          <p:grpSpPr>
            <a:xfrm>
              <a:off x="3650048" y="2247900"/>
              <a:ext cx="979103" cy="952500"/>
              <a:chOff x="3650048" y="2247900"/>
              <a:chExt cx="979103" cy="952500"/>
            </a:xfrm>
            <a:solidFill>
              <a:schemeClr val="accent6">
                <a:lumMod val="75000"/>
              </a:schemeClr>
            </a:solidFill>
          </p:grpSpPr>
          <p:sp>
            <p:nvSpPr>
              <p:cNvPr id="39" name="Rectangle 38"/>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gonal Stripe 42"/>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8" name="Diagonal Stripe 37"/>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1" name="Rectangle 20"/>
          <p:cNvSpPr/>
          <p:nvPr/>
        </p:nvSpPr>
        <p:spPr>
          <a:xfrm>
            <a:off x="597670" y="1445684"/>
            <a:ext cx="2450186" cy="2753979"/>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8" y="218180"/>
            <a:ext cx="7901553"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400" dirty="0"/>
              <a:t>II.2.  QUY TRÌNH NỘP KHOẢN THU BCA THÔNG THƯỜNG (2)</a:t>
            </a:r>
          </a:p>
        </p:txBody>
      </p:sp>
      <p:sp>
        <p:nvSpPr>
          <p:cNvPr id="19" name="Rounded Rectangle 18"/>
          <p:cNvSpPr/>
          <p:nvPr/>
        </p:nvSpPr>
        <p:spPr>
          <a:xfrm>
            <a:off x="2933909" y="2178479"/>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3122436" y="2365873"/>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6</a:t>
            </a:r>
          </a:p>
        </p:txBody>
      </p:sp>
      <p:sp>
        <p:nvSpPr>
          <p:cNvPr id="23" name="Rectangle 22"/>
          <p:cNvSpPr/>
          <p:nvPr/>
        </p:nvSpPr>
        <p:spPr>
          <a:xfrm>
            <a:off x="6195281" y="2940310"/>
            <a:ext cx="2450186" cy="1768871"/>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err="1">
                <a:solidFill>
                  <a:srgbClr val="000000"/>
                </a:solidFill>
                <a:latin typeface="Times New Roman" panose="02020603050405020304" pitchFamily="18" charset="0"/>
                <a:ea typeface="Times New Roman" panose="02020603050405020304" pitchFamily="18" charset="0"/>
              </a:rPr>
              <a:t>Phối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hợp</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với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đơn</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vị</a:t>
            </a:r>
            <a:r>
              <a:rPr lang="en-US" sz="1050" dirty="0">
                <a:solidFill>
                  <a:srgbClr val="000000"/>
                </a:solidFill>
                <a:latin typeface="Times New Roman" panose="02020603050405020304" pitchFamily="18" charset="0"/>
                <a:ea typeface="Times New Roman" panose="02020603050405020304" pitchFamily="18" charset="0"/>
              </a:rPr>
              <a:t> BCA </a:t>
            </a:r>
            <a:r>
              <a:rPr lang="en-US" sz="1050" dirty="0" err="1">
                <a:solidFill>
                  <a:srgbClr val="000000"/>
                </a:solidFill>
                <a:latin typeface="Times New Roman" panose="02020603050405020304" pitchFamily="18" charset="0"/>
                <a:ea typeface="Times New Roman" panose="02020603050405020304" pitchFamily="18" charset="0"/>
              </a:rPr>
              <a:t>mở</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tài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khoản</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để</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đối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chiếu</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đối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soát</a:t>
            </a:r>
            <a:endParaRPr lang="en-US" sz="1050" dirty="0">
              <a:solidFill>
                <a:srgbClr val="000000"/>
              </a:solidFill>
              <a:latin typeface="Times New Roman" panose="02020603050405020304" pitchFamily="18" charset="0"/>
              <a:ea typeface="Times New Roman" panose="02020603050405020304" pitchFamily="18" charset="0"/>
            </a:endParaRPr>
          </a:p>
        </p:txBody>
      </p:sp>
      <p:grpSp>
        <p:nvGrpSpPr>
          <p:cNvPr id="24" name="Group 23"/>
          <p:cNvGrpSpPr/>
          <p:nvPr/>
        </p:nvGrpSpPr>
        <p:grpSpPr>
          <a:xfrm>
            <a:off x="4200524" y="3879086"/>
            <a:ext cx="1074352" cy="972339"/>
            <a:chOff x="3650048" y="2247900"/>
            <a:chExt cx="1074352" cy="972339"/>
          </a:xfrm>
        </p:grpSpPr>
        <p:grpSp>
          <p:nvGrpSpPr>
            <p:cNvPr id="25" name="Group 24"/>
            <p:cNvGrpSpPr/>
            <p:nvPr/>
          </p:nvGrpSpPr>
          <p:grpSpPr>
            <a:xfrm>
              <a:off x="3650048" y="2247900"/>
              <a:ext cx="979103" cy="952500"/>
              <a:chOff x="3650048" y="2247900"/>
              <a:chExt cx="979103" cy="952500"/>
            </a:xfrm>
            <a:solidFill>
              <a:schemeClr val="accent6">
                <a:lumMod val="75000"/>
              </a:schemeClr>
            </a:solidFill>
          </p:grpSpPr>
          <p:sp>
            <p:nvSpPr>
              <p:cNvPr id="27" name="Rectangle 2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iagonal Stripe 3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Diagonal Stripe 25"/>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2" name="Rounded Rectangle 31"/>
          <p:cNvSpPr/>
          <p:nvPr/>
        </p:nvSpPr>
        <p:spPr>
          <a:xfrm>
            <a:off x="5023451" y="3195617"/>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5211978" y="3383011"/>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7</a:t>
            </a:r>
          </a:p>
        </p:txBody>
      </p:sp>
      <p:sp>
        <p:nvSpPr>
          <p:cNvPr id="35" name="Rounded Rectangle 34"/>
          <p:cNvSpPr/>
          <p:nvPr/>
        </p:nvSpPr>
        <p:spPr>
          <a:xfrm>
            <a:off x="3122436" y="4196385"/>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accent6">
                  <a:lumMod val="50000"/>
                </a:schemeClr>
              </a:solidFill>
            </a:endParaRPr>
          </a:p>
        </p:txBody>
      </p:sp>
      <p:sp>
        <p:nvSpPr>
          <p:cNvPr id="58" name="Rectangle 57"/>
          <p:cNvSpPr/>
          <p:nvPr/>
        </p:nvSpPr>
        <p:spPr>
          <a:xfrm>
            <a:off x="595868" y="1445684"/>
            <a:ext cx="2451399" cy="2862322"/>
          </a:xfrm>
          <a:prstGeom prst="rect">
            <a:avLst/>
          </a:prstGeom>
        </p:spPr>
        <p:txBody>
          <a:bodyPr wrap="square">
            <a:spAutoFit/>
          </a:bodyPr>
          <a:lstStyle/>
          <a:p>
            <a:pPr marL="0" lvl="1" algn="just"/>
            <a:r>
              <a:rPr lang="en-US" sz="900" b="1" dirty="0">
                <a:latin typeface="Times New Roman" panose="02020603050405020304" pitchFamily="18" charset="0"/>
                <a:ea typeface="Times New Roman" panose="02020603050405020304" pitchFamily="18" charset="0"/>
              </a:rPr>
              <a:t>TH NH </a:t>
            </a:r>
            <a:r>
              <a:rPr lang="en-US" sz="900" b="1" dirty="0" err="1">
                <a:latin typeface="Times New Roman" panose="02020603050405020304" pitchFamily="18" charset="0"/>
                <a:ea typeface="Times New Roman" panose="02020603050405020304" pitchFamily="18" charset="0"/>
              </a:rPr>
              <a:t>quản</a:t>
            </a:r>
            <a:r>
              <a:rPr lang="en-US" sz="900" b="1" dirty="0">
                <a:latin typeface="Times New Roman" panose="02020603050405020304" pitchFamily="18" charset="0"/>
                <a:ea typeface="Times New Roman" panose="02020603050405020304" pitchFamily="18" charset="0"/>
              </a:rPr>
              <a:t> lý TK </a:t>
            </a:r>
            <a:r>
              <a:rPr lang="en-US" sz="900" b="1" dirty="0" err="1">
                <a:latin typeface="Times New Roman" panose="02020603050405020304" pitchFamily="18" charset="0"/>
                <a:ea typeface="Times New Roman" panose="02020603050405020304" pitchFamily="18" charset="0"/>
              </a:rPr>
              <a:t>người</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nộp</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là</a:t>
            </a:r>
            <a:r>
              <a:rPr lang="en-US" sz="900" b="1" dirty="0">
                <a:latin typeface="Times New Roman" panose="02020603050405020304" pitchFamily="18" charset="0"/>
                <a:ea typeface="Times New Roman" panose="02020603050405020304" pitchFamily="18" charset="0"/>
              </a:rPr>
              <a:t> VCB: </a:t>
            </a:r>
            <a:r>
              <a:rPr lang="vi-VN" sz="900" dirty="0">
                <a:latin typeface="Times New Roman" panose="02020603050405020304" pitchFamily="18" charset="0"/>
                <a:ea typeface="Times New Roman" panose="02020603050405020304" pitchFamily="18" charset="0"/>
              </a:rPr>
              <a:t>VCB thông qua TK định danh khoản thu truy vấn </a:t>
            </a:r>
            <a:r>
              <a:rPr lang="en-US" sz="900" dirty="0">
                <a:latin typeface="Times New Roman" panose="02020603050405020304" pitchFamily="18" charset="0"/>
                <a:ea typeface="Times New Roman" panose="02020603050405020304" pitchFamily="18" charset="0"/>
              </a:rPr>
              <a:t>TT </a:t>
            </a:r>
            <a:r>
              <a:rPr lang="vi-VN" sz="900" dirty="0">
                <a:latin typeface="Times New Roman" panose="02020603050405020304" pitchFamily="18" charset="0"/>
                <a:ea typeface="Times New Roman" panose="02020603050405020304" pitchFamily="18" charset="0"/>
              </a:rPr>
              <a:t>và so sánh với dữ liệu tại VCB.</a:t>
            </a:r>
            <a:endParaRPr lang="en-US" sz="900" dirty="0">
              <a:latin typeface="Times New Roman" panose="02020603050405020304" pitchFamily="18" charset="0"/>
              <a:ea typeface="Times New Roman" panose="02020603050405020304" pitchFamily="18" charset="0"/>
            </a:endParaRPr>
          </a:p>
          <a:p>
            <a:pPr marL="171450" lvl="1" indent="-171450" algn="just">
              <a:buFont typeface="Arial" panose="020B0604020202020204" pitchFamily="34" charset="0"/>
              <a:buChar char="•"/>
              <a:tabLst>
                <a:tab pos="457200" algn="l"/>
              </a:tabLst>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vi-VN" sz="900" dirty="0">
                <a:latin typeface="Times New Roman" panose="02020603050405020304" pitchFamily="18" charset="0"/>
                <a:ea typeface="Times New Roman" panose="02020603050405020304" pitchFamily="18" charset="0"/>
              </a:rPr>
              <a:t>khớp đúng: </a:t>
            </a:r>
            <a:r>
              <a:rPr lang="vi-VN" sz="700" dirty="0">
                <a:latin typeface="Times New Roman" panose="02020603050405020304" pitchFamily="18" charset="0"/>
                <a:ea typeface="Times New Roman" panose="02020603050405020304" pitchFamily="18" charset="0"/>
              </a:rPr>
              <a:t>TTV/Hệ</a:t>
            </a:r>
            <a:r>
              <a:rPr lang="vi-VN" sz="900" dirty="0">
                <a:latin typeface="Times New Roman" panose="02020603050405020304" pitchFamily="18" charset="0"/>
                <a:ea typeface="Times New Roman" panose="02020603050405020304" pitchFamily="18" charset="0"/>
              </a:rPr>
              <a:t> thống VCB hạch toán khoản thu, gửi điện báo có đến BCA để ghi nhận và trừ nợ cho KH.</a:t>
            </a:r>
            <a:endParaRPr lang="en-US" sz="900" dirty="0">
              <a:latin typeface="Times New Roman" panose="02020603050405020304" pitchFamily="18" charset="0"/>
              <a:ea typeface="Times New Roman" panose="02020603050405020304" pitchFamily="18" charset="0"/>
            </a:endParaRPr>
          </a:p>
          <a:p>
            <a:pPr marL="171450" lvl="1" indent="-171450" algn="just">
              <a:buFont typeface="Arial" panose="020B0604020202020204" pitchFamily="34" charset="0"/>
              <a:buChar char="•"/>
              <a:tabLst>
                <a:tab pos="457200" algn="l"/>
              </a:tabLst>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en-US" sz="900" dirty="0" err="1">
                <a:latin typeface="Times New Roman" panose="02020603050405020304" pitchFamily="18" charset="0"/>
                <a:ea typeface="Times New Roman" panose="02020603050405020304" pitchFamily="18" charset="0"/>
              </a:rPr>
              <a:t>không</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khớp</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đúng</a:t>
            </a:r>
            <a:r>
              <a:rPr lang="vi-VN" sz="900" dirty="0">
                <a:latin typeface="Times New Roman" panose="02020603050405020304" pitchFamily="18" charset="0"/>
                <a:ea typeface="Times New Roman" panose="02020603050405020304" pitchFamily="18" charset="0"/>
              </a:rPr>
              <a:t>: Thông báo lại để KH kiểm tra</a:t>
            </a:r>
            <a:r>
              <a:rPr lang="en-US" sz="900" dirty="0">
                <a:latin typeface="Times New Roman" panose="02020603050405020304" pitchFamily="18" charset="0"/>
                <a:ea typeface="Times New Roman" panose="02020603050405020304" pitchFamily="18" charset="0"/>
              </a:rPr>
              <a:t>. </a:t>
            </a:r>
            <a:r>
              <a:rPr lang="vi-VN" sz="900" dirty="0">
                <a:latin typeface="Times New Roman" panose="02020603050405020304" pitchFamily="18" charset="0"/>
                <a:ea typeface="Times New Roman" panose="02020603050405020304" pitchFamily="18" charset="0"/>
              </a:rPr>
              <a:t>KH không sửa thông tin thì từ chối thực hiện giao dịch.</a:t>
            </a:r>
            <a:endParaRPr lang="en-US" sz="900" dirty="0">
              <a:latin typeface="Times New Roman" panose="02020603050405020304" pitchFamily="18" charset="0"/>
              <a:ea typeface="Times New Roman" panose="02020603050405020304" pitchFamily="18" charset="0"/>
            </a:endParaRPr>
          </a:p>
          <a:p>
            <a:pPr algn="just">
              <a:tabLst>
                <a:tab pos="457200" algn="l"/>
              </a:tabLst>
            </a:pPr>
            <a:r>
              <a:rPr lang="en-US" sz="900" b="1" dirty="0">
                <a:latin typeface="Times New Roman" panose="02020603050405020304" pitchFamily="18" charset="0"/>
                <a:ea typeface="Times New Roman" panose="02020603050405020304" pitchFamily="18" charset="0"/>
              </a:rPr>
              <a:t>TH NH </a:t>
            </a:r>
            <a:r>
              <a:rPr lang="en-US" sz="900" b="1" dirty="0" err="1">
                <a:latin typeface="Times New Roman" panose="02020603050405020304" pitchFamily="18" charset="0"/>
                <a:ea typeface="Times New Roman" panose="02020603050405020304" pitchFamily="18" charset="0"/>
              </a:rPr>
              <a:t>người</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nộp</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khác</a:t>
            </a:r>
            <a:r>
              <a:rPr lang="en-US" sz="900" b="1" dirty="0">
                <a:latin typeface="Times New Roman" panose="02020603050405020304" pitchFamily="18" charset="0"/>
                <a:ea typeface="Times New Roman" panose="02020603050405020304" pitchFamily="18" charset="0"/>
              </a:rPr>
              <a:t> VC</a:t>
            </a:r>
            <a:r>
              <a:rPr lang="en-US" sz="900" dirty="0">
                <a:latin typeface="Times New Roman" panose="02020603050405020304" pitchFamily="18" charset="0"/>
                <a:ea typeface="Times New Roman" panose="02020603050405020304" pitchFamily="18" charset="0"/>
              </a:rPr>
              <a:t>B, NH </a:t>
            </a:r>
            <a:r>
              <a:rPr lang="en-US" sz="900" dirty="0" err="1">
                <a:latin typeface="Times New Roman" panose="02020603050405020304" pitchFamily="18" charset="0"/>
                <a:ea typeface="Times New Roman" panose="02020603050405020304" pitchFamily="18" charset="0"/>
              </a:rPr>
              <a:t>chuyển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tiền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về</a:t>
            </a:r>
            <a:r>
              <a:rPr lang="en-US" sz="900" dirty="0">
                <a:latin typeface="Times New Roman" panose="02020603050405020304" pitchFamily="18" charset="0"/>
                <a:ea typeface="Times New Roman" panose="02020603050405020304" pitchFamily="18" charset="0"/>
              </a:rPr>
              <a:t> VCB </a:t>
            </a:r>
            <a:r>
              <a:rPr lang="en-US" sz="900" dirty="0" err="1">
                <a:latin typeface="Times New Roman" panose="02020603050405020304" pitchFamily="18" charset="0"/>
                <a:ea typeface="Times New Roman" panose="02020603050405020304" pitchFamily="18" charset="0"/>
              </a:rPr>
              <a:t>theo</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các</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kênh</a:t>
            </a:r>
            <a:r>
              <a:rPr lang="en-US" sz="900" dirty="0">
                <a:latin typeface="Times New Roman" panose="02020603050405020304" pitchFamily="18" charset="0"/>
                <a:ea typeface="Times New Roman" panose="02020603050405020304" pitchFamily="18" charset="0"/>
              </a:rPr>
              <a:t> thanh toán liên </a:t>
            </a:r>
            <a:r>
              <a:rPr lang="en-US" sz="900" dirty="0" err="1">
                <a:latin typeface="Times New Roman" panose="02020603050405020304" pitchFamily="18" charset="0"/>
                <a:ea typeface="Times New Roman" panose="02020603050405020304" pitchFamily="18" charset="0"/>
              </a:rPr>
              <a:t>ngân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hàng</a:t>
            </a:r>
            <a:r>
              <a:rPr lang="en-US" sz="900" dirty="0">
                <a:latin typeface="Times New Roman" panose="02020603050405020304" pitchFamily="18" charset="0"/>
                <a:ea typeface="Times New Roman" panose="02020603050405020304" pitchFamily="18" charset="0"/>
              </a:rPr>
              <a:t>.</a:t>
            </a:r>
          </a:p>
          <a:p>
            <a:pPr marL="0" lvl="1"/>
            <a:r>
              <a:rPr lang="en-US" sz="900" dirty="0" err="1">
                <a:latin typeface="Times New Roman" panose="02020603050405020304" pitchFamily="18" charset="0"/>
                <a:ea typeface="Times New Roman" panose="02020603050405020304" pitchFamily="18" charset="0"/>
              </a:rPr>
              <a:t>Khi</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nhận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lệnh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chuyển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tiền</a:t>
            </a:r>
            <a:r>
              <a:rPr lang="en-US" sz="900" dirty="0">
                <a:latin typeface="Times New Roman" panose="02020603050405020304" pitchFamily="18" charset="0"/>
                <a:ea typeface="Times New Roman" panose="02020603050405020304" pitchFamily="18" charset="0"/>
              </a:rPr>
              <a:t> (LCT) </a:t>
            </a:r>
            <a:r>
              <a:rPr lang="en-US" sz="900" dirty="0" err="1">
                <a:latin typeface="Times New Roman" panose="02020603050405020304" pitchFamily="18" charset="0"/>
                <a:ea typeface="Times New Roman" panose="02020603050405020304" pitchFamily="18" charset="0"/>
              </a:rPr>
              <a:t>từ</a:t>
            </a:r>
            <a:r>
              <a:rPr lang="en-US" sz="900" dirty="0">
                <a:latin typeface="Times New Roman" panose="02020603050405020304" pitchFamily="18" charset="0"/>
                <a:ea typeface="Times New Roman" panose="02020603050405020304" pitchFamily="18" charset="0"/>
              </a:rPr>
              <a:t> NH </a:t>
            </a:r>
            <a:r>
              <a:rPr lang="en-US" sz="900" dirty="0" err="1">
                <a:latin typeface="Times New Roman" panose="02020603050405020304" pitchFamily="18" charset="0"/>
                <a:ea typeface="Times New Roman" panose="02020603050405020304" pitchFamily="18" charset="0"/>
              </a:rPr>
              <a:t>khác</a:t>
            </a:r>
            <a:r>
              <a:rPr lang="en-US" sz="900" dirty="0">
                <a:latin typeface="Times New Roman" panose="02020603050405020304" pitchFamily="18" charset="0"/>
                <a:ea typeface="Times New Roman" panose="02020603050405020304" pitchFamily="18" charset="0"/>
              </a:rPr>
              <a:t>, VCB </a:t>
            </a:r>
            <a:r>
              <a:rPr lang="en-US" sz="900" dirty="0" err="1">
                <a:latin typeface="Times New Roman" panose="02020603050405020304" pitchFamily="18" charset="0"/>
                <a:ea typeface="Times New Roman" panose="02020603050405020304" pitchFamily="18" charset="0"/>
              </a:rPr>
              <a:t>thông</a:t>
            </a:r>
            <a:r>
              <a:rPr lang="en-US" sz="900" dirty="0">
                <a:latin typeface="Times New Roman" panose="02020603050405020304" pitchFamily="18" charset="0"/>
                <a:ea typeface="Times New Roman" panose="02020603050405020304" pitchFamily="18" charset="0"/>
              </a:rPr>
              <a:t> qua TK </a:t>
            </a:r>
            <a:r>
              <a:rPr lang="en-US" sz="900" dirty="0" err="1">
                <a:latin typeface="Times New Roman" panose="02020603050405020304" pitchFamily="18" charset="0"/>
                <a:ea typeface="Times New Roman" panose="02020603050405020304" pitchFamily="18" charset="0"/>
              </a:rPr>
              <a:t>định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danh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khoản</a:t>
            </a:r>
            <a:r>
              <a:rPr lang="en-US" sz="900" dirty="0">
                <a:latin typeface="Times New Roman" panose="02020603050405020304" pitchFamily="18" charset="0"/>
                <a:ea typeface="Times New Roman" panose="02020603050405020304" pitchFamily="18" charset="0"/>
              </a:rPr>
              <a:t> thu </a:t>
            </a:r>
            <a:r>
              <a:rPr lang="en-US" sz="900" dirty="0" err="1">
                <a:latin typeface="Times New Roman" panose="02020603050405020304" pitchFamily="18" charset="0"/>
                <a:ea typeface="Times New Roman" panose="02020603050405020304" pitchFamily="18" charset="0"/>
              </a:rPr>
              <a:t>để</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xác</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định</a:t>
            </a:r>
            <a:r>
              <a:rPr lang="en-US" sz="900" dirty="0">
                <a:latin typeface="Times New Roman" panose="02020603050405020304" pitchFamily="18" charset="0"/>
                <a:ea typeface="Times New Roman" panose="02020603050405020304" pitchFamily="18" charset="0"/>
              </a:rPr>
              <a:t> và so </a:t>
            </a:r>
            <a:r>
              <a:rPr lang="en-US" sz="900" dirty="0" err="1">
                <a:latin typeface="Times New Roman" panose="02020603050405020304" pitchFamily="18" charset="0"/>
                <a:ea typeface="Times New Roman" panose="02020603050405020304" pitchFamily="18" charset="0"/>
              </a:rPr>
              <a:t>sánh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các</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thông</a:t>
            </a:r>
            <a:r>
              <a:rPr lang="en-US" sz="900" dirty="0">
                <a:latin typeface="Times New Roman" panose="02020603050405020304" pitchFamily="18" charset="0"/>
                <a:ea typeface="Times New Roman" panose="02020603050405020304" pitchFamily="18" charset="0"/>
              </a:rPr>
              <a:t> tin </a:t>
            </a:r>
            <a:r>
              <a:rPr lang="en-US" sz="900" dirty="0" err="1">
                <a:latin typeface="Times New Roman" panose="02020603050405020304" pitchFamily="18" charset="0"/>
                <a:ea typeface="Times New Roman" panose="02020603050405020304" pitchFamily="18" charset="0"/>
              </a:rPr>
              <a:t>tại</a:t>
            </a:r>
            <a:r>
              <a:rPr lang="en-US" sz="900" dirty="0">
                <a:latin typeface="Times New Roman" panose="02020603050405020304" pitchFamily="18" charset="0"/>
                <a:ea typeface="Times New Roman" panose="02020603050405020304" pitchFamily="18" charset="0"/>
              </a:rPr>
              <a:t> VCB.</a:t>
            </a:r>
          </a:p>
          <a:p>
            <a:pPr marL="171450" indent="-171450">
              <a:buFont typeface="Arial" panose="020B0604020202020204" pitchFamily="34" charset="0"/>
              <a:buChar char="•"/>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en-US" sz="900" dirty="0" err="1">
                <a:latin typeface="Times New Roman" panose="02020603050405020304" pitchFamily="18" charset="0"/>
                <a:ea typeface="Times New Roman" panose="02020603050405020304" pitchFamily="18" charset="0"/>
              </a:rPr>
              <a:t>khớp</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đúng</a:t>
            </a:r>
            <a:r>
              <a:rPr lang="en-US" sz="900" dirty="0">
                <a:latin typeface="Times New Roman" panose="02020603050405020304" pitchFamily="18" charset="0"/>
                <a:ea typeface="Times New Roman" panose="02020603050405020304" pitchFamily="18" charset="0"/>
              </a:rPr>
              <a:t>: VCB</a:t>
            </a:r>
            <a:r>
              <a:rPr lang="vi-VN" sz="900" dirty="0">
                <a:latin typeface="Times New Roman" panose="02020603050405020304" pitchFamily="18" charset="0"/>
                <a:ea typeface="Times New Roman" panose="02020603050405020304" pitchFamily="18" charset="0"/>
              </a:rPr>
              <a:t> hạch toán khoản thu, gửi điện báo có đến </a:t>
            </a:r>
            <a:r>
              <a:rPr lang="en-US" sz="900" dirty="0">
                <a:latin typeface="Times New Roman" panose="02020603050405020304" pitchFamily="18" charset="0"/>
                <a:ea typeface="Times New Roman" panose="02020603050405020304" pitchFamily="18" charset="0"/>
              </a:rPr>
              <a:t>BCA</a:t>
            </a:r>
            <a:r>
              <a:rPr lang="vi-VN" sz="900" dirty="0">
                <a:latin typeface="Times New Roman" panose="02020603050405020304" pitchFamily="18" charset="0"/>
                <a:ea typeface="Times New Roman" panose="02020603050405020304" pitchFamily="18" charset="0"/>
              </a:rPr>
              <a:t> ghi nhận và trừ nợ cho KH.</a:t>
            </a:r>
            <a:endParaRPr lang="en-US" sz="900" dirty="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en-US" sz="900" dirty="0" err="1">
                <a:latin typeface="Times New Roman" panose="02020603050405020304" pitchFamily="18" charset="0"/>
                <a:ea typeface="Times New Roman" panose="02020603050405020304" pitchFamily="18" charset="0"/>
              </a:rPr>
              <a:t>không</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khớp</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đúng</a:t>
            </a:r>
            <a:r>
              <a:rPr lang="vi-VN" sz="900" dirty="0">
                <a:latin typeface="Times New Roman" panose="02020603050405020304" pitchFamily="18" charset="0"/>
                <a:ea typeface="Times New Roman" panose="02020603050405020304" pitchFamily="18" charset="0"/>
              </a:rPr>
              <a:t>: </a:t>
            </a:r>
            <a:r>
              <a:rPr lang="en-US" sz="900" dirty="0">
                <a:latin typeface="Times New Roman" panose="02020603050405020304" pitchFamily="18" charset="0"/>
                <a:ea typeface="Times New Roman" panose="02020603050405020304" pitchFamily="18" charset="0"/>
              </a:rPr>
              <a:t>H</a:t>
            </a:r>
            <a:r>
              <a:rPr lang="vi-VN" sz="900" dirty="0">
                <a:latin typeface="Times New Roman" panose="02020603050405020304" pitchFamily="18" charset="0"/>
                <a:ea typeface="Times New Roman" panose="02020603050405020304" pitchFamily="18" charset="0"/>
              </a:rPr>
              <a:t>oàn lại LCT hoặc tra soát theo quy định.</a:t>
            </a:r>
            <a:endParaRPr lang="en-US" sz="900" dirty="0">
              <a:latin typeface="Times New Roman" panose="02020603050405020304" pitchFamily="18" charset="0"/>
              <a:ea typeface="Times New Roman" panose="02020603050405020304" pitchFamily="18" charset="0"/>
            </a:endParaRPr>
          </a:p>
          <a:p>
            <a:pPr algn="just">
              <a:tabLst>
                <a:tab pos="457200" algn="l"/>
              </a:tabLst>
            </a:pPr>
            <a:endParaRPr lang="en-US" sz="900" dirty="0">
              <a:latin typeface="Times New Roman" panose="02020603050405020304" pitchFamily="18" charset="0"/>
              <a:ea typeface="Times New Roman" panose="02020603050405020304" pitchFamily="18" charset="0"/>
            </a:endParaRPr>
          </a:p>
        </p:txBody>
      </p:sp>
      <p:pic>
        <p:nvPicPr>
          <p:cNvPr id="59"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4" cstate="print"/>
          <a:stretch>
            <a:fillRect/>
          </a:stretch>
        </p:blipFill>
        <p:spPr>
          <a:xfrm>
            <a:off x="5206718" y="3376137"/>
            <a:ext cx="342895" cy="343431"/>
          </a:xfrm>
          <a:prstGeom prst="rect">
            <a:avLst/>
          </a:prstGeom>
        </p:spPr>
      </p:pic>
      <p:pic>
        <p:nvPicPr>
          <p:cNvPr id="77" name="Graphic 18" descr="Building">
            <a:extLst>
              <a:ext uri="{FF2B5EF4-FFF2-40B4-BE49-F238E27FC236}">
                <a16:creationId xmlns:a16="http://schemas.microsoft.com/office/drawing/2014/main" id="{700BE9A0-AD89-E20F-9CA7-36D98BA040F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20634" y="2391430"/>
            <a:ext cx="326811" cy="326811"/>
          </a:xfrm>
          <a:prstGeom prst="rect">
            <a:avLst/>
          </a:prstGeom>
        </p:spPr>
      </p:pic>
      <p:sp>
        <p:nvSpPr>
          <p:cNvPr id="78" name="Rectangle 77"/>
          <p:cNvSpPr/>
          <p:nvPr/>
        </p:nvSpPr>
        <p:spPr>
          <a:xfrm>
            <a:off x="574480" y="4898223"/>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ounded Rectangle 78"/>
          <p:cNvSpPr/>
          <p:nvPr/>
        </p:nvSpPr>
        <p:spPr>
          <a:xfrm>
            <a:off x="2910719" y="4822678"/>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p:cNvSpPr/>
          <p:nvPr/>
        </p:nvSpPr>
        <p:spPr>
          <a:xfrm>
            <a:off x="3099246" y="4989524"/>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10</a:t>
            </a:r>
          </a:p>
        </p:txBody>
      </p:sp>
      <p:sp>
        <p:nvSpPr>
          <p:cNvPr id="82" name="Rectangle 81"/>
          <p:cNvSpPr/>
          <p:nvPr/>
        </p:nvSpPr>
        <p:spPr>
          <a:xfrm>
            <a:off x="561179" y="5197052"/>
            <a:ext cx="2239910" cy="646331"/>
          </a:xfrm>
          <a:prstGeom prst="rect">
            <a:avLst/>
          </a:prstGeom>
        </p:spPr>
        <p:txBody>
          <a:bodyPr wrap="square">
            <a:spAutoFit/>
          </a:bodyPr>
          <a:lstStyle/>
          <a:p>
            <a:pPr algn="just">
              <a:tabLst>
                <a:tab pos="457200" algn="l"/>
              </a:tabLst>
            </a:pPr>
            <a:r>
              <a:rPr lang="en-US" sz="1200" dirty="0">
                <a:solidFill>
                  <a:srgbClr val="000000"/>
                </a:solidFill>
                <a:latin typeface="Times New Roman" panose="02020603050405020304" pitchFamily="18" charset="0"/>
                <a:ea typeface="Times New Roman" panose="02020603050405020304" pitchFamily="18" charset="0"/>
              </a:rPr>
              <a:t>VCB </a:t>
            </a:r>
            <a:r>
              <a:rPr lang="en-US" sz="1200" dirty="0" err="1">
                <a:solidFill>
                  <a:srgbClr val="000000"/>
                </a:solidFill>
                <a:latin typeface="Times New Roman" panose="02020603050405020304" pitchFamily="18" charset="0"/>
                <a:ea typeface="Times New Roman" panose="02020603050405020304" pitchFamily="18" charset="0"/>
              </a:rPr>
              <a:t>kết</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chuyển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số</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dư</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phát</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sinh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trong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tk</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của</a:t>
            </a:r>
            <a:r>
              <a:rPr lang="en-US" sz="1200" dirty="0">
                <a:solidFill>
                  <a:srgbClr val="000000"/>
                </a:solidFill>
                <a:latin typeface="Times New Roman" panose="02020603050405020304" pitchFamily="18" charset="0"/>
                <a:ea typeface="Times New Roman" panose="02020603050405020304" pitchFamily="18" charset="0"/>
              </a:rPr>
              <a:t> BCA </a:t>
            </a:r>
            <a:r>
              <a:rPr lang="en-US" sz="1200" dirty="0" err="1">
                <a:solidFill>
                  <a:srgbClr val="000000"/>
                </a:solidFill>
                <a:latin typeface="Times New Roman" panose="02020603050405020304" pitchFamily="18" charset="0"/>
                <a:ea typeface="Times New Roman" panose="02020603050405020304" pitchFamily="18" charset="0"/>
              </a:rPr>
              <a:t>mở</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tại</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về</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KBNN</a:t>
            </a:r>
            <a:endParaRPr lang="en-US" sz="1200" dirty="0">
              <a:solidFill>
                <a:srgbClr val="000000"/>
              </a:solidFill>
              <a:latin typeface="Times New Roman" panose="02020603050405020304" pitchFamily="18" charset="0"/>
              <a:ea typeface="Times New Roman" panose="02020603050405020304" pitchFamily="18" charset="0"/>
            </a:endParaRPr>
          </a:p>
        </p:txBody>
      </p:sp>
      <p:pic>
        <p:nvPicPr>
          <p:cNvPr id="83" name="Picture 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09150" y="5002141"/>
            <a:ext cx="336675" cy="275830"/>
          </a:xfrm>
          <a:prstGeom prst="rect">
            <a:avLst/>
          </a:prstGeom>
        </p:spPr>
      </p:pic>
    </p:spTree>
    <p:extLst>
      <p:ext uri="{BB962C8B-B14F-4D97-AF65-F5344CB8AC3E}">
        <p14:creationId xmlns:p14="http://schemas.microsoft.com/office/powerpoint/2010/main" val="1196128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7" name="Straight Arrow Connector 86"/>
          <p:cNvCxnSpPr/>
          <p:nvPr/>
        </p:nvCxnSpPr>
        <p:spPr>
          <a:xfrm flipH="1">
            <a:off x="7489081" y="1992702"/>
            <a:ext cx="317825" cy="716515"/>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TextBox 5"/>
          <p:cNvSpPr txBox="1"/>
          <p:nvPr/>
        </p:nvSpPr>
        <p:spPr>
          <a:xfrm>
            <a:off x="207033" y="203672"/>
            <a:ext cx="8186954" cy="812717"/>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III. </a:t>
            </a:r>
            <a:r>
              <a:rPr lang="en-US" sz="2800" dirty="0" err="1"/>
              <a:t>SƠ</a:t>
            </a:r>
            <a:r>
              <a:rPr lang="en-US" sz="2800" dirty="0"/>
              <a:t> ĐỒ QUY TRÌNH NỘP KHOẢN THU BCA ĐẶC THÙ </a:t>
            </a:r>
          </a:p>
        </p:txBody>
      </p:sp>
      <p:grpSp>
        <p:nvGrpSpPr>
          <p:cNvPr id="25" name="Group 24"/>
          <p:cNvGrpSpPr/>
          <p:nvPr/>
        </p:nvGrpSpPr>
        <p:grpSpPr>
          <a:xfrm>
            <a:off x="739503" y="1002732"/>
            <a:ext cx="930843" cy="930843"/>
            <a:chOff x="682353" y="1711362"/>
            <a:chExt cx="849131" cy="849131"/>
          </a:xfrm>
        </p:grpSpPr>
        <p:sp>
          <p:nvSpPr>
            <p:cNvPr id="7" name="Teardrop 6"/>
            <p:cNvSpPr/>
            <p:nvPr/>
          </p:nvSpPr>
          <p:spPr>
            <a:xfrm rot="8100000">
              <a:off x="682353" y="1711362"/>
              <a:ext cx="849131" cy="849131"/>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grpSp>
      <p:grpSp>
        <p:nvGrpSpPr>
          <p:cNvPr id="26" name="Group 25"/>
          <p:cNvGrpSpPr/>
          <p:nvPr/>
        </p:nvGrpSpPr>
        <p:grpSpPr>
          <a:xfrm>
            <a:off x="7425675" y="1002732"/>
            <a:ext cx="930843" cy="930843"/>
            <a:chOff x="682353" y="1711362"/>
            <a:chExt cx="849131" cy="849131"/>
          </a:xfrm>
        </p:grpSpPr>
        <p:sp>
          <p:nvSpPr>
            <p:cNvPr id="27" name="Teardrop 26"/>
            <p:cNvSpPr/>
            <p:nvPr/>
          </p:nvSpPr>
          <p:spPr>
            <a:xfrm rot="8100000">
              <a:off x="682353" y="1711362"/>
              <a:ext cx="849131" cy="849131"/>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2968227" y="1002732"/>
            <a:ext cx="930843" cy="930843"/>
            <a:chOff x="682353" y="1711362"/>
            <a:chExt cx="849131" cy="849131"/>
          </a:xfrm>
        </p:grpSpPr>
        <p:sp>
          <p:nvSpPr>
            <p:cNvPr id="30" name="Teardrop 29"/>
            <p:cNvSpPr/>
            <p:nvPr/>
          </p:nvSpPr>
          <p:spPr>
            <a:xfrm rot="8100000">
              <a:off x="682353" y="1711362"/>
              <a:ext cx="849131" cy="849131"/>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5196951" y="1002732"/>
            <a:ext cx="930843" cy="930843"/>
            <a:chOff x="682353" y="1711362"/>
            <a:chExt cx="849131" cy="849131"/>
          </a:xfrm>
        </p:grpSpPr>
        <p:sp>
          <p:nvSpPr>
            <p:cNvPr id="33" name="Teardrop 32"/>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2413065" y="4207346"/>
            <a:ext cx="930843" cy="930843"/>
            <a:chOff x="682353" y="1711362"/>
            <a:chExt cx="849131" cy="849131"/>
          </a:xfrm>
        </p:grpSpPr>
        <p:sp>
          <p:nvSpPr>
            <p:cNvPr id="36" name="Teardrop 35"/>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5099285" y="5533606"/>
            <a:ext cx="930843" cy="930843"/>
            <a:chOff x="682353" y="1711362"/>
            <a:chExt cx="849131" cy="849131"/>
          </a:xfrm>
        </p:grpSpPr>
        <p:sp>
          <p:nvSpPr>
            <p:cNvPr id="42" name="Teardrop 41"/>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6851602" y="2650557"/>
            <a:ext cx="930843" cy="930843"/>
            <a:chOff x="682353" y="1711362"/>
            <a:chExt cx="849131" cy="849131"/>
          </a:xfrm>
        </p:grpSpPr>
        <p:sp>
          <p:nvSpPr>
            <p:cNvPr id="45" name="Teardrop 44"/>
            <p:cNvSpPr/>
            <p:nvPr/>
          </p:nvSpPr>
          <p:spPr>
            <a:xfrm rot="8100000">
              <a:off x="682353" y="1711362"/>
              <a:ext cx="849131" cy="849131"/>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3379382" y="5528412"/>
            <a:ext cx="930843" cy="930843"/>
            <a:chOff x="682353" y="1711362"/>
            <a:chExt cx="849131" cy="849131"/>
          </a:xfrm>
        </p:grpSpPr>
        <p:sp>
          <p:nvSpPr>
            <p:cNvPr id="48" name="Teardrop 47"/>
            <p:cNvSpPr/>
            <p:nvPr/>
          </p:nvSpPr>
          <p:spPr>
            <a:xfrm rot="8100000">
              <a:off x="682353" y="1711362"/>
              <a:ext cx="849131" cy="849131"/>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6056674" y="4191323"/>
            <a:ext cx="930843" cy="930843"/>
            <a:chOff x="682353" y="1711362"/>
            <a:chExt cx="849131" cy="849131"/>
          </a:xfrm>
        </p:grpSpPr>
        <p:sp>
          <p:nvSpPr>
            <p:cNvPr id="51" name="Teardrop 50"/>
            <p:cNvSpPr/>
            <p:nvPr/>
          </p:nvSpPr>
          <p:spPr>
            <a:xfrm rot="8100000">
              <a:off x="682353" y="1711362"/>
              <a:ext cx="849131" cy="84913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5380" y="1080442"/>
            <a:ext cx="419088" cy="419088"/>
          </a:xfrm>
          <a:prstGeom prst="rect">
            <a:avLst/>
          </a:prstGeom>
        </p:spPr>
      </p:pic>
      <p:pic>
        <p:nvPicPr>
          <p:cNvPr id="61"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7" cstate="print"/>
          <a:stretch>
            <a:fillRect/>
          </a:stretch>
        </p:blipFill>
        <p:spPr>
          <a:xfrm>
            <a:off x="5434447" y="1107068"/>
            <a:ext cx="456496" cy="457210"/>
          </a:xfrm>
          <a:prstGeom prst="rect">
            <a:avLst/>
          </a:prstGeom>
        </p:spPr>
      </p:pic>
      <p:cxnSp>
        <p:nvCxnSpPr>
          <p:cNvPr id="63" name="Straight Arrow Connector 62"/>
          <p:cNvCxnSpPr/>
          <p:nvPr/>
        </p:nvCxnSpPr>
        <p:spPr>
          <a:xfrm>
            <a:off x="1718294" y="1517305"/>
            <a:ext cx="1105097"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64" name="TextBox 63"/>
          <p:cNvSpPr txBox="1"/>
          <p:nvPr/>
        </p:nvSpPr>
        <p:spPr>
          <a:xfrm>
            <a:off x="817214" y="1412771"/>
            <a:ext cx="800219" cy="338554"/>
          </a:xfrm>
          <a:prstGeom prst="rect">
            <a:avLst/>
          </a:prstGeom>
          <a:noFill/>
        </p:spPr>
        <p:txBody>
          <a:bodyPr wrap="none" rtlCol="0">
            <a:spAutoFit/>
          </a:bodyPr>
          <a:lstStyle/>
          <a:p>
            <a:pPr algn="ctr"/>
            <a:r>
              <a:rPr lang="en-US" sz="1600" b="1" dirty="0" err="1"/>
              <a:t>Bước</a:t>
            </a:r>
            <a:r>
              <a:rPr lang="en-US" sz="1600" b="1" dirty="0"/>
              <a:t> 1</a:t>
            </a:r>
          </a:p>
        </p:txBody>
      </p:sp>
      <p:pic>
        <p:nvPicPr>
          <p:cNvPr id="65" name="Picture 6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40333" y="1131608"/>
            <a:ext cx="386629" cy="316756"/>
          </a:xfrm>
          <a:prstGeom prst="rect">
            <a:avLst/>
          </a:prstGeom>
        </p:spPr>
      </p:pic>
      <p:cxnSp>
        <p:nvCxnSpPr>
          <p:cNvPr id="66" name="Straight Arrow Connector 65"/>
          <p:cNvCxnSpPr/>
          <p:nvPr/>
        </p:nvCxnSpPr>
        <p:spPr>
          <a:xfrm>
            <a:off x="4034144" y="1517305"/>
            <a:ext cx="1105097"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67" name="Straight Arrow Connector 66"/>
          <p:cNvCxnSpPr/>
          <p:nvPr/>
        </p:nvCxnSpPr>
        <p:spPr>
          <a:xfrm>
            <a:off x="6281398" y="1517305"/>
            <a:ext cx="1105097"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pic>
        <p:nvPicPr>
          <p:cNvPr id="68" name="Picture 6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5155" y="1148601"/>
            <a:ext cx="386629" cy="316756"/>
          </a:xfrm>
          <a:prstGeom prst="rect">
            <a:avLst/>
          </a:prstGeom>
        </p:spPr>
      </p:pic>
      <p:pic>
        <p:nvPicPr>
          <p:cNvPr id="69"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07478" y="2709217"/>
            <a:ext cx="419088" cy="419088"/>
          </a:xfrm>
          <a:prstGeom prst="rect">
            <a:avLst/>
          </a:prstGeom>
        </p:spPr>
      </p:pic>
      <p:pic>
        <p:nvPicPr>
          <p:cNvPr id="70" name="Graphic 18" descr="Building">
            <a:extLst>
              <a:ext uri="{FF2B5EF4-FFF2-40B4-BE49-F238E27FC236}">
                <a16:creationId xmlns:a16="http://schemas.microsoft.com/office/drawing/2014/main" id="{700BE9A0-AD89-E20F-9CA7-36D98BA040F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75907" y="4269033"/>
            <a:ext cx="326811" cy="326811"/>
          </a:xfrm>
          <a:prstGeom prst="rect">
            <a:avLst/>
          </a:prstGeom>
        </p:spPr>
      </p:pic>
      <p:pic>
        <p:nvPicPr>
          <p:cNvPr id="71"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7" cstate="print"/>
          <a:stretch>
            <a:fillRect/>
          </a:stretch>
        </p:blipFill>
        <p:spPr>
          <a:xfrm>
            <a:off x="5336457" y="5567796"/>
            <a:ext cx="456496" cy="457210"/>
          </a:xfrm>
          <a:prstGeom prst="rect">
            <a:avLst/>
          </a:prstGeom>
        </p:spPr>
      </p:pic>
      <p:pic>
        <p:nvPicPr>
          <p:cNvPr id="72" name="Picture 7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51488" y="5648502"/>
            <a:ext cx="386629" cy="316756"/>
          </a:xfrm>
          <a:prstGeom prst="rect">
            <a:avLst/>
          </a:prstGeom>
        </p:spPr>
      </p:pic>
      <p:pic>
        <p:nvPicPr>
          <p:cNvPr id="73"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7" cstate="print"/>
          <a:stretch>
            <a:fillRect/>
          </a:stretch>
        </p:blipFill>
        <p:spPr>
          <a:xfrm>
            <a:off x="2636175" y="4259311"/>
            <a:ext cx="456496" cy="457210"/>
          </a:xfrm>
          <a:prstGeom prst="rect">
            <a:avLst/>
          </a:prstGeom>
        </p:spPr>
      </p:pic>
      <p:sp>
        <p:nvSpPr>
          <p:cNvPr id="75" name="TextBox 74"/>
          <p:cNvSpPr txBox="1"/>
          <p:nvPr/>
        </p:nvSpPr>
        <p:spPr>
          <a:xfrm>
            <a:off x="3068265" y="1412771"/>
            <a:ext cx="800219" cy="338554"/>
          </a:xfrm>
          <a:prstGeom prst="rect">
            <a:avLst/>
          </a:prstGeom>
          <a:noFill/>
        </p:spPr>
        <p:txBody>
          <a:bodyPr wrap="none" rtlCol="0">
            <a:spAutoFit/>
          </a:bodyPr>
          <a:lstStyle/>
          <a:p>
            <a:pPr algn="ctr"/>
            <a:r>
              <a:rPr lang="en-US" sz="1600" b="1" dirty="0" err="1"/>
              <a:t>Bước</a:t>
            </a:r>
            <a:r>
              <a:rPr lang="en-US" sz="1600" b="1" dirty="0"/>
              <a:t> 2</a:t>
            </a:r>
          </a:p>
        </p:txBody>
      </p:sp>
      <p:sp>
        <p:nvSpPr>
          <p:cNvPr id="83" name="Rectangle 82"/>
          <p:cNvSpPr/>
          <p:nvPr/>
        </p:nvSpPr>
        <p:spPr>
          <a:xfrm>
            <a:off x="68404" y="1945591"/>
            <a:ext cx="1354153" cy="938719"/>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Thực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hiện</a:t>
            </a:r>
            <a:r>
              <a:rPr lang="en-US" sz="1100" dirty="0">
                <a:solidFill>
                  <a:srgbClr val="000000"/>
                </a:solidFill>
                <a:latin typeface="Times New Roman" panose="02020603050405020304" pitchFamily="18" charset="0"/>
                <a:ea typeface="Times New Roman" panose="02020603050405020304" pitchFamily="18" charset="0"/>
              </a:rPr>
              <a:t> thanh </a:t>
            </a:r>
            <a:r>
              <a:rPr lang="en-US" sz="1100" dirty="0" err="1">
                <a:solidFill>
                  <a:srgbClr val="000000"/>
                </a:solidFill>
                <a:latin typeface="Times New Roman" panose="02020603050405020304" pitchFamily="18" charset="0"/>
                <a:ea typeface="Times New Roman" panose="02020603050405020304" pitchFamily="18" charset="0"/>
              </a:rPr>
              <a:t>toán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thủ</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tục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hành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chính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của</a:t>
            </a:r>
            <a:r>
              <a:rPr lang="en-US" sz="1100" dirty="0">
                <a:solidFill>
                  <a:srgbClr val="000000"/>
                </a:solidFill>
                <a:latin typeface="Times New Roman" panose="02020603050405020304" pitchFamily="18" charset="0"/>
                <a:ea typeface="Times New Roman" panose="02020603050405020304" pitchFamily="18" charset="0"/>
              </a:rPr>
              <a:t> BCA </a:t>
            </a:r>
            <a:r>
              <a:rPr lang="en-US" sz="1100" dirty="0" err="1">
                <a:solidFill>
                  <a:srgbClr val="000000"/>
                </a:solidFill>
                <a:latin typeface="Times New Roman" panose="02020603050405020304" pitchFamily="18" charset="0"/>
                <a:ea typeface="Times New Roman" panose="02020603050405020304" pitchFamily="18" charset="0"/>
              </a:rPr>
              <a:t>trên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Cổng</a:t>
            </a:r>
            <a:r>
              <a:rPr lang="en-US" sz="1100" dirty="0">
                <a:solidFill>
                  <a:srgbClr val="000000"/>
                </a:solidFill>
                <a:latin typeface="Times New Roman" panose="02020603050405020304" pitchFamily="18" charset="0"/>
                <a:ea typeface="Times New Roman" panose="02020603050405020304" pitchFamily="18" charset="0"/>
              </a:rPr>
              <a:t> DVCQG/DVC BCA</a:t>
            </a:r>
            <a:endParaRPr lang="en-US" sz="1100" dirty="0"/>
          </a:p>
        </p:txBody>
      </p:sp>
      <p:sp>
        <p:nvSpPr>
          <p:cNvPr id="84" name="Rectangle 83"/>
          <p:cNvSpPr/>
          <p:nvPr/>
        </p:nvSpPr>
        <p:spPr>
          <a:xfrm>
            <a:off x="2613033" y="2126359"/>
            <a:ext cx="1666027" cy="430887"/>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Gửi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liên</a:t>
            </a:r>
            <a:r>
              <a:rPr lang="en-US" sz="1100" dirty="0">
                <a:solidFill>
                  <a:srgbClr val="000000"/>
                </a:solidFill>
                <a:latin typeface="Times New Roman" panose="02020603050405020304" pitchFamily="18" charset="0"/>
                <a:ea typeface="Times New Roman" panose="02020603050405020304" pitchFamily="18" charset="0"/>
              </a:rPr>
              <a:t> quan </a:t>
            </a:r>
            <a:r>
              <a:rPr lang="en-US" sz="1100" dirty="0" err="1">
                <a:solidFill>
                  <a:srgbClr val="000000"/>
                </a:solidFill>
                <a:latin typeface="Times New Roman" panose="02020603050405020304" pitchFamily="18" charset="0"/>
                <a:ea typeface="Times New Roman" panose="02020603050405020304" pitchFamily="18" charset="0"/>
              </a:rPr>
              <a:t>khoản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thu</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cho</a:t>
            </a:r>
            <a:r>
              <a:rPr lang="en-US" sz="1100" dirty="0">
                <a:solidFill>
                  <a:srgbClr val="000000"/>
                </a:solidFill>
                <a:latin typeface="Times New Roman" panose="02020603050405020304" pitchFamily="18" charset="0"/>
                <a:ea typeface="Times New Roman" panose="02020603050405020304" pitchFamily="18" charset="0"/>
              </a:rPr>
              <a:t> VCB</a:t>
            </a:r>
            <a:endParaRPr lang="en-US" sz="1100" dirty="0"/>
          </a:p>
        </p:txBody>
      </p:sp>
      <p:sp>
        <p:nvSpPr>
          <p:cNvPr id="85" name="Rectangle 84"/>
          <p:cNvSpPr/>
          <p:nvPr/>
        </p:nvSpPr>
        <p:spPr>
          <a:xfrm>
            <a:off x="4919088" y="2152985"/>
            <a:ext cx="1490581" cy="600164"/>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Mã</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hóa</a:t>
            </a:r>
            <a:r>
              <a:rPr lang="en-US" sz="1100" dirty="0">
                <a:solidFill>
                  <a:srgbClr val="000000"/>
                </a:solidFill>
                <a:latin typeface="Times New Roman" panose="02020603050405020304" pitchFamily="18" charset="0"/>
                <a:ea typeface="Times New Roman" panose="02020603050405020304" pitchFamily="18" charset="0"/>
              </a:rPr>
              <a:t> và </a:t>
            </a:r>
            <a:r>
              <a:rPr lang="en-US" sz="1100" dirty="0" err="1">
                <a:solidFill>
                  <a:srgbClr val="000000"/>
                </a:solidFill>
                <a:latin typeface="Times New Roman" panose="02020603050405020304" pitchFamily="18" charset="0"/>
                <a:ea typeface="Times New Roman" panose="02020603050405020304" pitchFamily="18" charset="0"/>
              </a:rPr>
              <a:t>gửi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tài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khoản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định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danh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cho</a:t>
            </a:r>
            <a:r>
              <a:rPr lang="en-US" sz="1100" dirty="0">
                <a:solidFill>
                  <a:srgbClr val="000000"/>
                </a:solidFill>
                <a:latin typeface="Times New Roman" panose="02020603050405020304" pitchFamily="18" charset="0"/>
                <a:ea typeface="Times New Roman" panose="02020603050405020304" pitchFamily="18" charset="0"/>
              </a:rPr>
              <a:t> BCA</a:t>
            </a:r>
            <a:endParaRPr lang="en-US" sz="1100" dirty="0"/>
          </a:p>
        </p:txBody>
      </p:sp>
      <p:sp>
        <p:nvSpPr>
          <p:cNvPr id="86" name="Rectangle 85"/>
          <p:cNvSpPr/>
          <p:nvPr/>
        </p:nvSpPr>
        <p:spPr>
          <a:xfrm>
            <a:off x="7806906" y="1929912"/>
            <a:ext cx="1368303" cy="769441"/>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Truyền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a:t>
            </a:r>
          </a:p>
          <a:p>
            <a:pPr algn="ctr"/>
            <a:r>
              <a:rPr lang="en-US" sz="1100" dirty="0">
                <a:solidFill>
                  <a:srgbClr val="000000"/>
                </a:solidFill>
                <a:latin typeface="Times New Roman" panose="02020603050405020304" pitchFamily="18" charset="0"/>
                <a:ea typeface="Times New Roman" panose="02020603050405020304" pitchFamily="18" charset="0"/>
              </a:rPr>
              <a:t>tin </a:t>
            </a:r>
            <a:r>
              <a:rPr lang="en-US" sz="1100" dirty="0" err="1">
                <a:solidFill>
                  <a:srgbClr val="000000"/>
                </a:solidFill>
                <a:latin typeface="Times New Roman" panose="02020603050405020304" pitchFamily="18" charset="0"/>
                <a:ea typeface="Times New Roman" panose="02020603050405020304" pitchFamily="18" charset="0"/>
              </a:rPr>
              <a:t>vào</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trường</a:t>
            </a:r>
            <a:r>
              <a:rPr lang="en-US" sz="1100" dirty="0">
                <a:solidFill>
                  <a:srgbClr val="000000"/>
                </a:solidFill>
                <a:latin typeface="Times New Roman" panose="02020603050405020304" pitchFamily="18" charset="0"/>
                <a:ea typeface="Times New Roman" panose="02020603050405020304" pitchFamily="18" charset="0"/>
              </a:rPr>
              <a:t> </a:t>
            </a:r>
          </a:p>
          <a:p>
            <a:pPr algn="ct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p>
          <a:p>
            <a:pPr algn="ctr"/>
            <a:r>
              <a:rPr lang="en-US" sz="1100" dirty="0" err="1">
                <a:solidFill>
                  <a:srgbClr val="000000"/>
                </a:solidFill>
                <a:latin typeface="Times New Roman" panose="02020603050405020304" pitchFamily="18" charset="0"/>
                <a:ea typeface="Times New Roman" panose="02020603050405020304" pitchFamily="18" charset="0"/>
              </a:rPr>
              <a:t>số</a:t>
            </a:r>
            <a:r>
              <a:rPr lang="en-US" sz="1100" dirty="0">
                <a:solidFill>
                  <a:srgbClr val="000000"/>
                </a:solidFill>
                <a:latin typeface="Times New Roman" panose="02020603050405020304" pitchFamily="18" charset="0"/>
                <a:ea typeface="Times New Roman" panose="02020603050405020304" pitchFamily="18" charset="0"/>
              </a:rPr>
              <a:t> TK </a:t>
            </a:r>
            <a:r>
              <a:rPr lang="en-US" sz="1100" dirty="0" err="1">
                <a:solidFill>
                  <a:srgbClr val="000000"/>
                </a:solidFill>
                <a:latin typeface="Times New Roman" panose="02020603050405020304" pitchFamily="18" charset="0"/>
                <a:ea typeface="Times New Roman" panose="02020603050405020304" pitchFamily="18" charset="0"/>
              </a:rPr>
              <a:t>thụ</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hưởng</a:t>
            </a:r>
            <a:endParaRPr lang="en-US" sz="1100" dirty="0"/>
          </a:p>
        </p:txBody>
      </p:sp>
      <p:sp>
        <p:nvSpPr>
          <p:cNvPr id="93" name="Rectangle 92"/>
          <p:cNvSpPr/>
          <p:nvPr/>
        </p:nvSpPr>
        <p:spPr>
          <a:xfrm>
            <a:off x="7489080" y="3594613"/>
            <a:ext cx="1490028" cy="769441"/>
          </a:xfrm>
          <a:prstGeom prst="rect">
            <a:avLst/>
          </a:prstGeom>
        </p:spPr>
        <p:txBody>
          <a:bodyPr wrap="square">
            <a:spAutoFit/>
          </a:bodyPr>
          <a:lstStyle/>
          <a:p>
            <a:r>
              <a:rPr lang="en-US" sz="1100" dirty="0" err="1">
                <a:solidFill>
                  <a:srgbClr val="000000"/>
                </a:solidFill>
                <a:latin typeface="Times New Roman" panose="02020603050405020304" pitchFamily="18" charset="0"/>
                <a:ea typeface="Times New Roman" panose="02020603050405020304" pitchFamily="18" charset="0"/>
              </a:rPr>
              <a:t>Thực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hiện</a:t>
            </a:r>
            <a:r>
              <a:rPr lang="en-US" sz="1100" dirty="0">
                <a:solidFill>
                  <a:srgbClr val="000000"/>
                </a:solidFill>
                <a:latin typeface="Times New Roman" panose="02020603050405020304" pitchFamily="18" charset="0"/>
                <a:ea typeface="Times New Roman" panose="02020603050405020304" pitchFamily="18" charset="0"/>
              </a:rPr>
              <a:t> Thanh toán qua NHTM/TGTT </a:t>
            </a:r>
            <a:r>
              <a:rPr lang="en-US" sz="1100" dirty="0" err="1">
                <a:solidFill>
                  <a:srgbClr val="000000"/>
                </a:solidFill>
                <a:latin typeface="Times New Roman" panose="02020603050405020304" pitchFamily="18" charset="0"/>
                <a:ea typeface="Times New Roman" panose="02020603050405020304" pitchFamily="18" charset="0"/>
              </a:rPr>
              <a:t>trên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cổng</a:t>
            </a:r>
            <a:r>
              <a:rPr lang="en-US" sz="1100" dirty="0">
                <a:solidFill>
                  <a:srgbClr val="000000"/>
                </a:solidFill>
                <a:latin typeface="Times New Roman" panose="02020603050405020304" pitchFamily="18" charset="0"/>
                <a:ea typeface="Times New Roman" panose="02020603050405020304" pitchFamily="18" charset="0"/>
              </a:rPr>
              <a:t> DVCQG/ DVC BCA </a:t>
            </a:r>
          </a:p>
        </p:txBody>
      </p:sp>
      <p:cxnSp>
        <p:nvCxnSpPr>
          <p:cNvPr id="94" name="Straight Arrow Connector 93"/>
          <p:cNvCxnSpPr/>
          <p:nvPr/>
        </p:nvCxnSpPr>
        <p:spPr>
          <a:xfrm flipH="1">
            <a:off x="6702718" y="3526245"/>
            <a:ext cx="370174" cy="742788"/>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95" name="Straight Arrow Connector 94"/>
          <p:cNvCxnSpPr/>
          <p:nvPr/>
        </p:nvCxnSpPr>
        <p:spPr>
          <a:xfrm flipH="1">
            <a:off x="5889768" y="5063481"/>
            <a:ext cx="329102" cy="625469"/>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96" name="TextBox 95"/>
          <p:cNvSpPr txBox="1"/>
          <p:nvPr/>
        </p:nvSpPr>
        <p:spPr>
          <a:xfrm>
            <a:off x="5293383" y="1441385"/>
            <a:ext cx="800219" cy="338554"/>
          </a:xfrm>
          <a:prstGeom prst="rect">
            <a:avLst/>
          </a:prstGeom>
          <a:noFill/>
        </p:spPr>
        <p:txBody>
          <a:bodyPr wrap="none" rtlCol="0">
            <a:spAutoFit/>
          </a:bodyPr>
          <a:lstStyle/>
          <a:p>
            <a:pPr algn="ctr"/>
            <a:r>
              <a:rPr lang="en-US" sz="1600" b="1" dirty="0" err="1"/>
              <a:t>Bước</a:t>
            </a:r>
            <a:r>
              <a:rPr lang="en-US" sz="1600" b="1" dirty="0"/>
              <a:t> 3</a:t>
            </a:r>
          </a:p>
        </p:txBody>
      </p:sp>
      <p:sp>
        <p:nvSpPr>
          <p:cNvPr id="97" name="TextBox 96"/>
          <p:cNvSpPr txBox="1"/>
          <p:nvPr/>
        </p:nvSpPr>
        <p:spPr>
          <a:xfrm>
            <a:off x="7506255" y="1386840"/>
            <a:ext cx="800219" cy="338554"/>
          </a:xfrm>
          <a:prstGeom prst="rect">
            <a:avLst/>
          </a:prstGeom>
          <a:noFill/>
        </p:spPr>
        <p:txBody>
          <a:bodyPr wrap="none" rtlCol="0">
            <a:spAutoFit/>
          </a:bodyPr>
          <a:lstStyle/>
          <a:p>
            <a:pPr algn="ctr"/>
            <a:r>
              <a:rPr lang="en-US" sz="1600" b="1" dirty="0" err="1"/>
              <a:t>Bước</a:t>
            </a:r>
            <a:r>
              <a:rPr lang="en-US" sz="1600" b="1" dirty="0"/>
              <a:t> 4</a:t>
            </a:r>
          </a:p>
        </p:txBody>
      </p:sp>
      <p:sp>
        <p:nvSpPr>
          <p:cNvPr id="98" name="TextBox 97"/>
          <p:cNvSpPr txBox="1"/>
          <p:nvPr/>
        </p:nvSpPr>
        <p:spPr>
          <a:xfrm>
            <a:off x="6929313" y="3011434"/>
            <a:ext cx="800219" cy="338554"/>
          </a:xfrm>
          <a:prstGeom prst="rect">
            <a:avLst/>
          </a:prstGeom>
          <a:noFill/>
        </p:spPr>
        <p:txBody>
          <a:bodyPr wrap="none" rtlCol="0">
            <a:spAutoFit/>
          </a:bodyPr>
          <a:lstStyle/>
          <a:p>
            <a:pPr algn="ctr"/>
            <a:r>
              <a:rPr lang="en-US" sz="1600" b="1" dirty="0" err="1"/>
              <a:t>Bước</a:t>
            </a:r>
            <a:r>
              <a:rPr lang="en-US" sz="1600" b="1" dirty="0"/>
              <a:t> 5</a:t>
            </a:r>
          </a:p>
        </p:txBody>
      </p:sp>
      <p:sp>
        <p:nvSpPr>
          <p:cNvPr id="99" name="TextBox 98"/>
          <p:cNvSpPr txBox="1"/>
          <p:nvPr/>
        </p:nvSpPr>
        <p:spPr>
          <a:xfrm>
            <a:off x="6134385" y="4556079"/>
            <a:ext cx="800219" cy="338554"/>
          </a:xfrm>
          <a:prstGeom prst="rect">
            <a:avLst/>
          </a:prstGeom>
          <a:noFill/>
        </p:spPr>
        <p:txBody>
          <a:bodyPr wrap="none" rtlCol="0">
            <a:spAutoFit/>
          </a:bodyPr>
          <a:lstStyle/>
          <a:p>
            <a:pPr algn="ctr"/>
            <a:r>
              <a:rPr lang="en-US" sz="1600" b="1" dirty="0" err="1"/>
              <a:t>Bước</a:t>
            </a:r>
            <a:r>
              <a:rPr lang="en-US" sz="1600" b="1" dirty="0"/>
              <a:t> 6</a:t>
            </a:r>
          </a:p>
        </p:txBody>
      </p:sp>
      <p:sp>
        <p:nvSpPr>
          <p:cNvPr id="100" name="TextBox 99"/>
          <p:cNvSpPr txBox="1"/>
          <p:nvPr/>
        </p:nvSpPr>
        <p:spPr>
          <a:xfrm>
            <a:off x="5154032" y="5917668"/>
            <a:ext cx="800219" cy="338554"/>
          </a:xfrm>
          <a:prstGeom prst="rect">
            <a:avLst/>
          </a:prstGeom>
          <a:noFill/>
        </p:spPr>
        <p:txBody>
          <a:bodyPr wrap="none" rtlCol="0">
            <a:spAutoFit/>
          </a:bodyPr>
          <a:lstStyle/>
          <a:p>
            <a:pPr algn="ctr"/>
            <a:r>
              <a:rPr lang="en-US" sz="1600" b="1" dirty="0" err="1"/>
              <a:t>Bước</a:t>
            </a:r>
            <a:r>
              <a:rPr lang="en-US" sz="1600" b="1" dirty="0"/>
              <a:t> 7</a:t>
            </a:r>
          </a:p>
        </p:txBody>
      </p:sp>
      <p:sp>
        <p:nvSpPr>
          <p:cNvPr id="101" name="TextBox 100"/>
          <p:cNvSpPr txBox="1"/>
          <p:nvPr/>
        </p:nvSpPr>
        <p:spPr>
          <a:xfrm>
            <a:off x="3457093" y="5910648"/>
            <a:ext cx="800219" cy="338554"/>
          </a:xfrm>
          <a:prstGeom prst="rect">
            <a:avLst/>
          </a:prstGeom>
          <a:noFill/>
        </p:spPr>
        <p:txBody>
          <a:bodyPr wrap="none" rtlCol="0">
            <a:spAutoFit/>
          </a:bodyPr>
          <a:lstStyle/>
          <a:p>
            <a:pPr algn="ctr"/>
            <a:r>
              <a:rPr lang="en-US" sz="1600" b="1" dirty="0" err="1"/>
              <a:t>Bước</a:t>
            </a:r>
            <a:r>
              <a:rPr lang="en-US" sz="1600" b="1" dirty="0"/>
              <a:t> 8</a:t>
            </a:r>
          </a:p>
        </p:txBody>
      </p:sp>
      <p:sp>
        <p:nvSpPr>
          <p:cNvPr id="102" name="TextBox 101"/>
          <p:cNvSpPr txBox="1"/>
          <p:nvPr/>
        </p:nvSpPr>
        <p:spPr>
          <a:xfrm>
            <a:off x="2486588" y="4614726"/>
            <a:ext cx="800219" cy="338554"/>
          </a:xfrm>
          <a:prstGeom prst="rect">
            <a:avLst/>
          </a:prstGeom>
          <a:noFill/>
        </p:spPr>
        <p:txBody>
          <a:bodyPr wrap="none" rtlCol="0">
            <a:spAutoFit/>
          </a:bodyPr>
          <a:lstStyle/>
          <a:p>
            <a:pPr algn="ctr"/>
            <a:r>
              <a:rPr lang="en-US" sz="1600" b="1" dirty="0" err="1"/>
              <a:t>Bước</a:t>
            </a:r>
            <a:r>
              <a:rPr lang="en-US" sz="1600" b="1" dirty="0"/>
              <a:t> 9</a:t>
            </a:r>
          </a:p>
        </p:txBody>
      </p:sp>
      <p:cxnSp>
        <p:nvCxnSpPr>
          <p:cNvPr id="103" name="Straight Arrow Connector 102"/>
          <p:cNvCxnSpPr/>
          <p:nvPr/>
        </p:nvCxnSpPr>
        <p:spPr>
          <a:xfrm flipH="1" flipV="1">
            <a:off x="1276709" y="1992702"/>
            <a:ext cx="545831" cy="794226"/>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05" name="Straight Arrow Connector 104"/>
          <p:cNvCxnSpPr>
            <a:stCxn id="48" idx="2"/>
          </p:cNvCxnSpPr>
          <p:nvPr/>
        </p:nvCxnSpPr>
        <p:spPr>
          <a:xfrm flipH="1" flipV="1">
            <a:off x="3101271" y="5071652"/>
            <a:ext cx="414429" cy="593079"/>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08" name="Straight Arrow Connector 107"/>
          <p:cNvCxnSpPr>
            <a:stCxn id="100" idx="1"/>
            <a:endCxn id="101" idx="3"/>
          </p:cNvCxnSpPr>
          <p:nvPr/>
        </p:nvCxnSpPr>
        <p:spPr>
          <a:xfrm flipH="1" flipV="1">
            <a:off x="4257312" y="6079925"/>
            <a:ext cx="896720" cy="702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114" name="Rectangle 113"/>
          <p:cNvSpPr/>
          <p:nvPr/>
        </p:nvSpPr>
        <p:spPr>
          <a:xfrm>
            <a:off x="5766479" y="6221333"/>
            <a:ext cx="1550082" cy="430887"/>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Đối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chiếu</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để</a:t>
            </a:r>
            <a:r>
              <a:rPr lang="en-US" sz="1100" dirty="0">
                <a:solidFill>
                  <a:srgbClr val="000000"/>
                </a:solidFill>
                <a:latin typeface="Times New Roman" panose="02020603050405020304" pitchFamily="18" charset="0"/>
                <a:ea typeface="Times New Roman" panose="02020603050405020304" pitchFamily="18" charset="0"/>
              </a:rPr>
              <a:t> </a:t>
            </a:r>
          </a:p>
          <a:p>
            <a:pPr algn="ctr"/>
            <a:r>
              <a:rPr lang="en-US" sz="1100" dirty="0" err="1">
                <a:solidFill>
                  <a:srgbClr val="000000"/>
                </a:solidFill>
                <a:latin typeface="Times New Roman" panose="02020603050405020304" pitchFamily="18" charset="0"/>
                <a:ea typeface="Times New Roman" panose="02020603050405020304" pitchFamily="18" charset="0"/>
              </a:rPr>
              <a:t>hạch</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toán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thu</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hoàn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tiền</a:t>
            </a:r>
            <a:endParaRPr lang="en-US" sz="1100" dirty="0">
              <a:solidFill>
                <a:srgbClr val="000000"/>
              </a:solidFill>
              <a:latin typeface="Times New Roman" panose="02020603050405020304" pitchFamily="18" charset="0"/>
              <a:ea typeface="Times New Roman" panose="02020603050405020304" pitchFamily="18" charset="0"/>
            </a:endParaRPr>
          </a:p>
        </p:txBody>
      </p:sp>
      <p:sp>
        <p:nvSpPr>
          <p:cNvPr id="115" name="Rectangle 114"/>
          <p:cNvSpPr/>
          <p:nvPr/>
        </p:nvSpPr>
        <p:spPr>
          <a:xfrm>
            <a:off x="1952837" y="6195905"/>
            <a:ext cx="1550082" cy="430887"/>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Gửi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thông</a:t>
            </a:r>
            <a:r>
              <a:rPr lang="en-US" sz="1100" dirty="0">
                <a:solidFill>
                  <a:srgbClr val="000000"/>
                </a:solidFill>
                <a:latin typeface="Times New Roman" panose="02020603050405020304" pitchFamily="18" charset="0"/>
                <a:ea typeface="Times New Roman" panose="02020603050405020304" pitchFamily="18" charset="0"/>
              </a:rPr>
              <a:t> tin </a:t>
            </a:r>
            <a:r>
              <a:rPr lang="en-US" sz="1100" dirty="0" err="1">
                <a:solidFill>
                  <a:srgbClr val="000000"/>
                </a:solidFill>
                <a:latin typeface="Times New Roman" panose="02020603050405020304" pitchFamily="18" charset="0"/>
                <a:ea typeface="Times New Roman" panose="02020603050405020304" pitchFamily="18" charset="0"/>
              </a:rPr>
              <a:t>xử</a:t>
            </a:r>
            <a:r>
              <a:rPr lang="en-US" sz="1100" dirty="0">
                <a:solidFill>
                  <a:srgbClr val="000000"/>
                </a:solidFill>
                <a:latin typeface="Times New Roman" panose="02020603050405020304" pitchFamily="18" charset="0"/>
                <a:ea typeface="Times New Roman" panose="02020603050405020304" pitchFamily="18" charset="0"/>
              </a:rPr>
              <a:t> lý </a:t>
            </a:r>
            <a:r>
              <a:rPr lang="en-US" sz="1100" dirty="0" err="1">
                <a:solidFill>
                  <a:srgbClr val="000000"/>
                </a:solidFill>
                <a:latin typeface="Times New Roman" panose="02020603050405020304" pitchFamily="18" charset="0"/>
                <a:ea typeface="Times New Roman" panose="02020603050405020304" pitchFamily="18" charset="0"/>
              </a:rPr>
              <a:t>với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hồ</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sơ</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đặc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thù</a:t>
            </a:r>
            <a:endParaRPr lang="en-US" sz="1100" dirty="0">
              <a:solidFill>
                <a:srgbClr val="000000"/>
              </a:solidFill>
              <a:latin typeface="Times New Roman" panose="02020603050405020304" pitchFamily="18" charset="0"/>
              <a:ea typeface="Times New Roman" panose="02020603050405020304" pitchFamily="18" charset="0"/>
            </a:endParaRPr>
          </a:p>
        </p:txBody>
      </p:sp>
      <p:sp>
        <p:nvSpPr>
          <p:cNvPr id="116" name="Rectangle 115"/>
          <p:cNvSpPr/>
          <p:nvPr/>
        </p:nvSpPr>
        <p:spPr>
          <a:xfrm>
            <a:off x="931870" y="4737836"/>
            <a:ext cx="1550082" cy="553998"/>
          </a:xfrm>
          <a:prstGeom prst="rect">
            <a:avLst/>
          </a:prstGeom>
        </p:spPr>
        <p:txBody>
          <a:bodyPr wrap="square">
            <a:spAutoFit/>
          </a:bodyPr>
          <a:lstStyle/>
          <a:p>
            <a:pPr algn="ctr"/>
            <a:r>
              <a:rPr lang="en-US" sz="1000" dirty="0" err="1">
                <a:latin typeface="Times New Roman (Headings)"/>
              </a:rPr>
              <a:t>Xử</a:t>
            </a:r>
            <a:r>
              <a:rPr lang="en-US" sz="1000" dirty="0">
                <a:latin typeface="Times New Roman (Headings)"/>
              </a:rPr>
              <a:t> lý </a:t>
            </a:r>
            <a:r>
              <a:rPr lang="en-US" sz="1000" dirty="0" err="1">
                <a:latin typeface="Times New Roman (Headings)"/>
              </a:rPr>
              <a:t>với</a:t>
            </a:r>
            <a:r>
              <a:rPr lang="en-US" sz="1000" dirty="0">
                <a:latin typeface="Times New Roman (Headings)"/>
              </a:rPr>
              <a:t> </a:t>
            </a:r>
            <a:r>
              <a:rPr lang="en-US" sz="1000" dirty="0" err="1">
                <a:latin typeface="Times New Roman (Headings)"/>
              </a:rPr>
              <a:t>khoản</a:t>
            </a:r>
            <a:r>
              <a:rPr lang="en-US" sz="1000" dirty="0">
                <a:latin typeface="Times New Roman (Headings)"/>
              </a:rPr>
              <a:t> </a:t>
            </a:r>
            <a:r>
              <a:rPr lang="en-US" sz="1000" dirty="0" err="1">
                <a:latin typeface="Times New Roman (Headings)"/>
              </a:rPr>
              <a:t>thu</a:t>
            </a:r>
            <a:r>
              <a:rPr lang="en-US" sz="1000" dirty="0">
                <a:latin typeface="Times New Roman (Headings)"/>
              </a:rPr>
              <a:t> </a:t>
            </a:r>
            <a:r>
              <a:rPr lang="en-US" sz="1000" dirty="0" err="1">
                <a:latin typeface="Times New Roman (Headings)"/>
              </a:rPr>
              <a:t>của</a:t>
            </a:r>
            <a:r>
              <a:rPr lang="en-US" sz="1000" dirty="0">
                <a:latin typeface="Times New Roman (Headings)"/>
              </a:rPr>
              <a:t> </a:t>
            </a:r>
            <a:r>
              <a:rPr lang="en-US" sz="1000" dirty="0" err="1">
                <a:latin typeface="Times New Roman (Headings)"/>
              </a:rPr>
              <a:t>hồ</a:t>
            </a:r>
            <a:r>
              <a:rPr lang="en-US" sz="1000" dirty="0">
                <a:latin typeface="Times New Roman (Headings)"/>
              </a:rPr>
              <a:t> </a:t>
            </a:r>
            <a:r>
              <a:rPr lang="en-US" sz="1000" dirty="0" err="1">
                <a:latin typeface="Times New Roman (Headings)"/>
              </a:rPr>
              <a:t>sơ</a:t>
            </a:r>
            <a:r>
              <a:rPr lang="en-US" sz="1000" dirty="0">
                <a:latin typeface="Times New Roman (Headings)"/>
              </a:rPr>
              <a:t> </a:t>
            </a:r>
            <a:r>
              <a:rPr lang="en-US" sz="1000" dirty="0" err="1">
                <a:latin typeface="Times New Roman (Headings)"/>
              </a:rPr>
              <a:t>đặc</a:t>
            </a:r>
            <a:r>
              <a:rPr lang="en-US" sz="1000" dirty="0">
                <a:latin typeface="Times New Roman (Headings)"/>
              </a:rPr>
              <a:t> </a:t>
            </a:r>
            <a:r>
              <a:rPr lang="en-US" sz="1000" dirty="0" err="1">
                <a:latin typeface="Times New Roman (Headings)"/>
              </a:rPr>
              <a:t>thù</a:t>
            </a:r>
            <a:r>
              <a:rPr lang="en-US" sz="1000" dirty="0">
                <a:latin typeface="Times New Roman (Headings)"/>
              </a:rPr>
              <a:t> </a:t>
            </a:r>
            <a:r>
              <a:rPr lang="en-US" sz="1000" dirty="0" err="1">
                <a:latin typeface="Times New Roman (Headings)"/>
              </a:rPr>
              <a:t>theo</a:t>
            </a:r>
            <a:r>
              <a:rPr lang="en-US" sz="1000" dirty="0">
                <a:latin typeface="Times New Roman (Headings)"/>
              </a:rPr>
              <a:t> </a:t>
            </a:r>
            <a:r>
              <a:rPr lang="en-US" sz="1000" dirty="0" err="1">
                <a:latin typeface="Times New Roman (Headings)"/>
              </a:rPr>
              <a:t>tình</a:t>
            </a:r>
            <a:r>
              <a:rPr lang="en-US" sz="1000" dirty="0">
                <a:latin typeface="Times New Roman (Headings)"/>
              </a:rPr>
              <a:t> </a:t>
            </a:r>
            <a:r>
              <a:rPr lang="en-US" sz="1000" dirty="0" err="1">
                <a:latin typeface="Times New Roman (Headings)"/>
              </a:rPr>
              <a:t>trạng</a:t>
            </a:r>
            <a:endParaRPr lang="en-US" sz="1000" dirty="0">
              <a:solidFill>
                <a:srgbClr val="000000"/>
              </a:solidFill>
              <a:latin typeface="Times New Roman (Headings)"/>
              <a:ea typeface="Times New Roman" panose="02020603050405020304" pitchFamily="18" charset="0"/>
            </a:endParaRPr>
          </a:p>
        </p:txBody>
      </p:sp>
      <p:sp>
        <p:nvSpPr>
          <p:cNvPr id="117" name="TextBox 116"/>
          <p:cNvSpPr txBox="1"/>
          <p:nvPr/>
        </p:nvSpPr>
        <p:spPr>
          <a:xfrm>
            <a:off x="3201371" y="3109058"/>
            <a:ext cx="2805602" cy="1200329"/>
          </a:xfrm>
          <a:prstGeom prst="rect">
            <a:avLst/>
          </a:prstGeom>
          <a:noFill/>
          <a:effectLst>
            <a:outerShdw blurRad="50800" dist="38100" dir="18900000" algn="bl" rotWithShape="0">
              <a:prstClr val="black">
                <a:alpha val="40000"/>
              </a:prstClr>
            </a:outerShdw>
          </a:effectLst>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pPr algn="ctr"/>
            <a:r>
              <a:rPr lang="en-US" sz="3200" dirty="0" err="1"/>
              <a:t>DỊCH</a:t>
            </a:r>
            <a:r>
              <a:rPr lang="en-US" sz="3200" dirty="0"/>
              <a:t> </a:t>
            </a:r>
            <a:r>
              <a:rPr lang="en-US" sz="3200" dirty="0" err="1"/>
              <a:t>VỤ</a:t>
            </a:r>
            <a:r>
              <a:rPr lang="en-US" sz="3200" dirty="0"/>
              <a:t> </a:t>
            </a:r>
            <a:r>
              <a:rPr lang="en-US" sz="3200" dirty="0" err="1"/>
              <a:t>TTSP</a:t>
            </a:r>
            <a:r>
              <a:rPr lang="en-US" sz="3200" dirty="0"/>
              <a:t> </a:t>
            </a:r>
          </a:p>
          <a:p>
            <a:pPr algn="ctr"/>
            <a:r>
              <a:rPr lang="en-US" sz="3200" dirty="0" err="1"/>
              <a:t>VỚI</a:t>
            </a:r>
            <a:r>
              <a:rPr lang="en-US" sz="3200" dirty="0"/>
              <a:t> BCA</a:t>
            </a:r>
          </a:p>
        </p:txBody>
      </p:sp>
      <p:sp>
        <p:nvSpPr>
          <p:cNvPr id="74" name="Rectangle 73"/>
          <p:cNvSpPr/>
          <p:nvPr/>
        </p:nvSpPr>
        <p:spPr>
          <a:xfrm>
            <a:off x="6774034" y="4902906"/>
            <a:ext cx="1286672" cy="769441"/>
          </a:xfrm>
          <a:prstGeom prst="rect">
            <a:avLst/>
          </a:prstGeom>
        </p:spPr>
        <p:txBody>
          <a:bodyPr wrap="square">
            <a:spAutoFit/>
          </a:bodyPr>
          <a:lstStyle/>
          <a:p>
            <a:pPr algn="ctr"/>
            <a:r>
              <a:rPr lang="en-US" sz="1100" dirty="0" err="1">
                <a:solidFill>
                  <a:srgbClr val="000000"/>
                </a:solidFill>
                <a:latin typeface="Times New Roman" panose="02020603050405020304" pitchFamily="18" charset="0"/>
                <a:ea typeface="Times New Roman" panose="02020603050405020304" pitchFamily="18" charset="0"/>
              </a:rPr>
              <a:t>Thực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hiện</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các</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thủ</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tục</a:t>
            </a:r>
            <a:r>
              <a:rPr lang="en-US" sz="1100" dirty="0">
                <a:solidFill>
                  <a:srgbClr val="000000"/>
                </a:solidFill>
                <a:latin typeface="Times New Roman" panose="02020603050405020304" pitchFamily="18" charset="0"/>
                <a:ea typeface="Times New Roman" panose="02020603050405020304" pitchFamily="18" charset="0"/>
              </a:rPr>
              <a:t> thanh toán </a:t>
            </a:r>
            <a:r>
              <a:rPr lang="en-US" sz="1100" dirty="0" err="1">
                <a:solidFill>
                  <a:srgbClr val="000000"/>
                </a:solidFill>
                <a:latin typeface="Times New Roman" panose="02020603050405020304" pitchFamily="18" charset="0"/>
                <a:ea typeface="Times New Roman" panose="02020603050405020304" pitchFamily="18" charset="0"/>
              </a:rPr>
              <a:t>để</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ghi</a:t>
            </a:r>
            <a:r>
              <a:rPr lang="en-US" sz="1100" dirty="0">
                <a:solidFill>
                  <a:srgbClr val="000000"/>
                </a:solidFill>
                <a:latin typeface="Times New Roman" panose="02020603050405020304" pitchFamily="18" charset="0"/>
                <a:ea typeface="Times New Roman" panose="02020603050405020304" pitchFamily="18" charset="0"/>
              </a:rPr>
              <a:t> </a:t>
            </a:r>
            <a:r>
              <a:rPr lang="en-US" sz="1100" dirty="0" err="1">
                <a:solidFill>
                  <a:srgbClr val="000000"/>
                </a:solidFill>
                <a:latin typeface="Times New Roman" panose="02020603050405020304" pitchFamily="18" charset="0"/>
                <a:ea typeface="Times New Roman" panose="02020603050405020304" pitchFamily="18" charset="0"/>
              </a:rPr>
              <a:t>có</a:t>
            </a:r>
            <a:r>
              <a:rPr lang="en-US" sz="1100" dirty="0">
                <a:solidFill>
                  <a:srgbClr val="000000"/>
                </a:solidFill>
                <a:latin typeface="Times New Roman" panose="02020603050405020304" pitchFamily="18" charset="0"/>
                <a:ea typeface="Times New Roman" panose="02020603050405020304" pitchFamily="18" charset="0"/>
              </a:rPr>
              <a:t> TK BCA </a:t>
            </a:r>
            <a:r>
              <a:rPr lang="en-US" sz="1100" dirty="0" err="1">
                <a:solidFill>
                  <a:srgbClr val="000000"/>
                </a:solidFill>
                <a:latin typeface="Times New Roman" panose="02020603050405020304" pitchFamily="18" charset="0"/>
                <a:ea typeface="Times New Roman" panose="02020603050405020304" pitchFamily="18" charset="0"/>
              </a:rPr>
              <a:t>tại</a:t>
            </a:r>
            <a:r>
              <a:rPr lang="en-US" sz="1100" dirty="0">
                <a:solidFill>
                  <a:srgbClr val="000000"/>
                </a:solidFill>
                <a:latin typeface="Times New Roman" panose="02020603050405020304" pitchFamily="18" charset="0"/>
                <a:ea typeface="Times New Roman" panose="02020603050405020304" pitchFamily="18" charset="0"/>
              </a:rPr>
              <a:t> VCB</a:t>
            </a:r>
          </a:p>
        </p:txBody>
      </p:sp>
      <p:grpSp>
        <p:nvGrpSpPr>
          <p:cNvPr id="106" name="Group 105"/>
          <p:cNvGrpSpPr/>
          <p:nvPr/>
        </p:nvGrpSpPr>
        <p:grpSpPr>
          <a:xfrm>
            <a:off x="1599430" y="2734962"/>
            <a:ext cx="930843" cy="930843"/>
            <a:chOff x="682353" y="1711362"/>
            <a:chExt cx="849131" cy="849131"/>
          </a:xfrm>
        </p:grpSpPr>
        <p:sp>
          <p:nvSpPr>
            <p:cNvPr id="107" name="Teardrop 106"/>
            <p:cNvSpPr/>
            <p:nvPr/>
          </p:nvSpPr>
          <p:spPr>
            <a:xfrm rot="8100000">
              <a:off x="682353" y="1711362"/>
              <a:ext cx="849131" cy="849131"/>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753242" y="1782250"/>
              <a:ext cx="713300" cy="713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0"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7" cstate="print"/>
          <a:stretch>
            <a:fillRect/>
          </a:stretch>
        </p:blipFill>
        <p:spPr>
          <a:xfrm>
            <a:off x="1822540" y="2786927"/>
            <a:ext cx="456496" cy="457210"/>
          </a:xfrm>
          <a:prstGeom prst="rect">
            <a:avLst/>
          </a:prstGeom>
        </p:spPr>
      </p:pic>
      <p:sp>
        <p:nvSpPr>
          <p:cNvPr id="111" name="TextBox 110"/>
          <p:cNvSpPr txBox="1"/>
          <p:nvPr/>
        </p:nvSpPr>
        <p:spPr>
          <a:xfrm>
            <a:off x="1620855" y="3142342"/>
            <a:ext cx="904415" cy="338554"/>
          </a:xfrm>
          <a:prstGeom prst="rect">
            <a:avLst/>
          </a:prstGeom>
          <a:noFill/>
        </p:spPr>
        <p:txBody>
          <a:bodyPr wrap="none" rtlCol="0">
            <a:spAutoFit/>
          </a:bodyPr>
          <a:lstStyle/>
          <a:p>
            <a:pPr algn="ctr"/>
            <a:r>
              <a:rPr lang="en-US" sz="1600" b="1" dirty="0" err="1"/>
              <a:t>Bước</a:t>
            </a:r>
            <a:r>
              <a:rPr lang="en-US" sz="1600" b="1" dirty="0"/>
              <a:t> 10</a:t>
            </a:r>
          </a:p>
        </p:txBody>
      </p:sp>
      <p:sp>
        <p:nvSpPr>
          <p:cNvPr id="112" name="Rectangle 111"/>
          <p:cNvSpPr/>
          <p:nvPr/>
        </p:nvSpPr>
        <p:spPr>
          <a:xfrm>
            <a:off x="437407" y="3403474"/>
            <a:ext cx="1550082" cy="246221"/>
          </a:xfrm>
          <a:prstGeom prst="rect">
            <a:avLst/>
          </a:prstGeom>
        </p:spPr>
        <p:txBody>
          <a:bodyPr wrap="square">
            <a:spAutoFit/>
          </a:bodyPr>
          <a:lstStyle/>
          <a:p>
            <a:pPr algn="ctr"/>
            <a:r>
              <a:rPr lang="en-US" sz="1000" dirty="0" err="1">
                <a:latin typeface="Times New Roman (Headings)"/>
              </a:rPr>
              <a:t>Kết</a:t>
            </a:r>
            <a:r>
              <a:rPr lang="en-US" sz="1000" dirty="0">
                <a:latin typeface="Times New Roman (Headings)"/>
              </a:rPr>
              <a:t> </a:t>
            </a:r>
            <a:r>
              <a:rPr lang="en-US" sz="1000" dirty="0" err="1">
                <a:latin typeface="Times New Roman (Headings)"/>
              </a:rPr>
              <a:t>chuyển</a:t>
            </a:r>
            <a:endParaRPr lang="en-US" sz="1000" dirty="0">
              <a:solidFill>
                <a:srgbClr val="000000"/>
              </a:solidFill>
              <a:latin typeface="Times New Roman (Headings)"/>
              <a:ea typeface="Times New Roman" panose="02020603050405020304" pitchFamily="18" charset="0"/>
            </a:endParaRPr>
          </a:p>
        </p:txBody>
      </p:sp>
      <p:cxnSp>
        <p:nvCxnSpPr>
          <p:cNvPr id="118" name="Straight Arrow Connector 117"/>
          <p:cNvCxnSpPr/>
          <p:nvPr/>
        </p:nvCxnSpPr>
        <p:spPr>
          <a:xfrm flipH="1" flipV="1">
            <a:off x="2261784" y="3611841"/>
            <a:ext cx="405442" cy="64566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414292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p:cNvGrpSpPr/>
          <p:nvPr/>
        </p:nvGrpSpPr>
        <p:grpSpPr>
          <a:xfrm>
            <a:off x="4104008" y="6156834"/>
            <a:ext cx="1074352" cy="972339"/>
            <a:chOff x="3650048" y="2247900"/>
            <a:chExt cx="1074352" cy="972339"/>
          </a:xfrm>
        </p:grpSpPr>
        <p:grpSp>
          <p:nvGrpSpPr>
            <p:cNvPr id="71" name="Group 70"/>
            <p:cNvGrpSpPr/>
            <p:nvPr/>
          </p:nvGrpSpPr>
          <p:grpSpPr>
            <a:xfrm>
              <a:off x="3650048" y="2247900"/>
              <a:ext cx="979103" cy="952500"/>
              <a:chOff x="3650048" y="2247900"/>
              <a:chExt cx="979103" cy="952500"/>
            </a:xfrm>
            <a:solidFill>
              <a:schemeClr val="accent6">
                <a:lumMod val="75000"/>
              </a:schemeClr>
            </a:solidFill>
          </p:grpSpPr>
          <p:sp>
            <p:nvSpPr>
              <p:cNvPr id="73" name="Rectangle 72"/>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iagonal Stripe 76"/>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2" name="Diagonal Stripe 71"/>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67" name="Picture 6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082675" y="1043597"/>
            <a:ext cx="1330028" cy="1330028"/>
          </a:xfrm>
          <a:prstGeom prst="rect">
            <a:avLst/>
          </a:prstGeom>
        </p:spPr>
      </p:pic>
      <p:grpSp>
        <p:nvGrpSpPr>
          <p:cNvPr id="47" name="Group 46"/>
          <p:cNvGrpSpPr/>
          <p:nvPr/>
        </p:nvGrpSpPr>
        <p:grpSpPr>
          <a:xfrm rot="5400000">
            <a:off x="4033162" y="5194838"/>
            <a:ext cx="1074352" cy="972339"/>
            <a:chOff x="3650048" y="2247900"/>
            <a:chExt cx="1074352" cy="972339"/>
          </a:xfrm>
        </p:grpSpPr>
        <p:grpSp>
          <p:nvGrpSpPr>
            <p:cNvPr id="48" name="Group 47"/>
            <p:cNvGrpSpPr/>
            <p:nvPr/>
          </p:nvGrpSpPr>
          <p:grpSpPr>
            <a:xfrm>
              <a:off x="3650048" y="2247900"/>
              <a:ext cx="979103" cy="952500"/>
              <a:chOff x="3650048" y="2247900"/>
              <a:chExt cx="979103" cy="952500"/>
            </a:xfrm>
            <a:solidFill>
              <a:schemeClr val="accent6">
                <a:lumMod val="75000"/>
              </a:schemeClr>
            </a:solidFill>
          </p:grpSpPr>
          <p:sp>
            <p:nvSpPr>
              <p:cNvPr id="50" name="Rectangle 49"/>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iagonal Stripe 53"/>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9" name="Diagonal Stripe 48"/>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6" name="Group 35"/>
          <p:cNvGrpSpPr/>
          <p:nvPr/>
        </p:nvGrpSpPr>
        <p:grpSpPr>
          <a:xfrm rot="5400000">
            <a:off x="4021522" y="2814809"/>
            <a:ext cx="1074352" cy="972339"/>
            <a:chOff x="3650048" y="2247900"/>
            <a:chExt cx="1074352" cy="972339"/>
          </a:xfrm>
        </p:grpSpPr>
        <p:grpSp>
          <p:nvGrpSpPr>
            <p:cNvPr id="37" name="Group 36"/>
            <p:cNvGrpSpPr/>
            <p:nvPr/>
          </p:nvGrpSpPr>
          <p:grpSpPr>
            <a:xfrm>
              <a:off x="3650048" y="2247900"/>
              <a:ext cx="979103" cy="952500"/>
              <a:chOff x="3650048" y="2247900"/>
              <a:chExt cx="979103" cy="952500"/>
            </a:xfrm>
            <a:solidFill>
              <a:schemeClr val="accent6">
                <a:lumMod val="75000"/>
              </a:schemeClr>
            </a:solidFill>
          </p:grpSpPr>
          <p:sp>
            <p:nvSpPr>
              <p:cNvPr id="39" name="Rectangle 38"/>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gonal Stripe 42"/>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8" name="Diagonal Stripe 37"/>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1" name="Rectangle 20"/>
          <p:cNvSpPr/>
          <p:nvPr/>
        </p:nvSpPr>
        <p:spPr>
          <a:xfrm>
            <a:off x="597670" y="2012550"/>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195281" y="954030"/>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3"/>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8414632"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III. QUY TRÌNH NỘP KHOẢN THU BCA ĐẶC THÙ (1)</a:t>
            </a:r>
          </a:p>
        </p:txBody>
      </p:sp>
      <p:grpSp>
        <p:nvGrpSpPr>
          <p:cNvPr id="14" name="Group 13"/>
          <p:cNvGrpSpPr/>
          <p:nvPr/>
        </p:nvGrpSpPr>
        <p:grpSpPr>
          <a:xfrm>
            <a:off x="4164398" y="1681668"/>
            <a:ext cx="1074352" cy="972339"/>
            <a:chOff x="3650048" y="2247900"/>
            <a:chExt cx="1074352" cy="972339"/>
          </a:xfrm>
        </p:grpSpPr>
        <p:grpSp>
          <p:nvGrpSpPr>
            <p:cNvPr id="12" name="Group 11"/>
            <p:cNvGrpSpPr/>
            <p:nvPr/>
          </p:nvGrpSpPr>
          <p:grpSpPr>
            <a:xfrm>
              <a:off x="3650048" y="2247900"/>
              <a:ext cx="979103" cy="952500"/>
              <a:chOff x="3650048" y="2247900"/>
              <a:chExt cx="979103" cy="952500"/>
            </a:xfrm>
            <a:solidFill>
              <a:schemeClr val="accent6">
                <a:lumMod val="75000"/>
              </a:schemeClr>
            </a:solidFill>
          </p:grpSpPr>
          <p:sp>
            <p:nvSpPr>
              <p:cNvPr id="7" name="Rectangle 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iagonal Stripe 1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 name="Diagonal Stripe 12"/>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 name="Rounded Rectangle 14"/>
          <p:cNvSpPr/>
          <p:nvPr/>
        </p:nvSpPr>
        <p:spPr>
          <a:xfrm>
            <a:off x="5023451" y="903709"/>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5211978" y="1091103"/>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1</a:t>
            </a:r>
          </a:p>
        </p:txBody>
      </p:sp>
      <p:sp>
        <p:nvSpPr>
          <p:cNvPr id="19" name="Rounded Rectangle 18"/>
          <p:cNvSpPr/>
          <p:nvPr/>
        </p:nvSpPr>
        <p:spPr>
          <a:xfrm>
            <a:off x="2933909" y="1967827"/>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3122436" y="2155221"/>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2</a:t>
            </a:r>
          </a:p>
        </p:txBody>
      </p:sp>
      <p:sp>
        <p:nvSpPr>
          <p:cNvPr id="22" name="Rectangle 21"/>
          <p:cNvSpPr/>
          <p:nvPr/>
        </p:nvSpPr>
        <p:spPr>
          <a:xfrm>
            <a:off x="597670" y="4223200"/>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195281" y="3164680"/>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4164398" y="3892318"/>
            <a:ext cx="1074352" cy="972339"/>
            <a:chOff x="3650048" y="2247900"/>
            <a:chExt cx="1074352" cy="972339"/>
          </a:xfrm>
        </p:grpSpPr>
        <p:grpSp>
          <p:nvGrpSpPr>
            <p:cNvPr id="25" name="Group 24"/>
            <p:cNvGrpSpPr/>
            <p:nvPr/>
          </p:nvGrpSpPr>
          <p:grpSpPr>
            <a:xfrm>
              <a:off x="3650048" y="2247900"/>
              <a:ext cx="979103" cy="952500"/>
              <a:chOff x="3650048" y="2247900"/>
              <a:chExt cx="979103" cy="952500"/>
            </a:xfrm>
            <a:solidFill>
              <a:schemeClr val="accent6">
                <a:lumMod val="75000"/>
              </a:schemeClr>
            </a:solidFill>
          </p:grpSpPr>
          <p:sp>
            <p:nvSpPr>
              <p:cNvPr id="27" name="Rectangle 2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iagonal Stripe 3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Diagonal Stripe 25"/>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2" name="Rounded Rectangle 31"/>
          <p:cNvSpPr/>
          <p:nvPr/>
        </p:nvSpPr>
        <p:spPr>
          <a:xfrm>
            <a:off x="5023451" y="3114359"/>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5211978" y="3301753"/>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3</a:t>
            </a:r>
          </a:p>
        </p:txBody>
      </p:sp>
      <p:sp>
        <p:nvSpPr>
          <p:cNvPr id="34" name="Rounded Rectangle 33"/>
          <p:cNvSpPr/>
          <p:nvPr/>
        </p:nvSpPr>
        <p:spPr>
          <a:xfrm>
            <a:off x="2933909" y="4178477"/>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3122436" y="4365871"/>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4</a:t>
            </a:r>
          </a:p>
        </p:txBody>
      </p:sp>
      <p:sp>
        <p:nvSpPr>
          <p:cNvPr id="44" name="Rectangle 43"/>
          <p:cNvSpPr/>
          <p:nvPr/>
        </p:nvSpPr>
        <p:spPr>
          <a:xfrm>
            <a:off x="6228338" y="5518944"/>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p:cNvSpPr/>
          <p:nvPr/>
        </p:nvSpPr>
        <p:spPr>
          <a:xfrm>
            <a:off x="5056508" y="5468623"/>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5245035" y="5429989"/>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5</a:t>
            </a:r>
          </a:p>
        </p:txBody>
      </p:sp>
      <p:sp>
        <p:nvSpPr>
          <p:cNvPr id="55" name="Rectangle 54"/>
          <p:cNvSpPr/>
          <p:nvPr/>
        </p:nvSpPr>
        <p:spPr>
          <a:xfrm>
            <a:off x="6294746" y="943815"/>
            <a:ext cx="2304095" cy="830997"/>
          </a:xfrm>
          <a:prstGeom prst="rect">
            <a:avLst/>
          </a:prstGeom>
        </p:spPr>
        <p:txBody>
          <a:bodyPr wrap="square">
            <a:spAutoFit/>
          </a:bodyPr>
          <a:lstStyle/>
          <a:p>
            <a:pPr algn="just"/>
            <a:r>
              <a:rPr lang="en-US" sz="1200" dirty="0">
                <a:solidFill>
                  <a:srgbClr val="000000"/>
                </a:solidFill>
                <a:latin typeface="Times New Roman" panose="02020603050405020304" pitchFamily="18" charset="0"/>
                <a:ea typeface="Times New Roman" panose="02020603050405020304" pitchFamily="18" charset="0"/>
              </a:rPr>
              <a:t>Đăng </a:t>
            </a:r>
            <a:r>
              <a:rPr lang="en-US" sz="1200" dirty="0" err="1">
                <a:solidFill>
                  <a:srgbClr val="000000"/>
                </a:solidFill>
                <a:latin typeface="Times New Roman" panose="02020603050405020304" pitchFamily="18" charset="0"/>
                <a:ea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Cổng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Dịch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vụ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Quốc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gia</a:t>
            </a:r>
            <a:r>
              <a:rPr lang="en-US" sz="1200" dirty="0">
                <a:solidFill>
                  <a:srgbClr val="000000"/>
                </a:solidFill>
                <a:latin typeface="Times New Roman" panose="02020603050405020304" pitchFamily="18" charset="0"/>
                <a:ea typeface="Times New Roman" panose="02020603050405020304" pitchFamily="18" charset="0"/>
              </a:rPr>
              <a:t>, (DVCQG) </a:t>
            </a:r>
            <a:r>
              <a:rPr lang="en-US" sz="1200" dirty="0" err="1">
                <a:solidFill>
                  <a:srgbClr val="000000"/>
                </a:solidFill>
                <a:latin typeface="Times New Roman" panose="02020603050405020304" pitchFamily="18" charset="0"/>
                <a:ea typeface="Times New Roman" panose="02020603050405020304" pitchFamily="18" charset="0"/>
              </a:rPr>
              <a:t>hoặc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cổng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Dịch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vụ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(DVC) BCA </a:t>
            </a:r>
            <a:r>
              <a:rPr lang="en-US" sz="1200" dirty="0" err="1">
                <a:solidFill>
                  <a:srgbClr val="000000"/>
                </a:solidFill>
                <a:latin typeface="Times New Roman" panose="02020603050405020304" pitchFamily="18" charset="0"/>
                <a:ea typeface="Times New Roman" panose="02020603050405020304" pitchFamily="18" charset="0"/>
              </a:rPr>
              <a:t>lựa</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chọn</a:t>
            </a:r>
            <a:r>
              <a:rPr lang="en-US" sz="1200" dirty="0">
                <a:solidFill>
                  <a:srgbClr val="000000"/>
                </a:solidFill>
                <a:latin typeface="Times New Roman" panose="02020603050405020304" pitchFamily="18" charset="0"/>
                <a:ea typeface="Times New Roman" panose="02020603050405020304" pitchFamily="18" charset="0"/>
              </a:rPr>
              <a:t> thanh toán . </a:t>
            </a:r>
            <a:endParaRPr lang="en-US" sz="1200" dirty="0"/>
          </a:p>
        </p:txBody>
      </p:sp>
      <p:pic>
        <p:nvPicPr>
          <p:cNvPr id="56"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11978" y="1091103"/>
            <a:ext cx="356685" cy="356685"/>
          </a:xfrm>
          <a:prstGeom prst="rect">
            <a:avLst/>
          </a:prstGeom>
        </p:spPr>
      </p:pic>
      <p:pic>
        <p:nvPicPr>
          <p:cNvPr id="57" name="Picture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22082" y="2167838"/>
            <a:ext cx="336675" cy="275830"/>
          </a:xfrm>
          <a:prstGeom prst="rect">
            <a:avLst/>
          </a:prstGeom>
        </p:spPr>
      </p:pic>
      <p:sp>
        <p:nvSpPr>
          <p:cNvPr id="58" name="Rectangle 57"/>
          <p:cNvSpPr/>
          <p:nvPr/>
        </p:nvSpPr>
        <p:spPr>
          <a:xfrm>
            <a:off x="650971" y="2084811"/>
            <a:ext cx="2263156" cy="646331"/>
          </a:xfrm>
          <a:prstGeom prst="rect">
            <a:avLst/>
          </a:prstGeom>
        </p:spPr>
        <p:txBody>
          <a:bodyPr wrap="square">
            <a:spAutoFit/>
          </a:bodyPr>
          <a:lstStyle/>
          <a:p>
            <a:pPr algn="just"/>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rPr>
              <a:t> quan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cho</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lấy</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TK </a:t>
            </a:r>
            <a:r>
              <a:rPr lang="en-US" sz="1200" dirty="0" err="1">
                <a:solidFill>
                  <a:srgbClr val="000000"/>
                </a:solidFill>
                <a:latin typeface="Times New Roman" panose="02020603050405020304" pitchFamily="18" charset="0"/>
                <a:ea typeface="Times New Roman" panose="02020603050405020304" pitchFamily="18" charset="0"/>
              </a:rPr>
              <a:t>định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a:t>
            </a:r>
            <a:endParaRPr lang="en-US" sz="1200" dirty="0"/>
          </a:p>
        </p:txBody>
      </p:sp>
      <p:pic>
        <p:nvPicPr>
          <p:cNvPr id="59"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8" cstate="print"/>
          <a:stretch>
            <a:fillRect/>
          </a:stretch>
        </p:blipFill>
        <p:spPr>
          <a:xfrm>
            <a:off x="5225768" y="3294879"/>
            <a:ext cx="342895" cy="343431"/>
          </a:xfrm>
          <a:prstGeom prst="rect">
            <a:avLst/>
          </a:prstGeom>
        </p:spPr>
      </p:pic>
      <p:sp>
        <p:nvSpPr>
          <p:cNvPr id="60" name="Rectangle 59"/>
          <p:cNvSpPr/>
          <p:nvPr/>
        </p:nvSpPr>
        <p:spPr>
          <a:xfrm>
            <a:off x="6281916" y="3324616"/>
            <a:ext cx="2343029" cy="830997"/>
          </a:xfrm>
          <a:prstGeom prst="rect">
            <a:avLst/>
          </a:prstGeom>
        </p:spPr>
        <p:txBody>
          <a:bodyPr wrap="square">
            <a:spAutoFit/>
          </a:bodyPr>
          <a:lstStyle/>
          <a:p>
            <a:pPr algn="just"/>
            <a:r>
              <a:rPr lang="en-US" sz="1200" dirty="0" err="1">
                <a:solidFill>
                  <a:srgbClr val="000000"/>
                </a:solidFill>
                <a:latin typeface="Times New Roman" panose="02020603050405020304" pitchFamily="18" charset="0"/>
                <a:ea typeface="Times New Roman" panose="02020603050405020304" pitchFamily="18" charset="0"/>
              </a:rPr>
              <a:t>Sau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nhận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từ</a:t>
            </a:r>
            <a:r>
              <a:rPr lang="en-US" sz="1200" dirty="0">
                <a:solidFill>
                  <a:srgbClr val="000000"/>
                </a:solidFill>
                <a:latin typeface="Times New Roman" panose="02020603050405020304" pitchFamily="18" charset="0"/>
                <a:ea typeface="Times New Roman" panose="02020603050405020304" pitchFamily="18" charset="0"/>
              </a:rPr>
              <a:t> BCA </a:t>
            </a:r>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sang, </a:t>
            </a:r>
            <a:r>
              <a:rPr lang="en-US" sz="1200" dirty="0" err="1">
                <a:solidFill>
                  <a:srgbClr val="000000"/>
                </a:solidFill>
                <a:latin typeface="Times New Roman" panose="02020603050405020304" pitchFamily="18" charset="0"/>
                <a:ea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thống</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mã</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hóa</a:t>
            </a:r>
            <a:r>
              <a:rPr lang="en-US" sz="1200" dirty="0">
                <a:solidFill>
                  <a:srgbClr val="000000"/>
                </a:solidFill>
                <a:latin typeface="Times New Roman" panose="02020603050405020304" pitchFamily="18" charset="0"/>
                <a:ea typeface="Times New Roman" panose="02020603050405020304" pitchFamily="18" charset="0"/>
              </a:rPr>
              <a:t> và </a:t>
            </a:r>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định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cho</a:t>
            </a:r>
            <a:r>
              <a:rPr lang="en-US" sz="1200" dirty="0">
                <a:solidFill>
                  <a:srgbClr val="000000"/>
                </a:solidFill>
                <a:latin typeface="Times New Roman" panose="02020603050405020304" pitchFamily="18" charset="0"/>
                <a:ea typeface="Times New Roman" panose="02020603050405020304" pitchFamily="18" charset="0"/>
              </a:rPr>
              <a:t> BCA.</a:t>
            </a:r>
            <a:endParaRPr lang="en-US" sz="1200" dirty="0"/>
          </a:p>
        </p:txBody>
      </p:sp>
      <p:sp>
        <p:nvSpPr>
          <p:cNvPr id="62" name="Rectangle 61"/>
          <p:cNvSpPr/>
          <p:nvPr/>
        </p:nvSpPr>
        <p:spPr>
          <a:xfrm>
            <a:off x="619420" y="4308721"/>
            <a:ext cx="2239910" cy="1015663"/>
          </a:xfrm>
          <a:prstGeom prst="rect">
            <a:avLst/>
          </a:prstGeom>
        </p:spPr>
        <p:txBody>
          <a:bodyPr wrap="square">
            <a:spAutoFit/>
          </a:bodyPr>
          <a:lstStyle/>
          <a:p>
            <a:pPr algn="just"/>
            <a:r>
              <a:rPr lang="en-US" sz="1200" dirty="0">
                <a:solidFill>
                  <a:srgbClr val="000000"/>
                </a:solidFill>
                <a:latin typeface="Times New Roman" panose="02020603050405020304" pitchFamily="18" charset="0"/>
                <a:ea typeface="Times New Roman" panose="02020603050405020304" pitchFamily="18" charset="0"/>
              </a:rPr>
              <a:t>BCA </a:t>
            </a:r>
            <a:r>
              <a:rPr lang="en-US" sz="1200" dirty="0" err="1">
                <a:solidFill>
                  <a:srgbClr val="000000"/>
                </a:solidFill>
                <a:latin typeface="Times New Roman" panose="02020603050405020304" pitchFamily="18" charset="0"/>
                <a:ea typeface="Times New Roman" panose="02020603050405020304" pitchFamily="18" charset="0"/>
              </a:rPr>
              <a:t>nhận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từ</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TK </a:t>
            </a:r>
            <a:r>
              <a:rPr lang="en-US" sz="1200" dirty="0" err="1">
                <a:solidFill>
                  <a:srgbClr val="000000"/>
                </a:solidFill>
                <a:latin typeface="Times New Roman" panose="02020603050405020304" pitchFamily="18" charset="0"/>
                <a:ea typeface="Times New Roman" panose="02020603050405020304" pitchFamily="18" charset="0"/>
              </a:rPr>
              <a:t>định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truyền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số</a:t>
            </a:r>
            <a:r>
              <a:rPr lang="en-US" sz="1200" dirty="0">
                <a:solidFill>
                  <a:srgbClr val="000000"/>
                </a:solidFill>
                <a:latin typeface="Times New Roman" panose="02020603050405020304" pitchFamily="18" charset="0"/>
                <a:ea typeface="Times New Roman" panose="02020603050405020304" pitchFamily="18" charset="0"/>
              </a:rPr>
              <a:t> TK </a:t>
            </a:r>
            <a:r>
              <a:rPr lang="en-US" sz="1200" dirty="0" err="1">
                <a:solidFill>
                  <a:srgbClr val="000000"/>
                </a:solidFill>
                <a:latin typeface="Times New Roman" panose="02020603050405020304" pitchFamily="18" charset="0"/>
                <a:ea typeface="Times New Roman" panose="02020603050405020304" pitchFamily="18" charset="0"/>
              </a:rPr>
              <a:t>thụ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hưởng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hưởng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là</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cơ</a:t>
            </a:r>
            <a:r>
              <a:rPr lang="en-US" sz="1200" dirty="0">
                <a:solidFill>
                  <a:srgbClr val="000000"/>
                </a:solidFill>
                <a:latin typeface="Times New Roman" panose="02020603050405020304" pitchFamily="18" charset="0"/>
                <a:ea typeface="Times New Roman" panose="02020603050405020304" pitchFamily="18" charset="0"/>
              </a:rPr>
              <a:t> quan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an </a:t>
            </a:r>
            <a:r>
              <a:rPr lang="en-US" sz="1200" dirty="0" err="1">
                <a:solidFill>
                  <a:srgbClr val="000000"/>
                </a:solidFill>
                <a:latin typeface="Times New Roman" panose="02020603050405020304" pitchFamily="18" charset="0"/>
                <a:ea typeface="Times New Roman" panose="02020603050405020304" pitchFamily="18" charset="0"/>
              </a:rPr>
              <a:t>tương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ứng</a:t>
            </a:r>
            <a:r>
              <a:rPr lang="en-US" sz="1200" dirty="0">
                <a:solidFill>
                  <a:srgbClr val="000000"/>
                </a:solidFill>
                <a:latin typeface="Times New Roman" panose="02020603050405020304" pitchFamily="18" charset="0"/>
                <a:ea typeface="Times New Roman" panose="02020603050405020304" pitchFamily="18" charset="0"/>
              </a:rPr>
              <a:t>.</a:t>
            </a:r>
            <a:endParaRPr lang="en-US" sz="1200" dirty="0"/>
          </a:p>
        </p:txBody>
      </p:sp>
      <p:sp>
        <p:nvSpPr>
          <p:cNvPr id="63" name="Rectangle 62"/>
          <p:cNvSpPr/>
          <p:nvPr/>
        </p:nvSpPr>
        <p:spPr>
          <a:xfrm>
            <a:off x="6294745" y="5538133"/>
            <a:ext cx="2350721" cy="646331"/>
          </a:xfrm>
          <a:prstGeom prst="rect">
            <a:avLst/>
          </a:prstGeom>
        </p:spPr>
        <p:txBody>
          <a:bodyPr wrap="square">
            <a:spAutoFit/>
          </a:bodyPr>
          <a:lstStyle/>
          <a:p>
            <a:pPr algn="just"/>
            <a:r>
              <a:rPr lang="en-US" sz="1200" dirty="0" err="1">
                <a:solidFill>
                  <a:srgbClr val="000000"/>
                </a:solidFill>
                <a:latin typeface="Times New Roman" panose="02020603050405020304" pitchFamily="18" charset="0"/>
                <a:ea typeface="Times New Roman" panose="02020603050405020304" pitchFamily="18" charset="0"/>
              </a:rPr>
              <a:t>Thực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hiện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toán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theo</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đúng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quy</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thanh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toán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hiện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tại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đang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triển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trên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Cổng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DVCQG</a:t>
            </a:r>
            <a:r>
              <a:rPr lang="en-US" sz="1200" dirty="0">
                <a:solidFill>
                  <a:srgbClr val="000000"/>
                </a:solidFill>
                <a:latin typeface="Times New Roman" panose="02020603050405020304" pitchFamily="18" charset="0"/>
                <a:ea typeface="Times New Roman" panose="02020603050405020304" pitchFamily="18" charset="0"/>
              </a:rPr>
              <a:t>.</a:t>
            </a:r>
            <a:endParaRPr lang="en-US" sz="1200" dirty="0"/>
          </a:p>
        </p:txBody>
      </p:sp>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2340" y="4378488"/>
            <a:ext cx="336675" cy="275830"/>
          </a:xfrm>
          <a:prstGeom prst="rect">
            <a:avLst/>
          </a:prstGeom>
        </p:spPr>
      </p:pic>
      <p:pic>
        <p:nvPicPr>
          <p:cNvPr id="66" name="Graphic 76" descr="Male profile">
            <a:extLst>
              <a:ext uri="{FF2B5EF4-FFF2-40B4-BE49-F238E27FC236}">
                <a16:creationId xmlns:a16="http://schemas.microsoft.com/office/drawing/2014/main" id="{331AF1EB-7282-EFB3-EF6E-301CFA1313B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38750" y="5429989"/>
            <a:ext cx="356685" cy="356685"/>
          </a:xfrm>
          <a:prstGeom prst="rect">
            <a:avLst/>
          </a:prstGeom>
        </p:spPr>
      </p:pic>
      <p:sp>
        <p:nvSpPr>
          <p:cNvPr id="68" name="Rectangle 67"/>
          <p:cNvSpPr/>
          <p:nvPr/>
        </p:nvSpPr>
        <p:spPr>
          <a:xfrm>
            <a:off x="4928817" y="2155221"/>
            <a:ext cx="809097" cy="481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4233488" y="1764225"/>
            <a:ext cx="142077" cy="481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5054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p:cNvGrpSpPr/>
          <p:nvPr/>
        </p:nvGrpSpPr>
        <p:grpSpPr>
          <a:xfrm>
            <a:off x="4152900" y="5848814"/>
            <a:ext cx="1074352" cy="972339"/>
            <a:chOff x="3650048" y="2247900"/>
            <a:chExt cx="1074352" cy="972339"/>
          </a:xfrm>
        </p:grpSpPr>
        <p:grpSp>
          <p:nvGrpSpPr>
            <p:cNvPr id="85" name="Group 84"/>
            <p:cNvGrpSpPr/>
            <p:nvPr/>
          </p:nvGrpSpPr>
          <p:grpSpPr>
            <a:xfrm>
              <a:off x="3650048" y="2247900"/>
              <a:ext cx="979103" cy="952500"/>
              <a:chOff x="3650048" y="2247900"/>
              <a:chExt cx="979103" cy="952500"/>
            </a:xfrm>
            <a:solidFill>
              <a:schemeClr val="accent6">
                <a:lumMod val="75000"/>
              </a:schemeClr>
            </a:solidFill>
          </p:grpSpPr>
          <p:sp>
            <p:nvSpPr>
              <p:cNvPr id="87" name="Rectangle 8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Diagonal Stripe 9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6" name="Diagonal Stripe 85"/>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68" name="Group 67"/>
          <p:cNvGrpSpPr/>
          <p:nvPr/>
        </p:nvGrpSpPr>
        <p:grpSpPr>
          <a:xfrm>
            <a:off x="4091974" y="1017986"/>
            <a:ext cx="1074352" cy="972339"/>
            <a:chOff x="3650048" y="2247900"/>
            <a:chExt cx="1074352" cy="972339"/>
          </a:xfrm>
        </p:grpSpPr>
        <p:grpSp>
          <p:nvGrpSpPr>
            <p:cNvPr id="69" name="Group 68"/>
            <p:cNvGrpSpPr/>
            <p:nvPr/>
          </p:nvGrpSpPr>
          <p:grpSpPr>
            <a:xfrm>
              <a:off x="3650048" y="2247900"/>
              <a:ext cx="979103" cy="952500"/>
              <a:chOff x="3650048" y="2247900"/>
              <a:chExt cx="979103" cy="952500"/>
            </a:xfrm>
            <a:solidFill>
              <a:schemeClr val="accent6">
                <a:lumMod val="75000"/>
              </a:schemeClr>
            </a:solidFill>
          </p:grpSpPr>
          <p:sp>
            <p:nvSpPr>
              <p:cNvPr id="71" name="Rectangle 70"/>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iagonal Stripe 74"/>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0" name="Diagonal Stripe 69"/>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7" name="Group 46"/>
          <p:cNvGrpSpPr/>
          <p:nvPr/>
        </p:nvGrpSpPr>
        <p:grpSpPr>
          <a:xfrm rot="5400000">
            <a:off x="4176287" y="4882227"/>
            <a:ext cx="788102" cy="972339"/>
            <a:chOff x="3650048" y="2247900"/>
            <a:chExt cx="1074352" cy="972339"/>
          </a:xfrm>
        </p:grpSpPr>
        <p:grpSp>
          <p:nvGrpSpPr>
            <p:cNvPr id="48" name="Group 47"/>
            <p:cNvGrpSpPr/>
            <p:nvPr/>
          </p:nvGrpSpPr>
          <p:grpSpPr>
            <a:xfrm>
              <a:off x="3650048" y="2247900"/>
              <a:ext cx="979103" cy="952500"/>
              <a:chOff x="3650048" y="2247900"/>
              <a:chExt cx="979103" cy="952500"/>
            </a:xfrm>
            <a:solidFill>
              <a:schemeClr val="accent6">
                <a:lumMod val="75000"/>
              </a:schemeClr>
            </a:solidFill>
          </p:grpSpPr>
          <p:sp>
            <p:nvSpPr>
              <p:cNvPr id="50" name="Rectangle 49"/>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iagonal Stripe 53"/>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9" name="Diagonal Stripe 48"/>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6" name="Group 35"/>
          <p:cNvGrpSpPr/>
          <p:nvPr/>
        </p:nvGrpSpPr>
        <p:grpSpPr>
          <a:xfrm rot="5400000">
            <a:off x="4144148" y="2522697"/>
            <a:ext cx="884369" cy="1027610"/>
            <a:chOff x="3650048" y="2247900"/>
            <a:chExt cx="1074352" cy="972339"/>
          </a:xfrm>
        </p:grpSpPr>
        <p:grpSp>
          <p:nvGrpSpPr>
            <p:cNvPr id="37" name="Group 36"/>
            <p:cNvGrpSpPr/>
            <p:nvPr/>
          </p:nvGrpSpPr>
          <p:grpSpPr>
            <a:xfrm>
              <a:off x="3650048" y="2247900"/>
              <a:ext cx="979103" cy="952500"/>
              <a:chOff x="3650048" y="2247900"/>
              <a:chExt cx="979103" cy="952500"/>
            </a:xfrm>
            <a:solidFill>
              <a:schemeClr val="accent6">
                <a:lumMod val="75000"/>
              </a:schemeClr>
            </a:solidFill>
          </p:grpSpPr>
          <p:sp>
            <p:nvSpPr>
              <p:cNvPr id="39" name="Rectangle 38"/>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gonal Stripe 42"/>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8" name="Diagonal Stripe 37"/>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1" name="Rectangle 20"/>
          <p:cNvSpPr/>
          <p:nvPr/>
        </p:nvSpPr>
        <p:spPr>
          <a:xfrm>
            <a:off x="597670" y="1065546"/>
            <a:ext cx="2450186" cy="2753979"/>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III. QUY TRÌNH NỘP KHOẢN THU BCA ĐẶC THÙ (2)</a:t>
            </a:r>
          </a:p>
        </p:txBody>
      </p:sp>
      <p:sp>
        <p:nvSpPr>
          <p:cNvPr id="19" name="Rounded Rectangle 18"/>
          <p:cNvSpPr/>
          <p:nvPr/>
        </p:nvSpPr>
        <p:spPr>
          <a:xfrm>
            <a:off x="2933909" y="1798341"/>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3122436" y="1985735"/>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6</a:t>
            </a:r>
          </a:p>
        </p:txBody>
      </p:sp>
      <p:sp>
        <p:nvSpPr>
          <p:cNvPr id="22" name="Rectangle 21"/>
          <p:cNvSpPr/>
          <p:nvPr/>
        </p:nvSpPr>
        <p:spPr>
          <a:xfrm>
            <a:off x="597670" y="4053714"/>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195281" y="2560172"/>
            <a:ext cx="2450186" cy="1768871"/>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err="1">
                <a:solidFill>
                  <a:srgbClr val="000000"/>
                </a:solidFill>
                <a:latin typeface="Times New Roman" panose="02020603050405020304" pitchFamily="18" charset="0"/>
                <a:ea typeface="Times New Roman" panose="02020603050405020304" pitchFamily="18" charset="0"/>
              </a:rPr>
              <a:t>Phối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hợp</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với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đơn</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vị</a:t>
            </a:r>
            <a:r>
              <a:rPr lang="en-US" sz="1050" dirty="0">
                <a:solidFill>
                  <a:srgbClr val="000000"/>
                </a:solidFill>
                <a:latin typeface="Times New Roman" panose="02020603050405020304" pitchFamily="18" charset="0"/>
                <a:ea typeface="Times New Roman" panose="02020603050405020304" pitchFamily="18" charset="0"/>
              </a:rPr>
              <a:t> BCA </a:t>
            </a:r>
            <a:r>
              <a:rPr lang="en-US" sz="1050" dirty="0" err="1">
                <a:solidFill>
                  <a:srgbClr val="000000"/>
                </a:solidFill>
                <a:latin typeface="Times New Roman" panose="02020603050405020304" pitchFamily="18" charset="0"/>
                <a:ea typeface="Times New Roman" panose="02020603050405020304" pitchFamily="18" charset="0"/>
              </a:rPr>
              <a:t>mở</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tài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khoản</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để</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đối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chiếu</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đối</a:t>
            </a:r>
            <a:r>
              <a:rPr lang="en-US" sz="1050" dirty="0">
                <a:solidFill>
                  <a:srgbClr val="000000"/>
                </a:solidFill>
                <a:latin typeface="Times New Roman" panose="02020603050405020304" pitchFamily="18" charset="0"/>
                <a:ea typeface="Times New Roman" panose="02020603050405020304" pitchFamily="18" charset="0"/>
              </a:rPr>
              <a:t> </a:t>
            </a:r>
            <a:r>
              <a:rPr lang="en-US" sz="1050" dirty="0" err="1">
                <a:solidFill>
                  <a:srgbClr val="000000"/>
                </a:solidFill>
                <a:latin typeface="Times New Roman" panose="02020603050405020304" pitchFamily="18" charset="0"/>
                <a:ea typeface="Times New Roman" panose="02020603050405020304" pitchFamily="18" charset="0"/>
              </a:rPr>
              <a:t>soát</a:t>
            </a:r>
            <a:endParaRPr lang="en-US" sz="1050" dirty="0">
              <a:solidFill>
                <a:srgbClr val="000000"/>
              </a:solidFill>
              <a:latin typeface="Times New Roman" panose="02020603050405020304" pitchFamily="18" charset="0"/>
              <a:ea typeface="Times New Roman" panose="02020603050405020304" pitchFamily="18" charset="0"/>
            </a:endParaRPr>
          </a:p>
        </p:txBody>
      </p:sp>
      <p:grpSp>
        <p:nvGrpSpPr>
          <p:cNvPr id="24" name="Group 23"/>
          <p:cNvGrpSpPr/>
          <p:nvPr/>
        </p:nvGrpSpPr>
        <p:grpSpPr>
          <a:xfrm>
            <a:off x="4200524" y="3498948"/>
            <a:ext cx="1074352" cy="972339"/>
            <a:chOff x="3650048" y="2247900"/>
            <a:chExt cx="1074352" cy="972339"/>
          </a:xfrm>
        </p:grpSpPr>
        <p:grpSp>
          <p:nvGrpSpPr>
            <p:cNvPr id="25" name="Group 24"/>
            <p:cNvGrpSpPr/>
            <p:nvPr/>
          </p:nvGrpSpPr>
          <p:grpSpPr>
            <a:xfrm>
              <a:off x="3650048" y="2247900"/>
              <a:ext cx="979103" cy="952500"/>
              <a:chOff x="3650048" y="2247900"/>
              <a:chExt cx="979103" cy="952500"/>
            </a:xfrm>
            <a:solidFill>
              <a:schemeClr val="accent6">
                <a:lumMod val="75000"/>
              </a:schemeClr>
            </a:solidFill>
          </p:grpSpPr>
          <p:sp>
            <p:nvSpPr>
              <p:cNvPr id="27" name="Rectangle 26"/>
              <p:cNvSpPr/>
              <p:nvPr/>
            </p:nvSpPr>
            <p:spPr>
              <a:xfrm>
                <a:off x="4248150" y="2247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044349" y="2438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853849" y="26289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650048" y="2819400"/>
                <a:ext cx="381000" cy="381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iagonal Stripe 30"/>
              <p:cNvSpPr/>
              <p:nvPr/>
            </p:nvSpPr>
            <p:spPr>
              <a:xfrm>
                <a:off x="4031049" y="2628900"/>
                <a:ext cx="598102" cy="57150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Diagonal Stripe 25"/>
            <p:cNvSpPr/>
            <p:nvPr/>
          </p:nvSpPr>
          <p:spPr>
            <a:xfrm rot="10800000">
              <a:off x="3745298" y="2247900"/>
              <a:ext cx="979102" cy="972339"/>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2" name="Rounded Rectangle 31"/>
          <p:cNvSpPr/>
          <p:nvPr/>
        </p:nvSpPr>
        <p:spPr>
          <a:xfrm>
            <a:off x="5023451" y="2815479"/>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5211978" y="3002873"/>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7</a:t>
            </a:r>
          </a:p>
        </p:txBody>
      </p:sp>
      <p:sp>
        <p:nvSpPr>
          <p:cNvPr id="34" name="Rounded Rectangle 33"/>
          <p:cNvSpPr/>
          <p:nvPr/>
        </p:nvSpPr>
        <p:spPr>
          <a:xfrm>
            <a:off x="2933909" y="4008991"/>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3122436" y="4196385"/>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8</a:t>
            </a:r>
          </a:p>
        </p:txBody>
      </p:sp>
      <p:sp>
        <p:nvSpPr>
          <p:cNvPr id="44" name="Rectangle 43"/>
          <p:cNvSpPr/>
          <p:nvPr/>
        </p:nvSpPr>
        <p:spPr>
          <a:xfrm>
            <a:off x="6228338" y="5123430"/>
            <a:ext cx="2450186" cy="1162065"/>
          </a:xfrm>
          <a:prstGeom prst="rect">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p:cNvSpPr/>
          <p:nvPr/>
        </p:nvSpPr>
        <p:spPr>
          <a:xfrm>
            <a:off x="5056508" y="5073109"/>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5245035" y="5260503"/>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9</a:t>
            </a:r>
          </a:p>
        </p:txBody>
      </p:sp>
      <p:sp>
        <p:nvSpPr>
          <p:cNvPr id="58" name="Rectangle 57"/>
          <p:cNvSpPr/>
          <p:nvPr/>
        </p:nvSpPr>
        <p:spPr>
          <a:xfrm>
            <a:off x="595868" y="1065546"/>
            <a:ext cx="2451399" cy="2862322"/>
          </a:xfrm>
          <a:prstGeom prst="rect">
            <a:avLst/>
          </a:prstGeom>
        </p:spPr>
        <p:txBody>
          <a:bodyPr wrap="square">
            <a:spAutoFit/>
          </a:bodyPr>
          <a:lstStyle/>
          <a:p>
            <a:pPr marL="0" lvl="1" algn="just"/>
            <a:r>
              <a:rPr lang="en-US" sz="900" b="1" dirty="0">
                <a:latin typeface="Times New Roman" panose="02020603050405020304" pitchFamily="18" charset="0"/>
                <a:ea typeface="Times New Roman" panose="02020603050405020304" pitchFamily="18" charset="0"/>
              </a:rPr>
              <a:t>TH NH </a:t>
            </a:r>
            <a:r>
              <a:rPr lang="en-US" sz="900" b="1" dirty="0" err="1">
                <a:latin typeface="Times New Roman" panose="02020603050405020304" pitchFamily="18" charset="0"/>
                <a:ea typeface="Times New Roman" panose="02020603050405020304" pitchFamily="18" charset="0"/>
              </a:rPr>
              <a:t>quản</a:t>
            </a:r>
            <a:r>
              <a:rPr lang="en-US" sz="900" b="1" dirty="0">
                <a:latin typeface="Times New Roman" panose="02020603050405020304" pitchFamily="18" charset="0"/>
                <a:ea typeface="Times New Roman" panose="02020603050405020304" pitchFamily="18" charset="0"/>
              </a:rPr>
              <a:t> lý TK </a:t>
            </a:r>
            <a:r>
              <a:rPr lang="en-US" sz="900" b="1" dirty="0" err="1">
                <a:latin typeface="Times New Roman" panose="02020603050405020304" pitchFamily="18" charset="0"/>
                <a:ea typeface="Times New Roman" panose="02020603050405020304" pitchFamily="18" charset="0"/>
              </a:rPr>
              <a:t>người</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nộp</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là</a:t>
            </a:r>
            <a:r>
              <a:rPr lang="en-US" sz="900" b="1" dirty="0">
                <a:latin typeface="Times New Roman" panose="02020603050405020304" pitchFamily="18" charset="0"/>
                <a:ea typeface="Times New Roman" panose="02020603050405020304" pitchFamily="18" charset="0"/>
              </a:rPr>
              <a:t> VCB: </a:t>
            </a:r>
            <a:r>
              <a:rPr lang="vi-VN" sz="900" dirty="0">
                <a:latin typeface="Times New Roman" panose="02020603050405020304" pitchFamily="18" charset="0"/>
                <a:ea typeface="Times New Roman" panose="02020603050405020304" pitchFamily="18" charset="0"/>
              </a:rPr>
              <a:t>VCB thông qua TK định danh khoản thu truy vấn </a:t>
            </a:r>
            <a:r>
              <a:rPr lang="en-US" sz="900" dirty="0">
                <a:latin typeface="Times New Roman" panose="02020603050405020304" pitchFamily="18" charset="0"/>
                <a:ea typeface="Times New Roman" panose="02020603050405020304" pitchFamily="18" charset="0"/>
              </a:rPr>
              <a:t>TT </a:t>
            </a:r>
            <a:r>
              <a:rPr lang="vi-VN" sz="900" dirty="0">
                <a:latin typeface="Times New Roman" panose="02020603050405020304" pitchFamily="18" charset="0"/>
                <a:ea typeface="Times New Roman" panose="02020603050405020304" pitchFamily="18" charset="0"/>
              </a:rPr>
              <a:t>và so sánh với dữ liệu tại VCB.</a:t>
            </a:r>
            <a:endParaRPr lang="en-US" sz="900" dirty="0">
              <a:latin typeface="Times New Roman" panose="02020603050405020304" pitchFamily="18" charset="0"/>
              <a:ea typeface="Times New Roman" panose="02020603050405020304" pitchFamily="18" charset="0"/>
            </a:endParaRPr>
          </a:p>
          <a:p>
            <a:pPr marL="171450" lvl="1" indent="-171450" algn="just">
              <a:buFont typeface="Arial" panose="020B0604020202020204" pitchFamily="34" charset="0"/>
              <a:buChar char="•"/>
              <a:tabLst>
                <a:tab pos="457200" algn="l"/>
              </a:tabLst>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vi-VN" sz="900" dirty="0">
                <a:latin typeface="Times New Roman" panose="02020603050405020304" pitchFamily="18" charset="0"/>
                <a:ea typeface="Times New Roman" panose="02020603050405020304" pitchFamily="18" charset="0"/>
              </a:rPr>
              <a:t>khớp đúng: </a:t>
            </a:r>
            <a:r>
              <a:rPr lang="vi-VN" sz="700" dirty="0">
                <a:latin typeface="Times New Roman" panose="02020603050405020304" pitchFamily="18" charset="0"/>
                <a:ea typeface="Times New Roman" panose="02020603050405020304" pitchFamily="18" charset="0"/>
              </a:rPr>
              <a:t>TTV/Hệ</a:t>
            </a:r>
            <a:r>
              <a:rPr lang="vi-VN" sz="900" dirty="0">
                <a:latin typeface="Times New Roman" panose="02020603050405020304" pitchFamily="18" charset="0"/>
                <a:ea typeface="Times New Roman" panose="02020603050405020304" pitchFamily="18" charset="0"/>
              </a:rPr>
              <a:t> thống VCB hạch toán khoản thu, gửi điện báo có đến BCA để ghi nhận và trừ nợ cho KH.</a:t>
            </a:r>
            <a:endParaRPr lang="en-US" sz="900" dirty="0">
              <a:latin typeface="Times New Roman" panose="02020603050405020304" pitchFamily="18" charset="0"/>
              <a:ea typeface="Times New Roman" panose="02020603050405020304" pitchFamily="18" charset="0"/>
            </a:endParaRPr>
          </a:p>
          <a:p>
            <a:pPr marL="171450" lvl="1" indent="-171450" algn="just">
              <a:buFont typeface="Arial" panose="020B0604020202020204" pitchFamily="34" charset="0"/>
              <a:buChar char="•"/>
              <a:tabLst>
                <a:tab pos="457200" algn="l"/>
              </a:tabLst>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en-US" sz="900" dirty="0" err="1">
                <a:latin typeface="Times New Roman" panose="02020603050405020304" pitchFamily="18" charset="0"/>
                <a:ea typeface="Times New Roman" panose="02020603050405020304" pitchFamily="18" charset="0"/>
              </a:rPr>
              <a:t>không</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khớp</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đúng</a:t>
            </a:r>
            <a:r>
              <a:rPr lang="vi-VN" sz="900" dirty="0">
                <a:latin typeface="Times New Roman" panose="02020603050405020304" pitchFamily="18" charset="0"/>
                <a:ea typeface="Times New Roman" panose="02020603050405020304" pitchFamily="18" charset="0"/>
              </a:rPr>
              <a:t>: Thông báo lại để KH kiểm tra</a:t>
            </a:r>
            <a:r>
              <a:rPr lang="en-US" sz="900" dirty="0">
                <a:latin typeface="Times New Roman" panose="02020603050405020304" pitchFamily="18" charset="0"/>
                <a:ea typeface="Times New Roman" panose="02020603050405020304" pitchFamily="18" charset="0"/>
              </a:rPr>
              <a:t>. </a:t>
            </a:r>
            <a:r>
              <a:rPr lang="vi-VN" sz="900" dirty="0">
                <a:latin typeface="Times New Roman" panose="02020603050405020304" pitchFamily="18" charset="0"/>
                <a:ea typeface="Times New Roman" panose="02020603050405020304" pitchFamily="18" charset="0"/>
              </a:rPr>
              <a:t>KH không sửa thông tin thì từ chối thực hiện giao dịch.</a:t>
            </a:r>
            <a:endParaRPr lang="en-US" sz="900" dirty="0">
              <a:latin typeface="Times New Roman" panose="02020603050405020304" pitchFamily="18" charset="0"/>
              <a:ea typeface="Times New Roman" panose="02020603050405020304" pitchFamily="18" charset="0"/>
            </a:endParaRPr>
          </a:p>
          <a:p>
            <a:pPr algn="just">
              <a:tabLst>
                <a:tab pos="457200" algn="l"/>
              </a:tabLst>
            </a:pPr>
            <a:r>
              <a:rPr lang="en-US" sz="900" b="1" dirty="0">
                <a:latin typeface="Times New Roman" panose="02020603050405020304" pitchFamily="18" charset="0"/>
                <a:ea typeface="Times New Roman" panose="02020603050405020304" pitchFamily="18" charset="0"/>
              </a:rPr>
              <a:t>TH NH </a:t>
            </a:r>
            <a:r>
              <a:rPr lang="en-US" sz="900" b="1" dirty="0" err="1">
                <a:latin typeface="Times New Roman" panose="02020603050405020304" pitchFamily="18" charset="0"/>
                <a:ea typeface="Times New Roman" panose="02020603050405020304" pitchFamily="18" charset="0"/>
              </a:rPr>
              <a:t>người</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nộp</a:t>
            </a:r>
            <a:r>
              <a:rPr lang="en-US" sz="900" b="1" dirty="0">
                <a:latin typeface="Times New Roman" panose="02020603050405020304" pitchFamily="18" charset="0"/>
                <a:ea typeface="Times New Roman" panose="02020603050405020304" pitchFamily="18" charset="0"/>
              </a:rPr>
              <a:t> </a:t>
            </a:r>
            <a:r>
              <a:rPr lang="en-US" sz="900" b="1" dirty="0" err="1">
                <a:latin typeface="Times New Roman" panose="02020603050405020304" pitchFamily="18" charset="0"/>
                <a:ea typeface="Times New Roman" panose="02020603050405020304" pitchFamily="18" charset="0"/>
              </a:rPr>
              <a:t>khác</a:t>
            </a:r>
            <a:r>
              <a:rPr lang="en-US" sz="900" b="1" dirty="0">
                <a:latin typeface="Times New Roman" panose="02020603050405020304" pitchFamily="18" charset="0"/>
                <a:ea typeface="Times New Roman" panose="02020603050405020304" pitchFamily="18" charset="0"/>
              </a:rPr>
              <a:t> VC</a:t>
            </a:r>
            <a:r>
              <a:rPr lang="en-US" sz="900" dirty="0">
                <a:latin typeface="Times New Roman" panose="02020603050405020304" pitchFamily="18" charset="0"/>
                <a:ea typeface="Times New Roman" panose="02020603050405020304" pitchFamily="18" charset="0"/>
              </a:rPr>
              <a:t>B, NH </a:t>
            </a:r>
            <a:r>
              <a:rPr lang="en-US" sz="900" dirty="0" err="1">
                <a:latin typeface="Times New Roman" panose="02020603050405020304" pitchFamily="18" charset="0"/>
                <a:ea typeface="Times New Roman" panose="02020603050405020304" pitchFamily="18" charset="0"/>
              </a:rPr>
              <a:t>chuyển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tiền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về</a:t>
            </a:r>
            <a:r>
              <a:rPr lang="en-US" sz="900" dirty="0">
                <a:latin typeface="Times New Roman" panose="02020603050405020304" pitchFamily="18" charset="0"/>
                <a:ea typeface="Times New Roman" panose="02020603050405020304" pitchFamily="18" charset="0"/>
              </a:rPr>
              <a:t> VCB </a:t>
            </a:r>
            <a:r>
              <a:rPr lang="en-US" sz="900" dirty="0" err="1">
                <a:latin typeface="Times New Roman" panose="02020603050405020304" pitchFamily="18" charset="0"/>
                <a:ea typeface="Times New Roman" panose="02020603050405020304" pitchFamily="18" charset="0"/>
              </a:rPr>
              <a:t>theo</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các</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kênh</a:t>
            </a:r>
            <a:r>
              <a:rPr lang="en-US" sz="900" dirty="0">
                <a:latin typeface="Times New Roman" panose="02020603050405020304" pitchFamily="18" charset="0"/>
                <a:ea typeface="Times New Roman" panose="02020603050405020304" pitchFamily="18" charset="0"/>
              </a:rPr>
              <a:t> thanh toán liên </a:t>
            </a:r>
            <a:r>
              <a:rPr lang="en-US" sz="900" dirty="0" err="1">
                <a:latin typeface="Times New Roman" panose="02020603050405020304" pitchFamily="18" charset="0"/>
                <a:ea typeface="Times New Roman" panose="02020603050405020304" pitchFamily="18" charset="0"/>
              </a:rPr>
              <a:t>ngân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hàng</a:t>
            </a:r>
            <a:r>
              <a:rPr lang="en-US" sz="900" dirty="0">
                <a:latin typeface="Times New Roman" panose="02020603050405020304" pitchFamily="18" charset="0"/>
                <a:ea typeface="Times New Roman" panose="02020603050405020304" pitchFamily="18" charset="0"/>
              </a:rPr>
              <a:t>.</a:t>
            </a:r>
          </a:p>
          <a:p>
            <a:pPr marL="0" lvl="1"/>
            <a:r>
              <a:rPr lang="en-US" sz="900" dirty="0" err="1">
                <a:latin typeface="Times New Roman" panose="02020603050405020304" pitchFamily="18" charset="0"/>
                <a:ea typeface="Times New Roman" panose="02020603050405020304" pitchFamily="18" charset="0"/>
              </a:rPr>
              <a:t>Khi</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nhận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lệnh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chuyển</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tiền</a:t>
            </a:r>
            <a:r>
              <a:rPr lang="en-US" sz="900" dirty="0">
                <a:latin typeface="Times New Roman" panose="02020603050405020304" pitchFamily="18" charset="0"/>
                <a:ea typeface="Times New Roman" panose="02020603050405020304" pitchFamily="18" charset="0"/>
              </a:rPr>
              <a:t> (LCT) </a:t>
            </a:r>
            <a:r>
              <a:rPr lang="en-US" sz="900" dirty="0" err="1">
                <a:latin typeface="Times New Roman" panose="02020603050405020304" pitchFamily="18" charset="0"/>
                <a:ea typeface="Times New Roman" panose="02020603050405020304" pitchFamily="18" charset="0"/>
              </a:rPr>
              <a:t>từ</a:t>
            </a:r>
            <a:r>
              <a:rPr lang="en-US" sz="900" dirty="0">
                <a:latin typeface="Times New Roman" panose="02020603050405020304" pitchFamily="18" charset="0"/>
                <a:ea typeface="Times New Roman" panose="02020603050405020304" pitchFamily="18" charset="0"/>
              </a:rPr>
              <a:t> NH </a:t>
            </a:r>
            <a:r>
              <a:rPr lang="en-US" sz="900" dirty="0" err="1">
                <a:latin typeface="Times New Roman" panose="02020603050405020304" pitchFamily="18" charset="0"/>
                <a:ea typeface="Times New Roman" panose="02020603050405020304" pitchFamily="18" charset="0"/>
              </a:rPr>
              <a:t>khác</a:t>
            </a:r>
            <a:r>
              <a:rPr lang="en-US" sz="900" dirty="0">
                <a:latin typeface="Times New Roman" panose="02020603050405020304" pitchFamily="18" charset="0"/>
                <a:ea typeface="Times New Roman" panose="02020603050405020304" pitchFamily="18" charset="0"/>
              </a:rPr>
              <a:t>, VCB </a:t>
            </a:r>
            <a:r>
              <a:rPr lang="en-US" sz="900" dirty="0" err="1">
                <a:latin typeface="Times New Roman" panose="02020603050405020304" pitchFamily="18" charset="0"/>
                <a:ea typeface="Times New Roman" panose="02020603050405020304" pitchFamily="18" charset="0"/>
              </a:rPr>
              <a:t>thông</a:t>
            </a:r>
            <a:r>
              <a:rPr lang="en-US" sz="900" dirty="0">
                <a:latin typeface="Times New Roman" panose="02020603050405020304" pitchFamily="18" charset="0"/>
                <a:ea typeface="Times New Roman" panose="02020603050405020304" pitchFamily="18" charset="0"/>
              </a:rPr>
              <a:t> qua TK </a:t>
            </a:r>
            <a:r>
              <a:rPr lang="en-US" sz="900" dirty="0" err="1">
                <a:latin typeface="Times New Roman" panose="02020603050405020304" pitchFamily="18" charset="0"/>
                <a:ea typeface="Times New Roman" panose="02020603050405020304" pitchFamily="18" charset="0"/>
              </a:rPr>
              <a:t>định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danh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khoản</a:t>
            </a:r>
            <a:r>
              <a:rPr lang="en-US" sz="900" dirty="0">
                <a:latin typeface="Times New Roman" panose="02020603050405020304" pitchFamily="18" charset="0"/>
                <a:ea typeface="Times New Roman" panose="02020603050405020304" pitchFamily="18" charset="0"/>
              </a:rPr>
              <a:t> thu </a:t>
            </a:r>
            <a:r>
              <a:rPr lang="en-US" sz="900" dirty="0" err="1">
                <a:latin typeface="Times New Roman" panose="02020603050405020304" pitchFamily="18" charset="0"/>
                <a:ea typeface="Times New Roman" panose="02020603050405020304" pitchFamily="18" charset="0"/>
              </a:rPr>
              <a:t>để</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xác</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định</a:t>
            </a:r>
            <a:r>
              <a:rPr lang="en-US" sz="900" dirty="0">
                <a:latin typeface="Times New Roman" panose="02020603050405020304" pitchFamily="18" charset="0"/>
                <a:ea typeface="Times New Roman" panose="02020603050405020304" pitchFamily="18" charset="0"/>
              </a:rPr>
              <a:t> và so </a:t>
            </a:r>
            <a:r>
              <a:rPr lang="en-US" sz="900" dirty="0" err="1">
                <a:latin typeface="Times New Roman" panose="02020603050405020304" pitchFamily="18" charset="0"/>
                <a:ea typeface="Times New Roman" panose="02020603050405020304" pitchFamily="18" charset="0"/>
              </a:rPr>
              <a:t>sánh</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các</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thông</a:t>
            </a:r>
            <a:r>
              <a:rPr lang="en-US" sz="900" dirty="0">
                <a:latin typeface="Times New Roman" panose="02020603050405020304" pitchFamily="18" charset="0"/>
                <a:ea typeface="Times New Roman" panose="02020603050405020304" pitchFamily="18" charset="0"/>
              </a:rPr>
              <a:t> tin </a:t>
            </a:r>
            <a:r>
              <a:rPr lang="en-US" sz="900" dirty="0" err="1">
                <a:latin typeface="Times New Roman" panose="02020603050405020304" pitchFamily="18" charset="0"/>
                <a:ea typeface="Times New Roman" panose="02020603050405020304" pitchFamily="18" charset="0"/>
              </a:rPr>
              <a:t>tại</a:t>
            </a:r>
            <a:r>
              <a:rPr lang="en-US" sz="900" dirty="0">
                <a:latin typeface="Times New Roman" panose="02020603050405020304" pitchFamily="18" charset="0"/>
                <a:ea typeface="Times New Roman" panose="02020603050405020304" pitchFamily="18" charset="0"/>
              </a:rPr>
              <a:t> VCB.</a:t>
            </a:r>
          </a:p>
          <a:p>
            <a:pPr marL="171450" indent="-171450">
              <a:buFont typeface="Arial" panose="020B0604020202020204" pitchFamily="34" charset="0"/>
              <a:buChar char="•"/>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en-US" sz="900" dirty="0" err="1">
                <a:latin typeface="Times New Roman" panose="02020603050405020304" pitchFamily="18" charset="0"/>
                <a:ea typeface="Times New Roman" panose="02020603050405020304" pitchFamily="18" charset="0"/>
              </a:rPr>
              <a:t>khớp</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đúng</a:t>
            </a:r>
            <a:r>
              <a:rPr lang="en-US" sz="900" dirty="0">
                <a:latin typeface="Times New Roman" panose="02020603050405020304" pitchFamily="18" charset="0"/>
                <a:ea typeface="Times New Roman" panose="02020603050405020304" pitchFamily="18" charset="0"/>
              </a:rPr>
              <a:t>: VCB</a:t>
            </a:r>
            <a:r>
              <a:rPr lang="vi-VN" sz="900" dirty="0">
                <a:latin typeface="Times New Roman" panose="02020603050405020304" pitchFamily="18" charset="0"/>
                <a:ea typeface="Times New Roman" panose="02020603050405020304" pitchFamily="18" charset="0"/>
              </a:rPr>
              <a:t> hạch toán khoản thu, gửi điện báo có đến </a:t>
            </a:r>
            <a:r>
              <a:rPr lang="en-US" sz="900" dirty="0">
                <a:latin typeface="Times New Roman" panose="02020603050405020304" pitchFamily="18" charset="0"/>
                <a:ea typeface="Times New Roman" panose="02020603050405020304" pitchFamily="18" charset="0"/>
              </a:rPr>
              <a:t>BCA</a:t>
            </a:r>
            <a:r>
              <a:rPr lang="vi-VN" sz="900" dirty="0">
                <a:latin typeface="Times New Roman" panose="02020603050405020304" pitchFamily="18" charset="0"/>
                <a:ea typeface="Times New Roman" panose="02020603050405020304" pitchFamily="18" charset="0"/>
              </a:rPr>
              <a:t> ghi nhận và trừ nợ cho KH.</a:t>
            </a:r>
            <a:endParaRPr lang="en-US" sz="900" dirty="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900" dirty="0" err="1">
                <a:latin typeface="Times New Roman" panose="02020603050405020304" pitchFamily="18" charset="0"/>
                <a:ea typeface="Times New Roman" panose="02020603050405020304" pitchFamily="18" charset="0"/>
              </a:rPr>
              <a:t>Nếu</a:t>
            </a:r>
            <a:r>
              <a:rPr lang="en-US" sz="900" dirty="0">
                <a:latin typeface="Times New Roman" panose="02020603050405020304" pitchFamily="18" charset="0"/>
                <a:ea typeface="Times New Roman" panose="02020603050405020304" pitchFamily="18" charset="0"/>
              </a:rPr>
              <a:t> TT </a:t>
            </a:r>
            <a:r>
              <a:rPr lang="en-US" sz="900" dirty="0" err="1">
                <a:latin typeface="Times New Roman" panose="02020603050405020304" pitchFamily="18" charset="0"/>
                <a:ea typeface="Times New Roman" panose="02020603050405020304" pitchFamily="18" charset="0"/>
              </a:rPr>
              <a:t>không</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khớp</a:t>
            </a:r>
            <a:r>
              <a:rPr lang="en-US" sz="900" dirty="0">
                <a:latin typeface="Times New Roman" panose="02020603050405020304" pitchFamily="18" charset="0"/>
                <a:ea typeface="Times New Roman" panose="02020603050405020304" pitchFamily="18" charset="0"/>
              </a:rPr>
              <a:t> </a:t>
            </a:r>
            <a:r>
              <a:rPr lang="en-US" sz="900" dirty="0" err="1">
                <a:latin typeface="Times New Roman" panose="02020603050405020304" pitchFamily="18" charset="0"/>
                <a:ea typeface="Times New Roman" panose="02020603050405020304" pitchFamily="18" charset="0"/>
              </a:rPr>
              <a:t>đúng</a:t>
            </a:r>
            <a:r>
              <a:rPr lang="vi-VN" sz="900" dirty="0">
                <a:latin typeface="Times New Roman" panose="02020603050405020304" pitchFamily="18" charset="0"/>
                <a:ea typeface="Times New Roman" panose="02020603050405020304" pitchFamily="18" charset="0"/>
              </a:rPr>
              <a:t>: </a:t>
            </a:r>
            <a:r>
              <a:rPr lang="en-US" sz="900" dirty="0">
                <a:latin typeface="Times New Roman" panose="02020603050405020304" pitchFamily="18" charset="0"/>
                <a:ea typeface="Times New Roman" panose="02020603050405020304" pitchFamily="18" charset="0"/>
              </a:rPr>
              <a:t>H</a:t>
            </a:r>
            <a:r>
              <a:rPr lang="vi-VN" sz="900" dirty="0">
                <a:latin typeface="Times New Roman" panose="02020603050405020304" pitchFamily="18" charset="0"/>
                <a:ea typeface="Times New Roman" panose="02020603050405020304" pitchFamily="18" charset="0"/>
              </a:rPr>
              <a:t>oàn lại LCT hoặc tra soát theo quy định.</a:t>
            </a:r>
            <a:endParaRPr lang="en-US" sz="900" dirty="0">
              <a:latin typeface="Times New Roman" panose="02020603050405020304" pitchFamily="18" charset="0"/>
              <a:ea typeface="Times New Roman" panose="02020603050405020304" pitchFamily="18" charset="0"/>
            </a:endParaRPr>
          </a:p>
          <a:p>
            <a:pPr algn="just">
              <a:tabLst>
                <a:tab pos="457200" algn="l"/>
              </a:tabLst>
            </a:pPr>
            <a:endParaRPr lang="en-US" sz="900" dirty="0">
              <a:latin typeface="Times New Roman" panose="02020603050405020304" pitchFamily="18" charset="0"/>
              <a:ea typeface="Times New Roman" panose="02020603050405020304" pitchFamily="18" charset="0"/>
            </a:endParaRPr>
          </a:p>
        </p:txBody>
      </p:sp>
      <p:pic>
        <p:nvPicPr>
          <p:cNvPr id="59"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4" cstate="print"/>
          <a:stretch>
            <a:fillRect/>
          </a:stretch>
        </p:blipFill>
        <p:spPr>
          <a:xfrm>
            <a:off x="5206718" y="2995999"/>
            <a:ext cx="342895" cy="343431"/>
          </a:xfrm>
          <a:prstGeom prst="rect">
            <a:avLst/>
          </a:prstGeom>
        </p:spPr>
      </p:pic>
      <p:sp>
        <p:nvSpPr>
          <p:cNvPr id="62" name="Rectangle 61"/>
          <p:cNvSpPr/>
          <p:nvPr/>
        </p:nvSpPr>
        <p:spPr>
          <a:xfrm>
            <a:off x="584369" y="4403913"/>
            <a:ext cx="2239910" cy="461665"/>
          </a:xfrm>
          <a:prstGeom prst="rect">
            <a:avLst/>
          </a:prstGeom>
        </p:spPr>
        <p:txBody>
          <a:bodyPr wrap="square">
            <a:spAutoFit/>
          </a:bodyPr>
          <a:lstStyle/>
          <a:p>
            <a:pPr algn="just">
              <a:tabLst>
                <a:tab pos="457200" algn="l"/>
              </a:tabLst>
            </a:pPr>
            <a:r>
              <a:rPr lang="en-US" sz="1200" dirty="0" err="1">
                <a:solidFill>
                  <a:srgbClr val="000000"/>
                </a:solidFill>
                <a:latin typeface="Times New Roman" panose="02020603050405020304" pitchFamily="18" charset="0"/>
                <a:ea typeface="Times New Roman" panose="02020603050405020304" pitchFamily="18" charset="0"/>
              </a:rPr>
              <a:t>Gửi</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rPr>
              <a:t>xử</a:t>
            </a:r>
            <a:r>
              <a:rPr lang="en-US" sz="1200" dirty="0">
                <a:solidFill>
                  <a:srgbClr val="000000"/>
                </a:solidFill>
                <a:latin typeface="Times New Roman" panose="02020603050405020304" pitchFamily="18" charset="0"/>
                <a:ea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rPr>
              <a:t>với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hồ</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sơ</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đặc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thù</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ví</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dụ</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của</a:t>
            </a:r>
            <a:r>
              <a:rPr lang="en-US" sz="1200" dirty="0">
                <a:solidFill>
                  <a:srgbClr val="000000"/>
                </a:solidFill>
                <a:latin typeface="Times New Roman" panose="02020603050405020304" pitchFamily="18" charset="0"/>
                <a:ea typeface="Times New Roman" panose="02020603050405020304" pitchFamily="18" charset="0"/>
              </a:rPr>
              <a:t> C06)</a:t>
            </a:r>
          </a:p>
        </p:txBody>
      </p:sp>
      <p:sp>
        <p:nvSpPr>
          <p:cNvPr id="63" name="Rectangle 62"/>
          <p:cNvSpPr/>
          <p:nvPr/>
        </p:nvSpPr>
        <p:spPr>
          <a:xfrm>
            <a:off x="6327803" y="5167142"/>
            <a:ext cx="2350721" cy="1015663"/>
          </a:xfrm>
          <a:prstGeom prst="rect">
            <a:avLst/>
          </a:prstGeom>
        </p:spPr>
        <p:txBody>
          <a:bodyPr wrap="square">
            <a:spAutoFit/>
          </a:bodyPr>
          <a:lstStyle/>
          <a:p>
            <a:r>
              <a:rPr lang="en-US" sz="1200" dirty="0" err="1">
                <a:solidFill>
                  <a:srgbClr val="000000"/>
                </a:solidFill>
                <a:latin typeface="Times New Roman" panose="02020603050405020304" pitchFamily="18" charset="0"/>
                <a:ea typeface="Times New Roman" panose="02020603050405020304" pitchFamily="18" charset="0"/>
              </a:rPr>
              <a:t>Thực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hiện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xử</a:t>
            </a:r>
            <a:r>
              <a:rPr lang="en-US" sz="1200" dirty="0">
                <a:solidFill>
                  <a:srgbClr val="000000"/>
                </a:solidFill>
                <a:latin typeface="Times New Roman" panose="02020603050405020304" pitchFamily="18" charset="0"/>
                <a:ea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rPr>
              <a:t>với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thu</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của</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hồ</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sơ</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đặc</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thù</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theo</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tình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trạng</a:t>
            </a:r>
            <a:r>
              <a:rPr lang="en-US" sz="1200" dirty="0">
                <a:solidFill>
                  <a:srgbClr val="000000"/>
                </a:solidFill>
                <a:latin typeface="Times New Roman" panose="02020603050405020304" pitchFamily="18" charset="0"/>
                <a:ea typeface="Times New Roman" panose="02020603050405020304" pitchFamily="18" charset="0"/>
              </a:rPr>
              <a:t>:</a:t>
            </a:r>
          </a:p>
          <a:p>
            <a:pPr marL="171450" lvl="1" indent="-171450">
              <a:buFont typeface="Arial" panose="020B0604020202020204" pitchFamily="34" charset="0"/>
              <a:buChar char="•"/>
            </a:pPr>
            <a:r>
              <a:rPr lang="en-US" sz="1200" dirty="0">
                <a:solidFill>
                  <a:srgbClr val="000000"/>
                </a:solidFill>
                <a:latin typeface="Times New Roman" panose="02020603050405020304" pitchFamily="18" charset="0"/>
                <a:ea typeface="Times New Roman" panose="02020603050405020304" pitchFamily="18" charset="0"/>
              </a:rPr>
              <a:t>Thành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Ghi</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nhận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chờ</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kết</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chuyển</a:t>
            </a:r>
            <a:r>
              <a:rPr lang="en-US" sz="1200" dirty="0">
                <a:solidFill>
                  <a:srgbClr val="000000"/>
                </a:solidFill>
                <a:latin typeface="Times New Roman" panose="02020603050405020304" pitchFamily="18" charset="0"/>
                <a:ea typeface="Times New Roman" panose="02020603050405020304" pitchFamily="18" charset="0"/>
              </a:rPr>
              <a:t>.</a:t>
            </a:r>
          </a:p>
          <a:p>
            <a:pPr marL="171450" indent="-171450">
              <a:buFont typeface="Arial" panose="020B0604020202020204" pitchFamily="34" charset="0"/>
              <a:buChar char="•"/>
            </a:pPr>
            <a:r>
              <a:rPr lang="en-US" sz="1200" dirty="0" err="1">
                <a:solidFill>
                  <a:srgbClr val="000000"/>
                </a:solidFill>
                <a:latin typeface="Times New Roman" panose="02020603050405020304" pitchFamily="18" charset="0"/>
                <a:ea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thành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công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Hoàn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tiền</a:t>
            </a:r>
            <a:r>
              <a:rPr lang="en-US" sz="1200" dirty="0">
                <a:solidFill>
                  <a:srgbClr val="000000"/>
                </a:solidFill>
                <a:latin typeface="Times New Roman" panose="02020603050405020304" pitchFamily="18" charset="0"/>
                <a:ea typeface="Times New Roman" panose="02020603050405020304" pitchFamily="18" charset="0"/>
              </a:rPr>
              <a:t>.</a:t>
            </a:r>
          </a:p>
        </p:txBody>
      </p:sp>
      <p:pic>
        <p:nvPicPr>
          <p:cNvPr id="64" name="Picture 6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2340" y="4209002"/>
            <a:ext cx="336675" cy="275830"/>
          </a:xfrm>
          <a:prstGeom prst="rect">
            <a:avLst/>
          </a:prstGeom>
        </p:spPr>
      </p:pic>
      <p:pic>
        <p:nvPicPr>
          <p:cNvPr id="77" name="Graphic 18" descr="Building">
            <a:extLst>
              <a:ext uri="{FF2B5EF4-FFF2-40B4-BE49-F238E27FC236}">
                <a16:creationId xmlns:a16="http://schemas.microsoft.com/office/drawing/2014/main" id="{700BE9A0-AD89-E20F-9CA7-36D98BA040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20634" y="2011292"/>
            <a:ext cx="326811" cy="326811"/>
          </a:xfrm>
          <a:prstGeom prst="rect">
            <a:avLst/>
          </a:prstGeom>
        </p:spPr>
      </p:pic>
      <p:pic>
        <p:nvPicPr>
          <p:cNvPr id="80" name="Graphic 66" descr="Bank">
            <a:extLst>
              <a:ext uri="{FF2B5EF4-FFF2-40B4-BE49-F238E27FC236}">
                <a16:creationId xmlns:a16="http://schemas.microsoft.com/office/drawing/2014/main" id="{B10BA1D2-6E86-EA95-22EA-87F6B8C043F5}"/>
              </a:ext>
            </a:extLst>
          </p:cNvPr>
          <p:cNvPicPr>
            <a:picLocks noChangeAspect="1"/>
          </p:cNvPicPr>
          <p:nvPr/>
        </p:nvPicPr>
        <p:blipFill>
          <a:blip r:embed="rId4" cstate="print"/>
          <a:stretch>
            <a:fillRect/>
          </a:stretch>
        </p:blipFill>
        <p:spPr>
          <a:xfrm>
            <a:off x="5247008" y="5310967"/>
            <a:ext cx="342895" cy="343431"/>
          </a:xfrm>
          <a:prstGeom prst="rect">
            <a:avLst/>
          </a:prstGeom>
        </p:spPr>
      </p:pic>
      <p:sp>
        <p:nvSpPr>
          <p:cNvPr id="78" name="Rectangle 77"/>
          <p:cNvSpPr/>
          <p:nvPr/>
        </p:nvSpPr>
        <p:spPr>
          <a:xfrm>
            <a:off x="574480" y="5689332"/>
            <a:ext cx="2450186" cy="1162065"/>
          </a:xfrm>
          <a:prstGeom prst="rect">
            <a:avLst/>
          </a:prstGeom>
          <a:solidFill>
            <a:schemeClr val="bg1">
              <a:lumMod val="9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ounded Rectangle 78"/>
          <p:cNvSpPr/>
          <p:nvPr/>
        </p:nvSpPr>
        <p:spPr>
          <a:xfrm>
            <a:off x="2910719" y="5644609"/>
            <a:ext cx="1251513" cy="125151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p:cNvSpPr/>
          <p:nvPr/>
        </p:nvSpPr>
        <p:spPr>
          <a:xfrm>
            <a:off x="3099246" y="5832003"/>
            <a:ext cx="876724" cy="8767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6">
                    <a:lumMod val="50000"/>
                  </a:schemeClr>
                </a:solidFill>
              </a:rPr>
              <a:t>10</a:t>
            </a:r>
          </a:p>
        </p:txBody>
      </p:sp>
      <p:sp>
        <p:nvSpPr>
          <p:cNvPr id="82" name="Rectangle 81"/>
          <p:cNvSpPr/>
          <p:nvPr/>
        </p:nvSpPr>
        <p:spPr>
          <a:xfrm>
            <a:off x="561179" y="6039531"/>
            <a:ext cx="2239910" cy="646331"/>
          </a:xfrm>
          <a:prstGeom prst="rect">
            <a:avLst/>
          </a:prstGeom>
        </p:spPr>
        <p:txBody>
          <a:bodyPr wrap="square">
            <a:spAutoFit/>
          </a:bodyPr>
          <a:lstStyle/>
          <a:p>
            <a:pPr algn="just">
              <a:tabLst>
                <a:tab pos="457200" algn="l"/>
              </a:tabLst>
            </a:pPr>
            <a:r>
              <a:rPr lang="en-US" sz="1200" dirty="0">
                <a:solidFill>
                  <a:srgbClr val="000000"/>
                </a:solidFill>
                <a:latin typeface="Times New Roman" panose="02020603050405020304" pitchFamily="18" charset="0"/>
                <a:ea typeface="Times New Roman" panose="02020603050405020304" pitchFamily="18" charset="0"/>
              </a:rPr>
              <a:t>VCB </a:t>
            </a:r>
            <a:r>
              <a:rPr lang="en-US" sz="1200" dirty="0" err="1">
                <a:solidFill>
                  <a:srgbClr val="000000"/>
                </a:solidFill>
                <a:latin typeface="Times New Roman" panose="02020603050405020304" pitchFamily="18" charset="0"/>
                <a:ea typeface="Times New Roman" panose="02020603050405020304" pitchFamily="18" charset="0"/>
              </a:rPr>
              <a:t>kết</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chuyển</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số</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dư</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phát</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sinh</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trong</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tk</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của</a:t>
            </a:r>
            <a:r>
              <a:rPr lang="en-US" sz="1200" dirty="0">
                <a:solidFill>
                  <a:srgbClr val="000000"/>
                </a:solidFill>
                <a:latin typeface="Times New Roman" panose="02020603050405020304" pitchFamily="18" charset="0"/>
                <a:ea typeface="Times New Roman" panose="02020603050405020304" pitchFamily="18" charset="0"/>
              </a:rPr>
              <a:t> BCA </a:t>
            </a:r>
            <a:r>
              <a:rPr lang="en-US" sz="1200" dirty="0" err="1">
                <a:solidFill>
                  <a:srgbClr val="000000"/>
                </a:solidFill>
                <a:latin typeface="Times New Roman" panose="02020603050405020304" pitchFamily="18" charset="0"/>
                <a:ea typeface="Times New Roman" panose="02020603050405020304" pitchFamily="18" charset="0"/>
              </a:rPr>
              <a:t>mở</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tại</a:t>
            </a:r>
            <a:r>
              <a:rPr lang="en-US" sz="1200" dirty="0">
                <a:solidFill>
                  <a:srgbClr val="000000"/>
                </a:solidFill>
                <a:latin typeface="Times New Roman" panose="02020603050405020304" pitchFamily="18" charset="0"/>
                <a:ea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rPr>
              <a:t>về</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rPr>
              <a:t>KBNN</a:t>
            </a:r>
            <a:endParaRPr lang="en-US" sz="1200" dirty="0">
              <a:solidFill>
                <a:srgbClr val="000000"/>
              </a:solidFill>
              <a:latin typeface="Times New Roman" panose="02020603050405020304" pitchFamily="18" charset="0"/>
              <a:ea typeface="Times New Roman" panose="02020603050405020304" pitchFamily="18" charset="0"/>
            </a:endParaRPr>
          </a:p>
        </p:txBody>
      </p:sp>
      <p:pic>
        <p:nvPicPr>
          <p:cNvPr id="83" name="Picture 8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9150" y="5844620"/>
            <a:ext cx="336675" cy="275830"/>
          </a:xfrm>
          <a:prstGeom prst="rect">
            <a:avLst/>
          </a:prstGeom>
        </p:spPr>
      </p:pic>
    </p:spTree>
    <p:extLst>
      <p:ext uri="{BB962C8B-B14F-4D97-AF65-F5344CB8AC3E}">
        <p14:creationId xmlns:p14="http://schemas.microsoft.com/office/powerpoint/2010/main" val="192267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2756313"/>
            <a:ext cx="3054966" cy="672687"/>
          </a:xfrm>
          <a:prstGeom prst="rect">
            <a:avLst/>
          </a:prstGeom>
          <a:no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V</a:t>
            </a:r>
            <a:endParaRPr lang="en-US" sz="2900" b="1" dirty="0">
              <a:latin typeface="Calibri "/>
            </a:endParaRPr>
          </a:p>
        </p:txBody>
      </p:sp>
      <p:sp>
        <p:nvSpPr>
          <p:cNvPr id="7" name="Title 1"/>
          <p:cNvSpPr txBox="1">
            <a:spLocks/>
          </p:cNvSpPr>
          <p:nvPr/>
        </p:nvSpPr>
        <p:spPr>
          <a:xfrm>
            <a:off x="2406807" y="3429000"/>
            <a:ext cx="4764185"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err="1">
                <a:solidFill>
                  <a:schemeClr val="bg1"/>
                </a:solidFill>
              </a:rPr>
              <a:t>Hướng</a:t>
            </a:r>
            <a:r>
              <a:rPr lang="en-US" sz="2400" b="1" dirty="0">
                <a:solidFill>
                  <a:schemeClr val="bg1"/>
                </a:solidFill>
              </a:rPr>
              <a:t> </a:t>
            </a:r>
            <a:r>
              <a:rPr lang="en-US" sz="2400" b="1" dirty="0" err="1">
                <a:solidFill>
                  <a:schemeClr val="bg1"/>
                </a:solidFill>
              </a:rPr>
              <a:t>dẫn</a:t>
            </a:r>
            <a:r>
              <a:rPr lang="en-US" sz="2400" b="1" dirty="0">
                <a:solidFill>
                  <a:schemeClr val="bg1"/>
                </a:solidFill>
              </a:rPr>
              <a:t> </a:t>
            </a:r>
            <a:r>
              <a:rPr lang="en-US" sz="2400" b="1" dirty="0" err="1">
                <a:solidFill>
                  <a:schemeClr val="bg1"/>
                </a:solidFill>
              </a:rPr>
              <a:t>sử</a:t>
            </a:r>
            <a:r>
              <a:rPr lang="en-US" sz="2400" b="1" dirty="0">
                <a:solidFill>
                  <a:schemeClr val="bg1"/>
                </a:solidFill>
              </a:rPr>
              <a:t> </a:t>
            </a:r>
            <a:r>
              <a:rPr lang="en-US" sz="2400" b="1" dirty="0" err="1">
                <a:solidFill>
                  <a:schemeClr val="bg1"/>
                </a:solidFill>
              </a:rPr>
              <a:t>dụng</a:t>
            </a:r>
            <a:r>
              <a:rPr lang="en-US" sz="2400" b="1" dirty="0">
                <a:solidFill>
                  <a:schemeClr val="bg1"/>
                </a:solidFill>
              </a:rPr>
              <a:t> </a:t>
            </a:r>
            <a:r>
              <a:rPr lang="en-US" sz="2400" b="1" dirty="0" err="1">
                <a:solidFill>
                  <a:schemeClr val="bg1"/>
                </a:solidFill>
              </a:rPr>
              <a:t>VCBPortal</a:t>
            </a:r>
            <a:r>
              <a:rPr lang="en-US" sz="2400" b="1" dirty="0">
                <a:solidFill>
                  <a:schemeClr val="bg1"/>
                </a:solidFill>
              </a:rPr>
              <a:t> (1):</a:t>
            </a:r>
          </a:p>
          <a:p>
            <a:pPr algn="ctr"/>
            <a:r>
              <a:rPr lang="en-US" sz="2400" b="1" dirty="0" err="1">
                <a:solidFill>
                  <a:schemeClr val="bg1"/>
                </a:solidFill>
              </a:rPr>
              <a:t>Đăng</a:t>
            </a:r>
            <a:r>
              <a:rPr lang="en-US" sz="2400" b="1" dirty="0">
                <a:solidFill>
                  <a:schemeClr val="bg1"/>
                </a:solidFill>
              </a:rPr>
              <a:t> </a:t>
            </a:r>
            <a:r>
              <a:rPr lang="en-US" sz="2400" b="1" dirty="0" err="1">
                <a:solidFill>
                  <a:schemeClr val="bg1"/>
                </a:solidFill>
              </a:rPr>
              <a:t>nhập</a:t>
            </a:r>
            <a:r>
              <a:rPr lang="en-US" sz="2400" b="1" dirty="0">
                <a:solidFill>
                  <a:schemeClr val="bg1"/>
                </a:solidFill>
              </a:rPr>
              <a:t> và </a:t>
            </a:r>
            <a:r>
              <a:rPr lang="en-US" sz="2400" b="1" dirty="0" err="1">
                <a:solidFill>
                  <a:schemeClr val="bg1"/>
                </a:solidFill>
              </a:rPr>
              <a:t>thay</a:t>
            </a:r>
            <a:r>
              <a:rPr lang="en-US" sz="2400" b="1" dirty="0">
                <a:solidFill>
                  <a:schemeClr val="bg1"/>
                </a:solidFill>
              </a:rPr>
              <a:t> </a:t>
            </a:r>
            <a:r>
              <a:rPr lang="en-US" sz="2400" b="1" dirty="0" err="1">
                <a:solidFill>
                  <a:schemeClr val="bg1"/>
                </a:solidFill>
              </a:rPr>
              <a:t>đổi</a:t>
            </a:r>
            <a:r>
              <a:rPr lang="en-US" sz="2400" b="1" dirty="0">
                <a:solidFill>
                  <a:schemeClr val="bg1"/>
                </a:solidFill>
              </a:rPr>
              <a:t> </a:t>
            </a:r>
            <a:r>
              <a:rPr lang="en-US" sz="2400" b="1" dirty="0" err="1">
                <a:solidFill>
                  <a:schemeClr val="bg1"/>
                </a:solidFill>
              </a:rPr>
              <a:t>mật</a:t>
            </a:r>
            <a:r>
              <a:rPr lang="en-US" sz="2400" b="1" dirty="0">
                <a:solidFill>
                  <a:schemeClr val="bg1"/>
                </a:solidFill>
              </a:rPr>
              <a:t> </a:t>
            </a:r>
            <a:r>
              <a:rPr lang="en-US" sz="2400" b="1" dirty="0" err="1">
                <a:solidFill>
                  <a:schemeClr val="bg1"/>
                </a:solidFill>
              </a:rPr>
              <a:t>khẩu</a:t>
            </a:r>
            <a:endParaRPr lang="en-US" sz="2400" b="1" dirty="0">
              <a:solidFill>
                <a:schemeClr val="bg1"/>
              </a:solidFill>
            </a:endParaRPr>
          </a:p>
          <a:p>
            <a:pPr algn="ctr"/>
            <a:endParaRPr lang="en-US" sz="2400" b="1" dirty="0">
              <a:solidFill>
                <a:schemeClr val="bg1"/>
              </a:solidFill>
            </a:endParaRPr>
          </a:p>
        </p:txBody>
      </p:sp>
    </p:spTree>
    <p:extLst>
      <p:ext uri="{BB962C8B-B14F-4D97-AF65-F5344CB8AC3E}">
        <p14:creationId xmlns:p14="http://schemas.microsoft.com/office/powerpoint/2010/main" val="1840393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ĐĂNG NHẬP</a:t>
            </a:r>
            <a:endParaRPr lang="en-US" sz="2800" dirty="0"/>
          </a:p>
          <a:p>
            <a:endParaRPr lang="en-US" sz="2800" dirty="0"/>
          </a:p>
        </p:txBody>
      </p:sp>
      <p:sp>
        <p:nvSpPr>
          <p:cNvPr id="28" name="Rectangle 27"/>
          <p:cNvSpPr/>
          <p:nvPr/>
        </p:nvSpPr>
        <p:spPr>
          <a:xfrm>
            <a:off x="250884" y="897159"/>
            <a:ext cx="8190534" cy="866391"/>
          </a:xfrm>
          <a:prstGeom prst="rect">
            <a:avLst/>
          </a:prstGeom>
        </p:spPr>
        <p:txBody>
          <a:bodyPr wrap="square">
            <a:spAutoFit/>
          </a:bodyPr>
          <a:lstStyle/>
          <a:p>
            <a:pPr marR="0" lvl="0" algn="just">
              <a:lnSpc>
                <a:spcPct val="130000"/>
              </a:lnSpc>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spcAft>
                <a:spcPts val="720"/>
              </a:spcAft>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9" name="Picture 28"/>
          <p:cNvPicPr>
            <a:picLocks noChangeAspect="1"/>
          </p:cNvPicPr>
          <p:nvPr/>
        </p:nvPicPr>
        <p:blipFill rotWithShape="1">
          <a:blip r:embed="rId5"/>
          <a:srcRect l="36286" t="41429" r="31526" b="33063"/>
          <a:stretch/>
        </p:blipFill>
        <p:spPr>
          <a:xfrm>
            <a:off x="316504" y="1972511"/>
            <a:ext cx="8215018" cy="3811890"/>
          </a:xfrm>
          <a:prstGeom prst="rect">
            <a:avLst/>
          </a:prstGeom>
        </p:spPr>
      </p:pic>
    </p:spTree>
    <p:extLst>
      <p:ext uri="{BB962C8B-B14F-4D97-AF65-F5344CB8AC3E}">
        <p14:creationId xmlns:p14="http://schemas.microsoft.com/office/powerpoint/2010/main" val="2467596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ĐĂNG NHẬP</a:t>
            </a:r>
            <a:endParaRPr lang="en-US" sz="2800" dirty="0"/>
          </a:p>
          <a:p>
            <a:endParaRPr lang="en-US" sz="2800" dirty="0"/>
          </a:p>
        </p:txBody>
      </p:sp>
      <p:sp>
        <p:nvSpPr>
          <p:cNvPr id="7" name="Rectangle 6"/>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rotWithShape="1">
          <a:blip r:embed="rId4"/>
          <a:srcRect l="36673" t="47093" r="31263" b="29850"/>
          <a:stretch/>
        </p:blipFill>
        <p:spPr>
          <a:xfrm>
            <a:off x="451779" y="2732107"/>
            <a:ext cx="8125852" cy="3286729"/>
          </a:xfrm>
          <a:prstGeom prst="rect">
            <a:avLst/>
          </a:prstGeom>
        </p:spPr>
      </p:pic>
      <p:sp>
        <p:nvSpPr>
          <p:cNvPr id="10" name="Rectangle 9"/>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342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ĐĂNG NHẬP</a:t>
            </a:r>
            <a:endParaRPr lang="en-US" sz="2800" dirty="0"/>
          </a:p>
          <a:p>
            <a:endParaRPr lang="en-US" sz="2800" dirty="0"/>
          </a:p>
        </p:txBody>
      </p:sp>
      <p:sp>
        <p:nvSpPr>
          <p:cNvPr id="9" name="Rectangle 8"/>
          <p:cNvSpPr/>
          <p:nvPr/>
        </p:nvSpPr>
        <p:spPr>
          <a:xfrm>
            <a:off x="319176" y="1012244"/>
            <a:ext cx="8212346" cy="452432"/>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descr="cid:dd29c46f-efe7-4608-bb44-1318569ba0a9"/>
          <p:cNvPicPr/>
          <p:nvPr/>
        </p:nvPicPr>
        <p:blipFill rotWithShape="1">
          <a:blip r:embed="rId4" r:link="rId5" cstate="print">
            <a:extLst>
              <a:ext uri="{28A0092B-C50C-407E-A947-70E740481C1C}">
                <a14:useLocalDpi xmlns:a14="http://schemas.microsoft.com/office/drawing/2010/main" val="0"/>
              </a:ext>
            </a:extLst>
          </a:blip>
          <a:srcRect b="6819"/>
          <a:stretch>
            <a:fillRect/>
          </a:stretch>
        </p:blipFill>
        <p:spPr bwMode="auto">
          <a:xfrm>
            <a:off x="434339" y="1673083"/>
            <a:ext cx="8074971" cy="42324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2069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ĐĂNG NHẬP</a:t>
            </a:r>
            <a:endParaRPr lang="en-US" sz="2800" dirty="0"/>
          </a:p>
          <a:p>
            <a:endParaRPr lang="en-US" sz="2800" dirty="0"/>
          </a:p>
        </p:txBody>
      </p:sp>
      <p:sp>
        <p:nvSpPr>
          <p:cNvPr id="6" name="Rectangle 5"/>
          <p:cNvSpPr/>
          <p:nvPr/>
        </p:nvSpPr>
        <p:spPr>
          <a:xfrm>
            <a:off x="319176" y="933715"/>
            <a:ext cx="8212346" cy="149682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s-C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 thống mặc định hiển thị thông tin tương ứng với user đăng nhập: Đơn vị, chức vụ, chi nhánh Quản lý tài khoản. Để kiểm tra, cán bộ click vào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mặc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logo BCA)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góc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s-C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 hợp thông tin hiển thị sai, cán BCA liên hệ với VCB chi nhánh quản lý tài khoản để được hỗ trợ thay đổi.</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4"/>
          <a:srcRect l="36147" t="59815" r="31682" b="14704"/>
          <a:stretch/>
        </p:blipFill>
        <p:spPr>
          <a:xfrm>
            <a:off x="319176" y="2560413"/>
            <a:ext cx="8212346" cy="3658720"/>
          </a:xfrm>
          <a:prstGeom prst="rect">
            <a:avLst/>
          </a:prstGeom>
        </p:spPr>
      </p:pic>
    </p:spTree>
    <p:extLst>
      <p:ext uri="{BB962C8B-B14F-4D97-AF65-F5344CB8AC3E}">
        <p14:creationId xmlns:p14="http://schemas.microsoft.com/office/powerpoint/2010/main" val="1382874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ĐĂNG NHẬP</a:t>
            </a:r>
            <a:endParaRPr lang="en-US" sz="2800" dirty="0"/>
          </a:p>
          <a:p>
            <a:endParaRPr lang="en-US" sz="2800" dirty="0"/>
          </a:p>
        </p:txBody>
      </p:sp>
      <p:sp>
        <p:nvSpPr>
          <p:cNvPr id="7" name="Rectangle 6"/>
          <p:cNvSpPr/>
          <p:nvPr/>
        </p:nvSpPr>
        <p:spPr>
          <a:xfrm>
            <a:off x="318645" y="969858"/>
            <a:ext cx="8291424" cy="646331"/>
          </a:xfrm>
          <a:prstGeom prst="rect">
            <a:avLst/>
          </a:prstGeom>
        </p:spPr>
        <p:txBody>
          <a:bodyPr wrap="square">
            <a:spAutoFit/>
          </a:bodyPr>
          <a:lstStyle/>
          <a:p>
            <a:r>
              <a:rPr lang="en-US" dirty="0" err="1">
                <a:solidFill>
                  <a:srgbClr val="000000"/>
                </a:solidFill>
                <a:latin typeface="Times New Roman" panose="02020603050405020304" pitchFamily="18" charset="0"/>
                <a:ea typeface="Calibri" panose="020F0502020204030204" pitchFamily="34" charset="0"/>
              </a:rPr>
              <a:t>Trường</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hợp</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quên</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mật</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khẩu</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có</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thể</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xin</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cấp</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lại</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mật</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khẩu</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bằng</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việc</a:t>
            </a:r>
            <a:r>
              <a:rPr lang="en-US" dirty="0">
                <a:solidFill>
                  <a:srgbClr val="000000"/>
                </a:solidFill>
                <a:latin typeface="Times New Roman" panose="02020603050405020304" pitchFamily="18" charset="0"/>
                <a:ea typeface="Calibri" panose="020F0502020204030204" pitchFamily="34" charset="0"/>
              </a:rPr>
              <a:t> click </a:t>
            </a:r>
            <a:r>
              <a:rPr lang="en-US" dirty="0" err="1">
                <a:solidFill>
                  <a:srgbClr val="000000"/>
                </a:solidFill>
                <a:latin typeface="Times New Roman" panose="02020603050405020304" pitchFamily="18" charset="0"/>
                <a:ea typeface="Calibri" panose="020F0502020204030204" pitchFamily="34" charset="0"/>
              </a:rPr>
              <a:t>chọn</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Quên</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mật</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khẩu</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tại</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màn</a:t>
            </a:r>
            <a:r>
              <a:rPr lang="en-US" dirty="0">
                <a:solidFill>
                  <a:srgbClr val="000000"/>
                </a:solidFill>
                <a:latin typeface="Times New Roman" panose="02020603050405020304" pitchFamily="18" charset="0"/>
                <a:ea typeface="Calibri" panose="020F0502020204030204" pitchFamily="34" charset="0"/>
              </a:rPr>
              <a:t> </a:t>
            </a:r>
            <a:r>
              <a:rPr lang="en-US" dirty="0" err="1">
                <a:solidFill>
                  <a:srgbClr val="000000"/>
                </a:solidFill>
                <a:latin typeface="Times New Roman" panose="02020603050405020304" pitchFamily="18" charset="0"/>
                <a:ea typeface="Calibri" panose="020F0502020204030204" pitchFamily="34" charset="0"/>
              </a:rPr>
              <a:t>hình</a:t>
            </a:r>
            <a:r>
              <a:rPr lang="en-US" dirty="0">
                <a:solidFill>
                  <a:srgbClr val="000000"/>
                </a:solidFill>
                <a:latin typeface="Times New Roman" panose="02020603050405020304" pitchFamily="18" charset="0"/>
                <a:ea typeface="Calibri" panose="020F0502020204030204" pitchFamily="34" charset="0"/>
              </a:rPr>
              <a:t> </a:t>
            </a:r>
            <a:r>
              <a:rPr lang="en-US" b="1" dirty="0" err="1">
                <a:solidFill>
                  <a:srgbClr val="000000"/>
                </a:solidFill>
                <a:latin typeface="Times New Roman" panose="02020603050405020304" pitchFamily="18" charset="0"/>
                <a:ea typeface="Calibri" panose="020F0502020204030204" pitchFamily="34" charset="0"/>
              </a:rPr>
              <a:t>Đăng</a:t>
            </a:r>
            <a:r>
              <a:rPr lang="en-US" b="1" dirty="0">
                <a:solidFill>
                  <a:srgbClr val="000000"/>
                </a:solidFill>
                <a:latin typeface="Times New Roman" panose="02020603050405020304" pitchFamily="18" charset="0"/>
                <a:ea typeface="Calibri" panose="020F0502020204030204" pitchFamily="34" charset="0"/>
              </a:rPr>
              <a:t> </a:t>
            </a:r>
            <a:r>
              <a:rPr lang="en-US" b="1" dirty="0" err="1">
                <a:solidFill>
                  <a:srgbClr val="000000"/>
                </a:solidFill>
                <a:latin typeface="Times New Roman" panose="02020603050405020304" pitchFamily="18" charset="0"/>
                <a:ea typeface="Calibri" panose="020F0502020204030204" pitchFamily="34" charset="0"/>
              </a:rPr>
              <a:t>nhập</a:t>
            </a:r>
            <a:r>
              <a:rPr lang="en-US" b="1" dirty="0">
                <a:solidFill>
                  <a:srgbClr val="000000"/>
                </a:solidFill>
                <a:latin typeface="Times New Roman" panose="02020603050405020304" pitchFamily="18" charset="0"/>
                <a:ea typeface="Calibri" panose="020F0502020204030204" pitchFamily="34" charset="0"/>
              </a:rPr>
              <a:t>:</a:t>
            </a:r>
            <a:endParaRPr lang="en-US" dirty="0"/>
          </a:p>
        </p:txBody>
      </p:sp>
      <p:pic>
        <p:nvPicPr>
          <p:cNvPr id="9" name="Picture 8" descr="cid:7608155e-6c0d-4ac5-b888-ba8474b88a3c"/>
          <p:cNvPicPr/>
          <p:nvPr/>
        </p:nvPicPr>
        <p:blipFill rotWithShape="1">
          <a:blip r:embed="rId4" r:link="rId5" cstate="print">
            <a:extLst>
              <a:ext uri="{28A0092B-C50C-407E-A947-70E740481C1C}">
                <a14:useLocalDpi xmlns:a14="http://schemas.microsoft.com/office/drawing/2010/main" val="0"/>
              </a:ext>
            </a:extLst>
          </a:blip>
          <a:srcRect b="5847"/>
          <a:stretch>
            <a:fillRect/>
          </a:stretch>
        </p:blipFill>
        <p:spPr bwMode="auto">
          <a:xfrm>
            <a:off x="397192" y="1907696"/>
            <a:ext cx="8134330" cy="391823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18807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ĐĂNG NHẬP</a:t>
            </a:r>
            <a:endParaRPr lang="en-US" sz="2800" dirty="0"/>
          </a:p>
          <a:p>
            <a:endParaRPr lang="en-US" sz="2800" dirty="0"/>
          </a:p>
        </p:txBody>
      </p:sp>
      <p:sp>
        <p:nvSpPr>
          <p:cNvPr id="6" name="Rectangle 5"/>
          <p:cNvSpPr/>
          <p:nvPr/>
        </p:nvSpPr>
        <p:spPr>
          <a:xfrm>
            <a:off x="319176" y="906166"/>
            <a:ext cx="8212346" cy="1856919"/>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Quên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dưới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email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Times New Roman" panose="02020603050405020304" pitchFamily="18" charset="0"/>
              <a:buChar cha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Gửi</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b5dc759a-7755-4b49-b644-1ff2fc04250a"/>
          <p:cNvPicPr/>
          <p:nvPr/>
        </p:nvPicPr>
        <p:blipFill rotWithShape="1">
          <a:blip r:embed="rId4" r:link="rId5" cstate="print">
            <a:extLst>
              <a:ext uri="{28A0092B-C50C-407E-A947-70E740481C1C}">
                <a14:useLocalDpi xmlns:a14="http://schemas.microsoft.com/office/drawing/2010/main" val="0"/>
              </a:ext>
            </a:extLst>
          </a:blip>
          <a:srcRect t="-491" b="27076"/>
          <a:stretch>
            <a:fillRect/>
          </a:stretch>
        </p:blipFill>
        <p:spPr bwMode="auto">
          <a:xfrm>
            <a:off x="407034" y="2865414"/>
            <a:ext cx="8124487" cy="3106761"/>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319175" y="5972175"/>
            <a:ext cx="8212345" cy="1394741"/>
          </a:xfrm>
          <a:prstGeom prst="rect">
            <a:avLst/>
          </a:prstGeom>
        </p:spPr>
        <p:txBody>
          <a:bodyPr wrap="square">
            <a:spAutoFit/>
          </a:bodyPr>
          <a:lstStyle/>
          <a:p>
            <a:pPr algn="just">
              <a:lnSpc>
                <a:spcPct val="130000"/>
              </a:lnSpc>
              <a:spcBef>
                <a:spcPts val="720"/>
              </a:spcBef>
              <a:spcAft>
                <a:spcPts val="720"/>
              </a:spcAf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thay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đổi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gửi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về</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email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01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br>
              <a:rPr lang="en-US" sz="1400" dirty="0">
                <a:solidFill>
                  <a:srgbClr val="000000"/>
                </a:solidFill>
                <a:latin typeface="Times New Roman" panose="02020603050405020304" pitchFamily="18" charset="0"/>
                <a:ea typeface="Calibri" panose="020F0502020204030204" pitchFamily="34" charset="0"/>
              </a:rPr>
            </a:br>
            <a:endParaRPr lang="en-US" dirty="0"/>
          </a:p>
        </p:txBody>
      </p:sp>
    </p:spTree>
    <p:extLst>
      <p:ext uri="{BB962C8B-B14F-4D97-AF65-F5344CB8AC3E}">
        <p14:creationId xmlns:p14="http://schemas.microsoft.com/office/powerpoint/2010/main" val="697757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ĐỔI</a:t>
            </a:r>
            <a:r>
              <a:rPr lang="en-US" sz="2800" dirty="0"/>
              <a:t> </a:t>
            </a:r>
            <a:r>
              <a:rPr lang="en-US" sz="2800" dirty="0" err="1"/>
              <a:t>MẬT</a:t>
            </a:r>
            <a:r>
              <a:rPr lang="en-US" sz="2800" dirty="0"/>
              <a:t> </a:t>
            </a:r>
            <a:r>
              <a:rPr lang="en-US" sz="2800" dirty="0" err="1"/>
              <a:t>KHẨU</a:t>
            </a:r>
            <a:endParaRPr lang="en-US" sz="2800" dirty="0"/>
          </a:p>
          <a:p>
            <a:endParaRPr lang="en-US" sz="2800" dirty="0"/>
          </a:p>
        </p:txBody>
      </p:sp>
      <p:sp>
        <p:nvSpPr>
          <p:cNvPr id="7" name="Rectangle 6"/>
          <p:cNvSpPr/>
          <p:nvPr/>
        </p:nvSpPr>
        <p:spPr>
          <a:xfrm>
            <a:off x="319176" y="949558"/>
            <a:ext cx="8448852" cy="1212617"/>
          </a:xfrm>
          <a:prstGeom prst="rect">
            <a:avLst/>
          </a:prstGeom>
          <a:solidFill>
            <a:schemeClr val="tx1">
              <a:lumMod val="75000"/>
              <a:lumOff val="25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en-US" b="1" dirty="0"/>
              <a:t>I. </a:t>
            </a:r>
            <a:r>
              <a:rPr lang="en-US" b="1" dirty="0" err="1"/>
              <a:t>Thời</a:t>
            </a:r>
            <a:r>
              <a:rPr lang="en-US" b="1" dirty="0"/>
              <a:t> </a:t>
            </a:r>
            <a:r>
              <a:rPr lang="en-US" b="1" dirty="0" err="1"/>
              <a:t>điểm</a:t>
            </a:r>
            <a:r>
              <a:rPr lang="en-US" b="1" dirty="0"/>
              <a:t> </a:t>
            </a:r>
            <a:r>
              <a:rPr lang="en-US" b="1" dirty="0" err="1"/>
              <a:t>đổi</a:t>
            </a:r>
            <a:r>
              <a:rPr lang="en-US" b="1" dirty="0"/>
              <a:t> </a:t>
            </a:r>
            <a:r>
              <a:rPr lang="en-US" b="1" dirty="0" err="1"/>
              <a:t>mật</a:t>
            </a:r>
            <a:r>
              <a:rPr lang="en-US" b="1" dirty="0"/>
              <a:t> </a:t>
            </a:r>
            <a:r>
              <a:rPr lang="en-US" b="1" dirty="0" err="1"/>
              <a:t>khẩu</a:t>
            </a:r>
            <a:r>
              <a:rPr lang="en-US" b="1" dirty="0"/>
              <a:t>: </a:t>
            </a:r>
            <a:endParaRPr lang="en-US" dirty="0"/>
          </a:p>
          <a:p>
            <a:pPr marL="285750" lvl="0" indent="-285750">
              <a:lnSpc>
                <a:spcPct val="130000"/>
              </a:lnSpc>
              <a:buFont typeface="Arial" panose="020B0604020202020204" pitchFamily="34" charset="0"/>
              <a:buChar char="•"/>
            </a:pPr>
            <a:r>
              <a:rPr lang="en-US" dirty="0" err="1"/>
              <a:t>Sau</a:t>
            </a:r>
            <a:r>
              <a:rPr lang="en-US" dirty="0"/>
              <a:t> </a:t>
            </a:r>
            <a:r>
              <a:rPr lang="en-US" dirty="0" err="1"/>
              <a:t>khi</a:t>
            </a:r>
            <a:r>
              <a:rPr lang="en-US" dirty="0"/>
              <a:t> </a:t>
            </a:r>
            <a:r>
              <a:rPr lang="en-US" dirty="0" err="1"/>
              <a:t>đăng</a:t>
            </a:r>
            <a:r>
              <a:rPr lang="en-US" dirty="0"/>
              <a:t> </a:t>
            </a:r>
            <a:r>
              <a:rPr lang="en-US" dirty="0" err="1"/>
              <a:t>nhập</a:t>
            </a:r>
            <a:r>
              <a:rPr lang="en-US" dirty="0"/>
              <a:t> </a:t>
            </a:r>
            <a:r>
              <a:rPr lang="en-US" dirty="0" err="1"/>
              <a:t>lần</a:t>
            </a:r>
            <a:r>
              <a:rPr lang="en-US" dirty="0"/>
              <a:t> </a:t>
            </a:r>
            <a:r>
              <a:rPr lang="en-US" dirty="0" err="1"/>
              <a:t>đầu</a:t>
            </a:r>
            <a:r>
              <a:rPr lang="en-US" dirty="0"/>
              <a:t> </a:t>
            </a:r>
            <a:r>
              <a:rPr lang="en-US" dirty="0" err="1"/>
              <a:t>thành</a:t>
            </a:r>
            <a:r>
              <a:rPr lang="en-US" dirty="0"/>
              <a:t> </a:t>
            </a:r>
            <a:r>
              <a:rPr lang="en-US" dirty="0" err="1"/>
              <a:t>công</a:t>
            </a:r>
            <a:r>
              <a:rPr lang="en-US" dirty="0"/>
              <a:t>;</a:t>
            </a:r>
          </a:p>
          <a:p>
            <a:pPr marL="285750" lvl="0" indent="-285750">
              <a:lnSpc>
                <a:spcPct val="130000"/>
              </a:lnSpc>
              <a:buFont typeface="Arial" panose="020B0604020202020204" pitchFamily="34" charset="0"/>
              <a:buChar char="•"/>
            </a:pPr>
            <a:r>
              <a:rPr lang="en-US" dirty="0" err="1"/>
              <a:t>Định</a:t>
            </a:r>
            <a:r>
              <a:rPr lang="en-US" dirty="0"/>
              <a:t> </a:t>
            </a:r>
            <a:r>
              <a:rPr lang="en-US" dirty="0" err="1"/>
              <a:t>kỳ</a:t>
            </a:r>
            <a:r>
              <a:rPr lang="en-US" dirty="0"/>
              <a:t> 3 </a:t>
            </a:r>
            <a:r>
              <a:rPr lang="en-US" dirty="0" err="1"/>
              <a:t>tháng</a:t>
            </a:r>
            <a:r>
              <a:rPr lang="en-US" dirty="0"/>
              <a:t>/</a:t>
            </a:r>
            <a:r>
              <a:rPr lang="en-US" dirty="0" err="1"/>
              <a:t>lần</a:t>
            </a:r>
            <a:endParaRPr lang="en-US" dirty="0"/>
          </a:p>
        </p:txBody>
      </p:sp>
      <p:sp>
        <p:nvSpPr>
          <p:cNvPr id="10" name="Rectangle 9"/>
          <p:cNvSpPr/>
          <p:nvPr/>
        </p:nvSpPr>
        <p:spPr>
          <a:xfrm>
            <a:off x="316504" y="2162175"/>
            <a:ext cx="8190534" cy="776623"/>
          </a:xfrm>
          <a:prstGeom prst="rect">
            <a:avLst/>
          </a:prstGeom>
        </p:spPr>
        <p:txBody>
          <a:bodyPr wrap="square">
            <a:spAutoFit/>
          </a:bodyPr>
          <a:lstStyle/>
          <a:p>
            <a:pPr marR="0" lvl="0" algn="just">
              <a:lnSpc>
                <a:spcPct val="130000"/>
              </a:lnSpc>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5"/>
          <a:srcRect l="36250" t="41110" r="31562" b="35499"/>
          <a:stretch/>
        </p:blipFill>
        <p:spPr>
          <a:xfrm>
            <a:off x="316504" y="3019604"/>
            <a:ext cx="8551448" cy="3495496"/>
          </a:xfrm>
          <a:prstGeom prst="rect">
            <a:avLst/>
          </a:prstGeom>
        </p:spPr>
      </p:pic>
    </p:spTree>
    <p:extLst>
      <p:ext uri="{BB962C8B-B14F-4D97-AF65-F5344CB8AC3E}">
        <p14:creationId xmlns:p14="http://schemas.microsoft.com/office/powerpoint/2010/main" val="1067810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ĐỔI</a:t>
            </a:r>
            <a:r>
              <a:rPr lang="en-US" sz="2800" dirty="0"/>
              <a:t> </a:t>
            </a:r>
            <a:r>
              <a:rPr lang="en-US" sz="2800" dirty="0" err="1"/>
              <a:t>MẬT</a:t>
            </a:r>
            <a:r>
              <a:rPr lang="en-US" sz="2800" dirty="0"/>
              <a:t> </a:t>
            </a:r>
            <a:r>
              <a:rPr lang="en-US" sz="2800" dirty="0" err="1"/>
              <a:t>KHẨU</a:t>
            </a:r>
            <a:endParaRPr lang="en-US" sz="2800" dirty="0"/>
          </a:p>
          <a:p>
            <a:endParaRPr lang="en-US" sz="2800" dirty="0"/>
          </a:p>
        </p:txBody>
      </p:sp>
      <p:pic>
        <p:nvPicPr>
          <p:cNvPr id="12" name="Picture 11"/>
          <p:cNvPicPr>
            <a:picLocks noChangeAspect="1"/>
          </p:cNvPicPr>
          <p:nvPr/>
        </p:nvPicPr>
        <p:blipFill rotWithShape="1">
          <a:blip r:embed="rId4"/>
          <a:srcRect l="36673" t="47093" r="31263" b="29850"/>
          <a:stretch/>
        </p:blipFill>
        <p:spPr>
          <a:xfrm>
            <a:off x="451779" y="2637821"/>
            <a:ext cx="8125852" cy="3286729"/>
          </a:xfrm>
          <a:prstGeom prst="rect">
            <a:avLst/>
          </a:prstGeom>
        </p:spPr>
      </p:pic>
      <p:sp>
        <p:nvSpPr>
          <p:cNvPr id="13" name="Rectangle 12"/>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 name="Rectangle 13"/>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9816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ĐỔI</a:t>
            </a:r>
            <a:r>
              <a:rPr lang="en-US" sz="2800" dirty="0"/>
              <a:t> </a:t>
            </a:r>
            <a:r>
              <a:rPr lang="en-US" sz="2800" dirty="0" err="1"/>
              <a:t>MẬT</a:t>
            </a:r>
            <a:r>
              <a:rPr lang="en-US" sz="2800" dirty="0"/>
              <a:t> </a:t>
            </a:r>
            <a:r>
              <a:rPr lang="en-US" sz="2800" dirty="0" err="1"/>
              <a:t>KHẨU</a:t>
            </a:r>
            <a:endParaRPr lang="en-US" sz="2800" dirty="0"/>
          </a:p>
          <a:p>
            <a:endParaRPr lang="en-US" sz="2800" dirty="0"/>
          </a:p>
        </p:txBody>
      </p:sp>
      <p:sp>
        <p:nvSpPr>
          <p:cNvPr id="6" name="Rectangle 5"/>
          <p:cNvSpPr/>
          <p:nvPr/>
        </p:nvSpPr>
        <p:spPr>
          <a:xfrm>
            <a:off x="319176" y="1012244"/>
            <a:ext cx="8212346" cy="452432"/>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dd29c46f-efe7-4608-bb44-1318569ba0a9"/>
          <p:cNvPicPr/>
          <p:nvPr/>
        </p:nvPicPr>
        <p:blipFill rotWithShape="1">
          <a:blip r:embed="rId4" r:link="rId5" cstate="print">
            <a:extLst>
              <a:ext uri="{28A0092B-C50C-407E-A947-70E740481C1C}">
                <a14:useLocalDpi xmlns:a14="http://schemas.microsoft.com/office/drawing/2010/main" val="0"/>
              </a:ext>
            </a:extLst>
          </a:blip>
          <a:srcRect b="6819"/>
          <a:stretch>
            <a:fillRect/>
          </a:stretch>
        </p:blipFill>
        <p:spPr bwMode="auto">
          <a:xfrm>
            <a:off x="434339" y="1673083"/>
            <a:ext cx="8074971" cy="42324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0678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ĐỔI</a:t>
            </a:r>
            <a:r>
              <a:rPr lang="en-US" sz="2800" dirty="0"/>
              <a:t> </a:t>
            </a:r>
            <a:r>
              <a:rPr lang="en-US" sz="2800" dirty="0" err="1"/>
              <a:t>MẬT</a:t>
            </a:r>
            <a:r>
              <a:rPr lang="en-US" sz="2800" dirty="0"/>
              <a:t> </a:t>
            </a:r>
            <a:r>
              <a:rPr lang="en-US" sz="2800" dirty="0" err="1"/>
              <a:t>KHẨU</a:t>
            </a:r>
            <a:endParaRPr lang="en-US" sz="2800" dirty="0"/>
          </a:p>
          <a:p>
            <a:endParaRPr lang="en-US" sz="2800" dirty="0"/>
          </a:p>
        </p:txBody>
      </p:sp>
      <p:sp>
        <p:nvSpPr>
          <p:cNvPr id="6" name="Rectangle 5"/>
          <p:cNvSpPr/>
          <p:nvPr/>
        </p:nvSpPr>
        <p:spPr>
          <a:xfrm>
            <a:off x="319176" y="910037"/>
            <a:ext cx="8212346" cy="776623"/>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Click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ảnh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mặc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logo BCA)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góc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dung chi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Đổi</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29b0bcd3-08a0-41bd-90f7-6ed3e2d03d23"/>
          <p:cNvPicPr/>
          <p:nvPr/>
        </p:nvPicPr>
        <p:blipFill rotWithShape="1">
          <a:blip r:embed="rId4" r:link="rId5" cstate="print">
            <a:extLst>
              <a:ext uri="{28A0092B-C50C-407E-A947-70E740481C1C}">
                <a14:useLocalDpi xmlns:a14="http://schemas.microsoft.com/office/drawing/2010/main" val="0"/>
              </a:ext>
            </a:extLst>
          </a:blip>
          <a:srcRect t="208" b="5111"/>
          <a:stretch>
            <a:fillRect/>
          </a:stretch>
        </p:blipFill>
        <p:spPr bwMode="auto">
          <a:xfrm>
            <a:off x="435927" y="1802384"/>
            <a:ext cx="8128508" cy="4331715"/>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6523989" y="4000500"/>
            <a:ext cx="1772285" cy="2711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2146315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ĐỔI</a:t>
            </a:r>
            <a:r>
              <a:rPr lang="en-US" sz="2800" dirty="0"/>
              <a:t> </a:t>
            </a:r>
            <a:r>
              <a:rPr lang="en-US" sz="2800" dirty="0" err="1"/>
              <a:t>MẬT</a:t>
            </a:r>
            <a:r>
              <a:rPr lang="en-US" sz="2800" dirty="0"/>
              <a:t> </a:t>
            </a:r>
            <a:r>
              <a:rPr lang="en-US" sz="2800" dirty="0" err="1"/>
              <a:t>KHẨU</a:t>
            </a:r>
            <a:endParaRPr lang="en-US" sz="2800" dirty="0"/>
          </a:p>
          <a:p>
            <a:endParaRPr lang="en-US" sz="2800" dirty="0"/>
          </a:p>
        </p:txBody>
      </p:sp>
      <p:sp>
        <p:nvSpPr>
          <p:cNvPr id="6" name="Rectangle 5"/>
          <p:cNvSpPr/>
          <p:nvPr/>
        </p:nvSpPr>
        <p:spPr>
          <a:xfrm>
            <a:off x="319176" y="928334"/>
            <a:ext cx="8212346" cy="1856919"/>
          </a:xfrm>
          <a:prstGeom prst="rect">
            <a:avLst/>
          </a:prstGeom>
        </p:spPr>
        <p:txBody>
          <a:bodyPr wrap="square">
            <a:spAutoFit/>
          </a:bodyPr>
          <a:lstStyle/>
          <a:p>
            <a:pPr marR="0" lvl="0" algn="just">
              <a:lnSpc>
                <a:spcPct val="130000"/>
              </a:lnSpc>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Đổi</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đổi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khẩu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đoán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8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gồm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descr="cid:def465b8-606e-4f84-a424-ebe348091da5"/>
          <p:cNvPicPr/>
          <p:nvPr/>
        </p:nvPicPr>
        <p:blipFill rotWithShape="1">
          <a:blip r:embed="rId4" r:link="rId5" cstate="print">
            <a:extLst>
              <a:ext uri="{28A0092B-C50C-407E-A947-70E740481C1C}">
                <a14:useLocalDpi xmlns:a14="http://schemas.microsoft.com/office/drawing/2010/main" val="0"/>
              </a:ext>
            </a:extLst>
          </a:blip>
          <a:srcRect b="26005"/>
          <a:stretch>
            <a:fillRect/>
          </a:stretch>
        </p:blipFill>
        <p:spPr bwMode="auto">
          <a:xfrm>
            <a:off x="417195" y="2909750"/>
            <a:ext cx="7979410" cy="33005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36184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1958029"/>
            <a:ext cx="3054966" cy="672687"/>
          </a:xfrm>
          <a:prstGeom prst="rect">
            <a:avLst/>
          </a:prstGeom>
          <a:no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VI</a:t>
            </a:r>
            <a:endParaRPr lang="en-US" sz="2900" b="1" dirty="0">
              <a:latin typeface="Calibri "/>
            </a:endParaRPr>
          </a:p>
        </p:txBody>
      </p:sp>
      <p:sp>
        <p:nvSpPr>
          <p:cNvPr id="7" name="Title 1"/>
          <p:cNvSpPr txBox="1">
            <a:spLocks/>
          </p:cNvSpPr>
          <p:nvPr/>
        </p:nvSpPr>
        <p:spPr>
          <a:xfrm>
            <a:off x="776995" y="2468747"/>
            <a:ext cx="7898336"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30000"/>
              </a:lnSpc>
            </a:pPr>
            <a:r>
              <a:rPr lang="en-US" sz="2400" b="1" dirty="0" err="1">
                <a:solidFill>
                  <a:schemeClr val="bg1"/>
                </a:solidFill>
              </a:rPr>
              <a:t>Hướng</a:t>
            </a:r>
            <a:r>
              <a:rPr lang="en-US" sz="2400" b="1" dirty="0">
                <a:solidFill>
                  <a:schemeClr val="bg1"/>
                </a:solidFill>
              </a:rPr>
              <a:t> </a:t>
            </a:r>
            <a:r>
              <a:rPr lang="en-US" sz="2400" b="1" dirty="0" err="1">
                <a:solidFill>
                  <a:schemeClr val="bg1"/>
                </a:solidFill>
              </a:rPr>
              <a:t>dẫn</a:t>
            </a:r>
            <a:r>
              <a:rPr lang="en-US" sz="2400" b="1" dirty="0">
                <a:solidFill>
                  <a:schemeClr val="bg1"/>
                </a:solidFill>
              </a:rPr>
              <a:t> </a:t>
            </a:r>
            <a:r>
              <a:rPr lang="en-US" sz="2400" b="1" dirty="0" err="1">
                <a:solidFill>
                  <a:schemeClr val="bg1"/>
                </a:solidFill>
              </a:rPr>
              <a:t>sử</a:t>
            </a:r>
            <a:r>
              <a:rPr lang="en-US" sz="2400" b="1" dirty="0">
                <a:solidFill>
                  <a:schemeClr val="bg1"/>
                </a:solidFill>
              </a:rPr>
              <a:t> </a:t>
            </a:r>
            <a:r>
              <a:rPr lang="en-US" sz="2400" b="1" dirty="0" err="1">
                <a:solidFill>
                  <a:schemeClr val="bg1"/>
                </a:solidFill>
              </a:rPr>
              <a:t>dụng</a:t>
            </a:r>
            <a:r>
              <a:rPr lang="en-US" sz="2400" b="1" dirty="0">
                <a:solidFill>
                  <a:schemeClr val="bg1"/>
                </a:solidFill>
              </a:rPr>
              <a:t> </a:t>
            </a:r>
            <a:r>
              <a:rPr lang="en-US" sz="2400" b="1" dirty="0" err="1">
                <a:solidFill>
                  <a:schemeClr val="bg1"/>
                </a:solidFill>
              </a:rPr>
              <a:t>VCBPortal</a:t>
            </a:r>
            <a:r>
              <a:rPr lang="en-US" sz="2400" b="1" dirty="0">
                <a:solidFill>
                  <a:schemeClr val="bg1"/>
                </a:solidFill>
              </a:rPr>
              <a:t> (2):</a:t>
            </a:r>
          </a:p>
          <a:p>
            <a:pPr algn="ctr">
              <a:lnSpc>
                <a:spcPct val="130000"/>
              </a:lnSpc>
            </a:pPr>
            <a:r>
              <a:rPr lang="en-US" sz="4000" b="1" dirty="0" err="1">
                <a:solidFill>
                  <a:schemeClr val="bg1"/>
                </a:solidFill>
              </a:rPr>
              <a:t>Tìm</a:t>
            </a:r>
            <a:r>
              <a:rPr lang="en-US" sz="4000" b="1" dirty="0">
                <a:solidFill>
                  <a:schemeClr val="bg1"/>
                </a:solidFill>
              </a:rPr>
              <a:t> </a:t>
            </a:r>
            <a:r>
              <a:rPr lang="en-US" sz="4000" b="1" dirty="0" err="1">
                <a:solidFill>
                  <a:schemeClr val="bg1"/>
                </a:solidFill>
              </a:rPr>
              <a:t>kiếm</a:t>
            </a:r>
            <a:r>
              <a:rPr lang="en-US" sz="4000" b="1" dirty="0">
                <a:solidFill>
                  <a:schemeClr val="bg1"/>
                </a:solidFill>
              </a:rPr>
              <a:t> </a:t>
            </a:r>
            <a:r>
              <a:rPr lang="en-US" sz="4000" b="1" dirty="0" err="1">
                <a:solidFill>
                  <a:schemeClr val="bg1"/>
                </a:solidFill>
              </a:rPr>
              <a:t>giao</a:t>
            </a:r>
            <a:r>
              <a:rPr lang="en-US" sz="4000" b="1" dirty="0">
                <a:solidFill>
                  <a:schemeClr val="bg1"/>
                </a:solidFill>
              </a:rPr>
              <a:t> </a:t>
            </a:r>
            <a:r>
              <a:rPr lang="en-US" sz="4000" b="1" dirty="0" err="1">
                <a:solidFill>
                  <a:schemeClr val="bg1"/>
                </a:solidFill>
              </a:rPr>
              <a:t>dịch</a:t>
            </a:r>
            <a:r>
              <a:rPr lang="en-US" sz="4000" b="1" dirty="0">
                <a:solidFill>
                  <a:schemeClr val="bg1"/>
                </a:solidFill>
              </a:rPr>
              <a:t>, </a:t>
            </a:r>
            <a:r>
              <a:rPr lang="en-US" sz="4000" b="1" dirty="0" err="1">
                <a:solidFill>
                  <a:schemeClr val="bg1"/>
                </a:solidFill>
              </a:rPr>
              <a:t>Xuất</a:t>
            </a:r>
            <a:r>
              <a:rPr lang="en-US" sz="4000" b="1" dirty="0">
                <a:solidFill>
                  <a:schemeClr val="bg1"/>
                </a:solidFill>
              </a:rPr>
              <a:t> </a:t>
            </a:r>
            <a:r>
              <a:rPr lang="en-US" sz="4000" b="1" dirty="0" err="1">
                <a:solidFill>
                  <a:schemeClr val="bg1"/>
                </a:solidFill>
              </a:rPr>
              <a:t>dữ</a:t>
            </a:r>
            <a:r>
              <a:rPr lang="en-US" sz="4000" b="1" dirty="0">
                <a:solidFill>
                  <a:schemeClr val="bg1"/>
                </a:solidFill>
              </a:rPr>
              <a:t> </a:t>
            </a:r>
            <a:r>
              <a:rPr lang="en-US" sz="4000" b="1" dirty="0" err="1">
                <a:solidFill>
                  <a:schemeClr val="bg1"/>
                </a:solidFill>
              </a:rPr>
              <a:t>liệu</a:t>
            </a:r>
            <a:endParaRPr lang="en-US" sz="4000" b="1" dirty="0">
              <a:solidFill>
                <a:schemeClr val="bg1"/>
              </a:solidFill>
            </a:endParaRPr>
          </a:p>
          <a:p>
            <a:pPr algn="ctr">
              <a:lnSpc>
                <a:spcPct val="130000"/>
              </a:lnSpc>
            </a:pPr>
            <a:r>
              <a:rPr lang="en-US" sz="4000" b="1" dirty="0">
                <a:solidFill>
                  <a:schemeClr val="bg1"/>
                </a:solidFill>
              </a:rPr>
              <a:t>&amp; In </a:t>
            </a:r>
            <a:r>
              <a:rPr lang="en-US" sz="4000" b="1" dirty="0" err="1">
                <a:solidFill>
                  <a:schemeClr val="bg1"/>
                </a:solidFill>
              </a:rPr>
              <a:t>biên</a:t>
            </a:r>
            <a:r>
              <a:rPr lang="en-US" sz="4000" b="1" dirty="0">
                <a:solidFill>
                  <a:schemeClr val="bg1"/>
                </a:solidFill>
              </a:rPr>
              <a:t> </a:t>
            </a:r>
            <a:r>
              <a:rPr lang="en-US" sz="4000" b="1" dirty="0" err="1">
                <a:solidFill>
                  <a:schemeClr val="bg1"/>
                </a:solidFill>
              </a:rPr>
              <a:t>lai</a:t>
            </a:r>
            <a:r>
              <a:rPr lang="en-US" sz="4000" b="1" dirty="0">
                <a:solidFill>
                  <a:schemeClr val="bg1"/>
                </a:solidFill>
              </a:rPr>
              <a:t> </a:t>
            </a:r>
          </a:p>
          <a:p>
            <a:pPr algn="ctr">
              <a:lnSpc>
                <a:spcPct val="130000"/>
              </a:lnSpc>
            </a:pPr>
            <a:endParaRPr lang="en-US" sz="2400" b="1" dirty="0">
              <a:solidFill>
                <a:schemeClr val="bg1"/>
              </a:solidFill>
            </a:endParaRPr>
          </a:p>
        </p:txBody>
      </p:sp>
    </p:spTree>
    <p:extLst>
      <p:ext uri="{BB962C8B-B14F-4D97-AF65-F5344CB8AC3E}">
        <p14:creationId xmlns:p14="http://schemas.microsoft.com/office/powerpoint/2010/main" val="37782436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sp>
        <p:nvSpPr>
          <p:cNvPr id="28" name="Rectangle 27"/>
          <p:cNvSpPr/>
          <p:nvPr/>
        </p:nvSpPr>
        <p:spPr>
          <a:xfrm>
            <a:off x="250884" y="897159"/>
            <a:ext cx="8190534" cy="866391"/>
          </a:xfrm>
          <a:prstGeom prst="rect">
            <a:avLst/>
          </a:prstGeom>
        </p:spPr>
        <p:txBody>
          <a:bodyPr wrap="square">
            <a:spAutoFit/>
          </a:bodyPr>
          <a:lstStyle/>
          <a:p>
            <a:pPr marR="0" lvl="0" algn="just">
              <a:lnSpc>
                <a:spcPct val="130000"/>
              </a:lnSpc>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spcAft>
                <a:spcPts val="720"/>
              </a:spcAft>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9" name="Picture 28"/>
          <p:cNvPicPr>
            <a:picLocks noChangeAspect="1"/>
          </p:cNvPicPr>
          <p:nvPr/>
        </p:nvPicPr>
        <p:blipFill rotWithShape="1">
          <a:blip r:embed="rId5"/>
          <a:srcRect l="36286" t="41429" r="31526" b="33063"/>
          <a:stretch/>
        </p:blipFill>
        <p:spPr>
          <a:xfrm>
            <a:off x="316504" y="1972511"/>
            <a:ext cx="8215018" cy="3811890"/>
          </a:xfrm>
          <a:prstGeom prst="rect">
            <a:avLst/>
          </a:prstGeom>
        </p:spPr>
      </p:pic>
    </p:spTree>
    <p:extLst>
      <p:ext uri="{BB962C8B-B14F-4D97-AF65-F5344CB8AC3E}">
        <p14:creationId xmlns:p14="http://schemas.microsoft.com/office/powerpoint/2010/main" val="5038724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7" name="Rectangle 6"/>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rotWithShape="1">
          <a:blip r:embed="rId4"/>
          <a:srcRect l="36673" t="47093" r="31263" b="29850"/>
          <a:stretch/>
        </p:blipFill>
        <p:spPr>
          <a:xfrm>
            <a:off x="451779" y="2732107"/>
            <a:ext cx="8125852" cy="3286729"/>
          </a:xfrm>
          <a:prstGeom prst="rect">
            <a:avLst/>
          </a:prstGeom>
        </p:spPr>
      </p:pic>
      <p:sp>
        <p:nvSpPr>
          <p:cNvPr id="10" name="Rectangle 9"/>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extBox 10"/>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6713535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9" name="Rectangle 8"/>
          <p:cNvSpPr/>
          <p:nvPr/>
        </p:nvSpPr>
        <p:spPr>
          <a:xfrm>
            <a:off x="319176" y="1012244"/>
            <a:ext cx="8212346" cy="452432"/>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descr="cid:dd29c46f-efe7-4608-bb44-1318569ba0a9"/>
          <p:cNvPicPr/>
          <p:nvPr/>
        </p:nvPicPr>
        <p:blipFill rotWithShape="1">
          <a:blip r:embed="rId4" r:link="rId5" cstate="print">
            <a:extLst>
              <a:ext uri="{28A0092B-C50C-407E-A947-70E740481C1C}">
                <a14:useLocalDpi xmlns:a14="http://schemas.microsoft.com/office/drawing/2010/main" val="0"/>
              </a:ext>
            </a:extLst>
          </a:blip>
          <a:srcRect b="6819"/>
          <a:stretch>
            <a:fillRect/>
          </a:stretch>
        </p:blipFill>
        <p:spPr bwMode="auto">
          <a:xfrm>
            <a:off x="434339" y="1673083"/>
            <a:ext cx="8074971" cy="4232417"/>
          </a:xfrm>
          <a:prstGeom prst="rect">
            <a:avLst/>
          </a:prstGeom>
          <a:noFill/>
          <a:ln>
            <a:noFill/>
          </a:ln>
          <a:extLst>
            <a:ext uri="{53640926-AAD7-44D8-BBD7-CCE9431645EC}">
              <a14:shadowObscured xmlns:a14="http://schemas.microsoft.com/office/drawing/2010/main"/>
            </a:ext>
          </a:extLst>
        </p:spPr>
      </p:pic>
      <p:sp>
        <p:nvSpPr>
          <p:cNvPr id="8" name="TextBox 7"/>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439174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sp>
        <p:nvSpPr>
          <p:cNvPr id="5" name="Rectangle 4"/>
          <p:cNvSpPr/>
          <p:nvPr/>
        </p:nvSpPr>
        <p:spPr>
          <a:xfrm>
            <a:off x="319176" y="955673"/>
            <a:ext cx="8212346" cy="2252924"/>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vấn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30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OK</a:t>
            </a:r>
          </a:p>
          <a:p>
            <a:pPr marL="342900" marR="0" lvl="0" indent="-342900" algn="just">
              <a:lnSpc>
                <a:spcPct val="13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9" descr="cid:5a7fd76a-26cd-4b93-9273-5d2a0091021c"/>
          <p:cNvPicPr/>
          <p:nvPr/>
        </p:nvPicPr>
        <p:blipFill rotWithShape="1">
          <a:blip r:embed="rId4" r:link="rId5" cstate="print">
            <a:extLst>
              <a:ext uri="{28A0092B-C50C-407E-A947-70E740481C1C}">
                <a14:useLocalDpi xmlns:a14="http://schemas.microsoft.com/office/drawing/2010/main" val="0"/>
              </a:ext>
            </a:extLst>
          </a:blip>
          <a:srcRect t="-1" b="38161"/>
          <a:stretch>
            <a:fillRect/>
          </a:stretch>
        </p:blipFill>
        <p:spPr bwMode="auto">
          <a:xfrm>
            <a:off x="437833" y="2936075"/>
            <a:ext cx="8075488" cy="27598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71234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pic>
        <p:nvPicPr>
          <p:cNvPr id="6" name="Picture 5" descr="cid:0a2c2368-eeb3-467e-9562-98dea5f841a3"/>
          <p:cNvPicPr/>
          <p:nvPr/>
        </p:nvPicPr>
        <p:blipFill rotWithShape="1">
          <a:blip r:embed="rId4" r:link="rId5" cstate="print">
            <a:extLst>
              <a:ext uri="{28A0092B-C50C-407E-A947-70E740481C1C}">
                <a14:useLocalDpi xmlns:a14="http://schemas.microsoft.com/office/drawing/2010/main" val="0"/>
              </a:ext>
            </a:extLst>
          </a:blip>
          <a:srcRect t="11464" b="5938"/>
          <a:stretch>
            <a:fillRect/>
          </a:stretch>
        </p:blipFill>
        <p:spPr bwMode="auto">
          <a:xfrm>
            <a:off x="346324" y="2333916"/>
            <a:ext cx="8027035" cy="3729492"/>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75505" y="982562"/>
            <a:ext cx="8168675" cy="1172629"/>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Hệ</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thống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tất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cả</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lệ</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song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phương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cập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hàng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ngày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thời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24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trượt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sang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phải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xem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từng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p:cNvSpPr/>
          <p:nvPr/>
        </p:nvSpPr>
        <p:spPr>
          <a:xfrm>
            <a:off x="535078" y="5795963"/>
            <a:ext cx="3647950" cy="2674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839986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pic>
        <p:nvPicPr>
          <p:cNvPr id="11" name="Picture 10"/>
          <p:cNvPicPr>
            <a:picLocks noChangeAspect="1"/>
          </p:cNvPicPr>
          <p:nvPr/>
        </p:nvPicPr>
        <p:blipFill rotWithShape="1">
          <a:blip r:embed="rId4"/>
          <a:srcRect l="35872" t="28095" r="15795" b="23228"/>
          <a:stretch/>
        </p:blipFill>
        <p:spPr>
          <a:xfrm>
            <a:off x="304800" y="1538515"/>
            <a:ext cx="8224296" cy="4659085"/>
          </a:xfrm>
          <a:prstGeom prst="rect">
            <a:avLst/>
          </a:prstGeom>
        </p:spPr>
      </p:pic>
      <p:sp>
        <p:nvSpPr>
          <p:cNvPr id="12" name="Rectangle 11"/>
          <p:cNvSpPr/>
          <p:nvPr/>
        </p:nvSpPr>
        <p:spPr>
          <a:xfrm>
            <a:off x="275505" y="982562"/>
            <a:ext cx="8168675" cy="416524"/>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Danh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sách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Dữ</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liệu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90136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endParaRPr lang="en-US" sz="2800" dirty="0"/>
          </a:p>
          <a:p>
            <a:endParaRPr lang="en-US" sz="2800" dirty="0"/>
          </a:p>
        </p:txBody>
      </p:sp>
      <p:pic>
        <p:nvPicPr>
          <p:cNvPr id="9" name="Picture 8"/>
          <p:cNvPicPr>
            <a:picLocks noChangeAspect="1"/>
          </p:cNvPicPr>
          <p:nvPr/>
        </p:nvPicPr>
        <p:blipFill rotWithShape="1">
          <a:blip r:embed="rId4"/>
          <a:srcRect l="35872" t="56596" r="15795" b="25062"/>
          <a:stretch/>
        </p:blipFill>
        <p:spPr>
          <a:xfrm>
            <a:off x="231834" y="1772383"/>
            <a:ext cx="8299688" cy="1771691"/>
          </a:xfrm>
          <a:prstGeom prst="rect">
            <a:avLst/>
          </a:prstGeom>
        </p:spPr>
      </p:pic>
      <p:sp>
        <p:nvSpPr>
          <p:cNvPr id="10" name="Rectangle 9"/>
          <p:cNvSpPr/>
          <p:nvPr/>
        </p:nvSpPr>
        <p:spPr>
          <a:xfrm>
            <a:off x="231834" y="901267"/>
            <a:ext cx="8299688"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hẹp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phạm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bằng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dưới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biểu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kính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lúp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descr="cid:237a7a9b-f06d-416f-aefb-9df77de3436b"/>
          <p:cNvPicPr/>
          <p:nvPr/>
        </p:nvPicPr>
        <p:blipFill rotWithShape="1">
          <a:blip r:embed="rId5" r:link="rId6" cstate="print">
            <a:extLst>
              <a:ext uri="{28A0092B-C50C-407E-A947-70E740481C1C}">
                <a14:useLocalDpi xmlns:a14="http://schemas.microsoft.com/office/drawing/2010/main" val="0"/>
              </a:ext>
            </a:extLst>
          </a:blip>
          <a:srcRect b="40615"/>
          <a:stretch>
            <a:fillRect/>
          </a:stretch>
        </p:blipFill>
        <p:spPr bwMode="auto">
          <a:xfrm>
            <a:off x="319176" y="3544074"/>
            <a:ext cx="8210133" cy="2743653"/>
          </a:xfrm>
          <a:prstGeom prst="rect">
            <a:avLst/>
          </a:prstGeom>
          <a:noFill/>
          <a:ln>
            <a:noFill/>
          </a:ln>
          <a:extLst>
            <a:ext uri="{53640926-AAD7-44D8-BBD7-CCE9431645EC}">
              <a14:shadowObscured xmlns:a14="http://schemas.microsoft.com/office/drawing/2010/main"/>
            </a:ext>
          </a:extLst>
        </p:spPr>
      </p:pic>
      <p:sp>
        <p:nvSpPr>
          <p:cNvPr id="12" name="Rectangle 11"/>
          <p:cNvSpPr/>
          <p:nvPr/>
        </p:nvSpPr>
        <p:spPr>
          <a:xfrm>
            <a:off x="231834" y="6287727"/>
            <a:ext cx="5987143" cy="452432"/>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kiếm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0804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1)</a:t>
            </a:r>
          </a:p>
          <a:p>
            <a:endParaRPr lang="en-US" sz="2800" dirty="0"/>
          </a:p>
        </p:txBody>
      </p:sp>
      <p:sp>
        <p:nvSpPr>
          <p:cNvPr id="5" name="Rectangle 4"/>
          <p:cNvSpPr/>
          <p:nvPr/>
        </p:nvSpPr>
        <p:spPr>
          <a:xfrm>
            <a:off x="319176" y="847951"/>
            <a:ext cx="8212346" cy="1712264"/>
          </a:xfrm>
          <a:prstGeom prst="rect">
            <a:avLst/>
          </a:prstGeom>
        </p:spPr>
        <p:txBody>
          <a:bodyPr wrap="square">
            <a:spAutoFit/>
          </a:bodyPr>
          <a:lstStyle/>
          <a:p>
            <a:pPr marR="0" lvl="0">
              <a:lnSpc>
                <a:spcPct val="130000"/>
              </a:lnSpc>
              <a:spcBef>
                <a:spcPts val="720"/>
              </a:spcBef>
              <a:spcAft>
                <a:spcPts val="720"/>
              </a:spcAft>
            </a:pP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Cách</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Nhập</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một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phần</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toàn</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kiếm</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khởi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26/04/2023,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cột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đánh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230426.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kiếm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chứa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230406.</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65330197-4c4a-4b91-9fba-c4d9eba74731"/>
          <p:cNvPicPr/>
          <p:nvPr/>
        </p:nvPicPr>
        <p:blipFill rotWithShape="1">
          <a:blip r:embed="rId4" r:link="rId5" cstate="print">
            <a:extLst>
              <a:ext uri="{28A0092B-C50C-407E-A947-70E740481C1C}">
                <a14:useLocalDpi xmlns:a14="http://schemas.microsoft.com/office/drawing/2010/main" val="0"/>
              </a:ext>
            </a:extLst>
          </a:blip>
          <a:srcRect t="-1" b="17364"/>
          <a:stretch>
            <a:fillRect/>
          </a:stretch>
        </p:blipFill>
        <p:spPr bwMode="auto">
          <a:xfrm>
            <a:off x="319176" y="2451799"/>
            <a:ext cx="8212346" cy="3818372"/>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3880122" y="4311288"/>
            <a:ext cx="1296670" cy="1803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1318999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2)</a:t>
            </a:r>
          </a:p>
          <a:p>
            <a:endParaRPr lang="en-US" sz="2800" dirty="0"/>
          </a:p>
        </p:txBody>
      </p:sp>
      <p:sp>
        <p:nvSpPr>
          <p:cNvPr id="5" name="Rectangle 4"/>
          <p:cNvSpPr/>
          <p:nvPr/>
        </p:nvSpPr>
        <p:spPr>
          <a:xfrm>
            <a:off x="319176" y="1061082"/>
            <a:ext cx="8212346" cy="4950073"/>
          </a:xfrm>
          <a:prstGeom prst="rect">
            <a:avLst/>
          </a:prstGeom>
        </p:spPr>
        <p:txBody>
          <a:bodyPr wrap="square">
            <a:spAutoFit/>
          </a:bodyPr>
          <a:lstStyle/>
          <a:p>
            <a:pPr marR="0" lvl="0">
              <a:lnSpc>
                <a:spcPct val="130000"/>
              </a:lnSpc>
              <a:spcBef>
                <a:spcPts val="720"/>
              </a:spcBef>
              <a:spcAft>
                <a:spcPts val="720"/>
              </a:spcAft>
            </a:pP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Cách</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thuật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tiêu</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dạng</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phép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lọc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Contains: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Chứa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chuỗi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chỉ</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cần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điền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một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phần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chuỗi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kiếm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Does not contains: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chứa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chuỗi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Starts with: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Bắt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đầu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Ends with: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Kết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thúc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Equals: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chuỗi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khớp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100%</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Does not equals: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toàn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khớp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100%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điền</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55640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2)</a:t>
            </a:r>
          </a:p>
          <a:p>
            <a:endParaRPr lang="en-US" sz="2800" dirty="0"/>
          </a:p>
        </p:txBody>
      </p:sp>
      <p:sp>
        <p:nvSpPr>
          <p:cNvPr id="6" name="Rectangle 5"/>
          <p:cNvSpPr/>
          <p:nvPr/>
        </p:nvSpPr>
        <p:spPr>
          <a:xfrm>
            <a:off x="231834" y="997736"/>
            <a:ext cx="8299688" cy="812530"/>
          </a:xfrm>
          <a:prstGeom prst="rect">
            <a:avLst/>
          </a:prstGeom>
        </p:spPr>
        <p:txBody>
          <a:bodyPr wrap="square">
            <a:spAutoFit/>
          </a:bodyPr>
          <a:lstStyle/>
          <a:p>
            <a:pPr algn="just">
              <a:lnSpc>
                <a:spcPct val="130000"/>
              </a:lnSpc>
              <a:spcBef>
                <a:spcPts val="720"/>
              </a:spcBef>
              <a:spcAft>
                <a:spcPts val="720"/>
              </a:spcAft>
              <a:tabLst>
                <a:tab pos="228600" algn="l"/>
              </a:tabLst>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cột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kiếm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bấm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biểu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tượng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Kính</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lúp</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lựa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chọn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thuật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cần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descr="cid:c9b9b80a-e21b-4e27-b7ae-83eb436f1721"/>
          <p:cNvPicPr/>
          <p:nvPr/>
        </p:nvPicPr>
        <p:blipFill rotWithShape="1">
          <a:blip r:embed="rId4" r:link="rId5" cstate="print">
            <a:extLst>
              <a:ext uri="{28A0092B-C50C-407E-A947-70E740481C1C}">
                <a14:useLocalDpi xmlns:a14="http://schemas.microsoft.com/office/drawing/2010/main" val="0"/>
              </a:ext>
            </a:extLst>
          </a:blip>
          <a:srcRect b="21473"/>
          <a:stretch>
            <a:fillRect/>
          </a:stretch>
        </p:blipFill>
        <p:spPr bwMode="auto">
          <a:xfrm>
            <a:off x="319176" y="2098867"/>
            <a:ext cx="8212346" cy="3627595"/>
          </a:xfrm>
          <a:prstGeom prst="rect">
            <a:avLst/>
          </a:prstGeom>
          <a:noFill/>
          <a:ln>
            <a:noFill/>
          </a:ln>
          <a:extLst>
            <a:ext uri="{53640926-AAD7-44D8-BBD7-CCE9431645EC}">
              <a14:shadowObscured xmlns:a14="http://schemas.microsoft.com/office/drawing/2010/main"/>
            </a:ext>
          </a:extLst>
        </p:spPr>
      </p:pic>
      <p:sp>
        <p:nvSpPr>
          <p:cNvPr id="12" name="Rectangle 11"/>
          <p:cNvSpPr/>
          <p:nvPr/>
        </p:nvSpPr>
        <p:spPr>
          <a:xfrm>
            <a:off x="6756943" y="3912664"/>
            <a:ext cx="1157045" cy="161727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7315728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2)</a:t>
            </a:r>
          </a:p>
          <a:p>
            <a:endParaRPr lang="en-US" sz="2800" dirty="0"/>
          </a:p>
        </p:txBody>
      </p:sp>
      <p:sp>
        <p:nvSpPr>
          <p:cNvPr id="5" name="Rectangle 4"/>
          <p:cNvSpPr/>
          <p:nvPr/>
        </p:nvSpPr>
        <p:spPr>
          <a:xfrm>
            <a:off x="231833" y="926800"/>
            <a:ext cx="8171937" cy="812530"/>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lọc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loại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lệ</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dạng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3xxx,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chọn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thuật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Starts with và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3.</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5601" name="Picture 1" descr="cid:fea87bd7-7c69-4213-916a-9a5d3dc724f1"/>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b="8303"/>
          <a:stretch>
            <a:fillRect/>
          </a:stretch>
        </p:blipFill>
        <p:spPr bwMode="auto">
          <a:xfrm>
            <a:off x="319176" y="1835040"/>
            <a:ext cx="8010746" cy="43970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496646" y="4368800"/>
            <a:ext cx="753067" cy="2727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3"/>
          <p:cNvSpPr>
            <a:spLocks noChangeArrowheads="1"/>
          </p:cNvSpPr>
          <p:nvPr/>
        </p:nvSpPr>
        <p:spPr bwMode="auto">
          <a:xfrm>
            <a:off x="319176" y="135783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4"/>
          <p:cNvSpPr>
            <a:spLocks noChangeArrowheads="1"/>
          </p:cNvSpPr>
          <p:nvPr/>
        </p:nvSpPr>
        <p:spPr bwMode="auto">
          <a:xfrm>
            <a:off x="319176" y="190711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5"/>
          <p:cNvSpPr>
            <a:spLocks noChangeArrowheads="1"/>
          </p:cNvSpPr>
          <p:nvPr/>
        </p:nvSpPr>
        <p:spPr bwMode="auto">
          <a:xfrm>
            <a:off x="319176" y="424073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230071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2)</a:t>
            </a:r>
          </a:p>
          <a:p>
            <a:endParaRPr lang="en-US" sz="2800" dirty="0"/>
          </a:p>
        </p:txBody>
      </p:sp>
      <p:sp>
        <p:nvSpPr>
          <p:cNvPr id="5" name="Rectangle 4"/>
          <p:cNvSpPr/>
          <p:nvPr/>
        </p:nvSpPr>
        <p:spPr>
          <a:xfrm>
            <a:off x="319176" y="1307532"/>
            <a:ext cx="8055567" cy="4589974"/>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tiêu</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dạng</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phép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lọc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Equals: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Bằng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Does not equals: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bằng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Less than: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Nhỏ</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Greater than: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Lớn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ký</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tự</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Less than or equals to: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Nhỏ</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bằng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Greater than or equals to: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Lớn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bằng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Between: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Nằm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90156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2)</a:t>
            </a:r>
          </a:p>
          <a:p>
            <a:endParaRPr lang="en-US" sz="2800" dirty="0"/>
          </a:p>
        </p:txBody>
      </p:sp>
      <p:sp>
        <p:nvSpPr>
          <p:cNvPr id="12" name="Rectangle 11"/>
          <p:cNvSpPr/>
          <p:nvPr/>
        </p:nvSpPr>
        <p:spPr>
          <a:xfrm>
            <a:off x="319176" y="997736"/>
            <a:ext cx="8030228" cy="812530"/>
          </a:xfrm>
          <a:prstGeom prst="rect">
            <a:avLst/>
          </a:prstGeom>
        </p:spPr>
        <p:txBody>
          <a:bodyPr wrap="square">
            <a:spAutoFit/>
          </a:bodyPr>
          <a:lstStyle/>
          <a:p>
            <a:pPr algn="just">
              <a:lnSpc>
                <a:spcPct val="130000"/>
              </a:lnSpc>
              <a:spcBef>
                <a:spcPts val="720"/>
              </a:spcBef>
              <a:spcAft>
                <a:spcPts val="720"/>
              </a:spcAft>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cột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kiếm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biểu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lúp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endPar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3560" name="Picture 8" descr="cid:adb3e601-42f5-4c00-b84d-3adaea694793"/>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b="5725"/>
          <a:stretch>
            <a:fillRect/>
          </a:stretch>
        </p:blipFill>
        <p:spPr bwMode="auto">
          <a:xfrm>
            <a:off x="464319" y="2055100"/>
            <a:ext cx="7885085" cy="430215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5659064" y="3617850"/>
            <a:ext cx="1454197" cy="14621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Rectangle 10"/>
          <p:cNvSpPr>
            <a:spLocks noChangeArrowheads="1"/>
          </p:cNvSpPr>
          <p:nvPr/>
        </p:nvSpPr>
        <p:spPr bwMode="auto">
          <a:xfrm>
            <a:off x="464319" y="15979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1"/>
          <p:cNvSpPr>
            <a:spLocks noChangeArrowheads="1"/>
          </p:cNvSpPr>
          <p:nvPr/>
        </p:nvSpPr>
        <p:spPr bwMode="auto">
          <a:xfrm>
            <a:off x="464319" y="2147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6" name="Rectangle 12"/>
          <p:cNvSpPr>
            <a:spLocks noChangeArrowheads="1"/>
          </p:cNvSpPr>
          <p:nvPr/>
        </p:nvSpPr>
        <p:spPr bwMode="auto">
          <a:xfrm>
            <a:off x="464319" y="4337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9310813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TÌM</a:t>
            </a:r>
            <a:r>
              <a:rPr lang="en-US" sz="2800" dirty="0"/>
              <a:t> </a:t>
            </a:r>
            <a:r>
              <a:rPr lang="en-US" sz="2800" dirty="0" err="1"/>
              <a:t>KIẾM</a:t>
            </a:r>
            <a:r>
              <a:rPr lang="en-US" sz="2800" dirty="0"/>
              <a:t> </a:t>
            </a:r>
            <a:r>
              <a:rPr lang="en-US" sz="2800" dirty="0" err="1"/>
              <a:t>GIAO</a:t>
            </a:r>
            <a:r>
              <a:rPr lang="en-US" sz="2800" dirty="0"/>
              <a:t> </a:t>
            </a:r>
            <a:r>
              <a:rPr lang="en-US" sz="2800" dirty="0" err="1"/>
              <a:t>DỊCH</a:t>
            </a:r>
            <a:r>
              <a:rPr lang="en-US" sz="2800" dirty="0"/>
              <a:t> (</a:t>
            </a:r>
            <a:r>
              <a:rPr lang="en-US" sz="2800" dirty="0" err="1"/>
              <a:t>CÁCH</a:t>
            </a:r>
            <a:r>
              <a:rPr lang="en-US" sz="2800" dirty="0"/>
              <a:t> 2)</a:t>
            </a:r>
          </a:p>
          <a:p>
            <a:endParaRPr lang="en-US" sz="2800" dirty="0"/>
          </a:p>
        </p:txBody>
      </p:sp>
      <p:sp>
        <p:nvSpPr>
          <p:cNvPr id="5" name="Rectangle 4"/>
          <p:cNvSpPr/>
          <p:nvPr/>
        </p:nvSpPr>
        <p:spPr>
          <a:xfrm>
            <a:off x="319176" y="901267"/>
            <a:ext cx="8096093" cy="812530"/>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lọc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lệ</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200.000-400.000,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chọn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thuật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Between,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Start: 200.000 và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End: 400.000.</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descr="cid:dedc278b-6628-4f67-bb1f-99ef2395c5d1"/>
          <p:cNvPicPr/>
          <p:nvPr/>
        </p:nvPicPr>
        <p:blipFill rotWithShape="1">
          <a:blip r:embed="rId4" r:link="rId5" cstate="print">
            <a:extLst>
              <a:ext uri="{28A0092B-C50C-407E-A947-70E740481C1C}">
                <a14:useLocalDpi xmlns:a14="http://schemas.microsoft.com/office/drawing/2010/main" val="0"/>
              </a:ext>
            </a:extLst>
          </a:blip>
          <a:srcRect b="7737"/>
          <a:stretch>
            <a:fillRect/>
          </a:stretch>
        </p:blipFill>
        <p:spPr bwMode="auto">
          <a:xfrm>
            <a:off x="444047" y="1958002"/>
            <a:ext cx="8055432" cy="4181541"/>
          </a:xfrm>
          <a:prstGeom prst="rect">
            <a:avLst/>
          </a:prstGeom>
          <a:noFill/>
          <a:ln>
            <a:noFill/>
          </a:ln>
          <a:extLst>
            <a:ext uri="{53640926-AAD7-44D8-BBD7-CCE9431645EC}">
              <a14:shadowObscured xmlns:a14="http://schemas.microsoft.com/office/drawing/2010/main"/>
            </a:ext>
          </a:extLst>
        </p:spPr>
      </p:pic>
      <p:sp>
        <p:nvSpPr>
          <p:cNvPr id="9" name="Rectangle 8"/>
          <p:cNvSpPr/>
          <p:nvPr/>
        </p:nvSpPr>
        <p:spPr>
          <a:xfrm>
            <a:off x="6593167" y="4023536"/>
            <a:ext cx="1454197" cy="14621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1322223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id:b2eb47ec-4393-441d-abb6-947691a4eed0"/>
          <p:cNvPicPr/>
          <p:nvPr/>
        </p:nvPicPr>
        <p:blipFill rotWithShape="1">
          <a:blip r:embed="rId2" r:link="rId3" cstate="print">
            <a:extLst>
              <a:ext uri="{28A0092B-C50C-407E-A947-70E740481C1C}">
                <a14:useLocalDpi xmlns:a14="http://schemas.microsoft.com/office/drawing/2010/main" val="0"/>
              </a:ext>
            </a:extLst>
          </a:blip>
          <a:srcRect b="32521"/>
          <a:stretch>
            <a:fillRect/>
          </a:stretch>
        </p:blipFill>
        <p:spPr bwMode="auto">
          <a:xfrm>
            <a:off x="495581" y="3011553"/>
            <a:ext cx="8035941" cy="3049795"/>
          </a:xfrm>
          <a:prstGeom prst="rect">
            <a:avLst/>
          </a:prstGeom>
          <a:noFill/>
          <a:ln>
            <a:noFill/>
          </a:ln>
          <a:extLst>
            <a:ext uri="{53640926-AAD7-44D8-BBD7-CCE9431645EC}">
              <a14:shadowObscured xmlns:a14="http://schemas.microsoft.com/office/drawing/2010/main"/>
            </a:ext>
          </a:extLst>
        </p:spPr>
      </p:pic>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4"/>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XUẤT</a:t>
            </a:r>
            <a:r>
              <a:rPr lang="en-US" sz="2800" dirty="0"/>
              <a:t> </a:t>
            </a:r>
            <a:r>
              <a:rPr lang="en-US" sz="2800" dirty="0" err="1"/>
              <a:t>DỮ</a:t>
            </a:r>
            <a:r>
              <a:rPr lang="en-US" sz="2800" dirty="0"/>
              <a:t> </a:t>
            </a:r>
            <a:r>
              <a:rPr lang="en-US" sz="2800" dirty="0" err="1"/>
              <a:t>LIỆU</a:t>
            </a:r>
            <a:endParaRPr lang="en-US" sz="2800" dirty="0"/>
          </a:p>
          <a:p>
            <a:endParaRPr lang="en-US" sz="2800" dirty="0"/>
          </a:p>
        </p:txBody>
      </p:sp>
      <p:sp>
        <p:nvSpPr>
          <p:cNvPr id="9" name="Rectangle 8"/>
          <p:cNvSpPr/>
          <p:nvPr/>
        </p:nvSpPr>
        <p:spPr>
          <a:xfrm>
            <a:off x="7143614" y="5021942"/>
            <a:ext cx="1051478" cy="63791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5"/>
          <p:cNvSpPr/>
          <p:nvPr/>
        </p:nvSpPr>
        <p:spPr>
          <a:xfrm>
            <a:off x="319176" y="979236"/>
            <a:ext cx="8212346" cy="1856919"/>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biểu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file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thức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xuất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file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phù</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File excel</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File csv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Khuyến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khích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những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số</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lượng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bản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ghi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lớn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962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 </a:t>
            </a:r>
            <a:r>
              <a:rPr lang="es-CU" sz="2800" dirty="0"/>
              <a:t>HƯỚNG DẪN </a:t>
            </a:r>
            <a:r>
              <a:rPr lang="en-US" sz="2800" dirty="0" err="1"/>
              <a:t>XUẤT</a:t>
            </a:r>
            <a:r>
              <a:rPr lang="en-US" sz="2800" dirty="0"/>
              <a:t> </a:t>
            </a:r>
            <a:r>
              <a:rPr lang="en-US" sz="2800" dirty="0" err="1"/>
              <a:t>DỮ</a:t>
            </a:r>
            <a:r>
              <a:rPr lang="en-US" sz="2800" dirty="0"/>
              <a:t> </a:t>
            </a:r>
            <a:r>
              <a:rPr lang="en-US" sz="2800" dirty="0" err="1"/>
              <a:t>LIỆU</a:t>
            </a:r>
            <a:endParaRPr lang="en-US" sz="2800" dirty="0"/>
          </a:p>
          <a:p>
            <a:endParaRPr lang="en-US" sz="2800" dirty="0"/>
          </a:p>
        </p:txBody>
      </p:sp>
      <p:sp>
        <p:nvSpPr>
          <p:cNvPr id="5" name="Rectangle 4"/>
          <p:cNvSpPr/>
          <p:nvPr/>
        </p:nvSpPr>
        <p:spPr>
          <a:xfrm>
            <a:off x="319176" y="1079297"/>
            <a:ext cx="4416594" cy="416524"/>
          </a:xfrm>
          <a:prstGeom prst="rect">
            <a:avLst/>
          </a:prstGeom>
        </p:spPr>
        <p:txBody>
          <a:bodyPr wrap="none">
            <a:spAutoFit/>
          </a:bodyPr>
          <a:lstStyle/>
          <a:p>
            <a:pPr algn="just">
              <a:lnSpc>
                <a:spcPct val="130000"/>
              </a:lnSpc>
              <a:spcBef>
                <a:spcPts val="720"/>
              </a:spcBef>
              <a:spcAft>
                <a:spcPts val="720"/>
              </a:spcAft>
            </a:pPr>
            <a:r>
              <a:rPr lang="en-US" dirty="0" err="1">
                <a:solidFill>
                  <a:srgbClr val="000000"/>
                </a:solidFill>
                <a:latin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khi</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xong</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thì</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cs typeface="Times New Roman" panose="02020603050405020304" pitchFamily="18" charset="0"/>
              </a:rPr>
              <a:t> :</a:t>
            </a:r>
            <a:endParaRPr lang="en-US" dirty="0">
              <a:effectLst/>
              <a:latin typeface="Times New Roman" panose="02020603050405020304" pitchFamily="18" charset="0"/>
              <a:cs typeface="Times New Roman" panose="02020603050405020304" pitchFamily="18" charset="0"/>
            </a:endParaRPr>
          </a:p>
        </p:txBody>
      </p:sp>
      <p:pic>
        <p:nvPicPr>
          <p:cNvPr id="11" name="Picture 10" descr="cid:d65de860-81fe-4451-991a-2190421a5547"/>
          <p:cNvPicPr/>
          <p:nvPr/>
        </p:nvPicPr>
        <p:blipFill rotWithShape="1">
          <a:blip r:embed="rId4" r:link="rId5" cstate="print">
            <a:extLst>
              <a:ext uri="{28A0092B-C50C-407E-A947-70E740481C1C}">
                <a14:useLocalDpi xmlns:a14="http://schemas.microsoft.com/office/drawing/2010/main" val="0"/>
              </a:ext>
            </a:extLst>
          </a:blip>
          <a:srcRect b="6662"/>
          <a:stretch>
            <a:fillRect/>
          </a:stretch>
        </p:blipFill>
        <p:spPr bwMode="auto">
          <a:xfrm>
            <a:off x="384042" y="1648123"/>
            <a:ext cx="8082613" cy="424467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72600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III. </a:t>
            </a:r>
            <a:r>
              <a:rPr lang="es-CU" sz="2800" dirty="0"/>
              <a:t>HƯỚNG DẪN </a:t>
            </a:r>
            <a:r>
              <a:rPr lang="en-US" sz="2800" dirty="0"/>
              <a:t>IN </a:t>
            </a:r>
            <a:r>
              <a:rPr lang="en-US" sz="2800" dirty="0" err="1"/>
              <a:t>BIÊN</a:t>
            </a:r>
            <a:r>
              <a:rPr lang="en-US" sz="2800" dirty="0"/>
              <a:t> LAI</a:t>
            </a:r>
          </a:p>
          <a:p>
            <a:endParaRPr lang="en-US" sz="2800" dirty="0"/>
          </a:p>
        </p:txBody>
      </p:sp>
      <p:sp>
        <p:nvSpPr>
          <p:cNvPr id="7" name="Rectangle 6"/>
          <p:cNvSpPr/>
          <p:nvPr/>
        </p:nvSpPr>
        <p:spPr>
          <a:xfrm>
            <a:off x="319176" y="951574"/>
            <a:ext cx="8212346"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2" name="Picture 11" descr="cid:74c33b39-a3ca-4671-a8be-39c2584246ed"/>
          <p:cNvPicPr/>
          <p:nvPr/>
        </p:nvPicPr>
        <p:blipFill rotWithShape="1">
          <a:blip r:embed="rId4" r:link="rId5" cstate="print">
            <a:extLst>
              <a:ext uri="{28A0092B-C50C-407E-A947-70E740481C1C}">
                <a14:useLocalDpi xmlns:a14="http://schemas.microsoft.com/office/drawing/2010/main" val="0"/>
              </a:ext>
            </a:extLst>
          </a:blip>
          <a:srcRect t="-518" b="6817"/>
          <a:stretch>
            <a:fillRect/>
          </a:stretch>
        </p:blipFill>
        <p:spPr bwMode="auto">
          <a:xfrm>
            <a:off x="349891" y="1764104"/>
            <a:ext cx="8137520" cy="4288353"/>
          </a:xfrm>
          <a:prstGeom prst="rect">
            <a:avLst/>
          </a:prstGeom>
          <a:noFill/>
          <a:ln>
            <a:noFill/>
          </a:ln>
          <a:extLst>
            <a:ext uri="{53640926-AAD7-44D8-BBD7-CCE9431645EC}">
              <a14:shadowObscured xmlns:a14="http://schemas.microsoft.com/office/drawing/2010/main"/>
            </a:ext>
          </a:extLst>
        </p:spPr>
      </p:pic>
      <p:sp>
        <p:nvSpPr>
          <p:cNvPr id="13" name="Rectangle 12"/>
          <p:cNvSpPr/>
          <p:nvPr/>
        </p:nvSpPr>
        <p:spPr>
          <a:xfrm>
            <a:off x="4315732" y="2736850"/>
            <a:ext cx="1238250" cy="1651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Rectangle 13"/>
          <p:cNvSpPr/>
          <p:nvPr/>
        </p:nvSpPr>
        <p:spPr>
          <a:xfrm>
            <a:off x="643617" y="3825730"/>
            <a:ext cx="372383" cy="154455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744387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III. </a:t>
            </a:r>
            <a:r>
              <a:rPr lang="es-CU" sz="2800" dirty="0"/>
              <a:t>HƯỚNG DẪN </a:t>
            </a:r>
            <a:r>
              <a:rPr lang="en-US" sz="2800" dirty="0"/>
              <a:t>IN </a:t>
            </a:r>
            <a:r>
              <a:rPr lang="en-US" sz="2800" dirty="0" err="1"/>
              <a:t>BIÊN</a:t>
            </a:r>
            <a:r>
              <a:rPr lang="en-US" sz="2800" dirty="0"/>
              <a:t> LAI</a:t>
            </a:r>
          </a:p>
          <a:p>
            <a:endParaRPr lang="en-US" sz="2800" dirty="0"/>
          </a:p>
        </p:txBody>
      </p:sp>
      <p:sp>
        <p:nvSpPr>
          <p:cNvPr id="5" name="Rectangle 4"/>
          <p:cNvSpPr/>
          <p:nvPr/>
        </p:nvSpPr>
        <p:spPr>
          <a:xfrm>
            <a:off x="319176" y="941314"/>
            <a:ext cx="8212346"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mẫu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chạy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gắn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Picture 8" descr="cid:00ced78b-9f39-411f-bdd0-632b5102ab27"/>
          <p:cNvPicPr/>
          <p:nvPr/>
        </p:nvPicPr>
        <p:blipFill rotWithShape="1">
          <a:blip r:embed="rId4" r:link="rId5" cstate="print">
            <a:extLst>
              <a:ext uri="{28A0092B-C50C-407E-A947-70E740481C1C}">
                <a14:useLocalDpi xmlns:a14="http://schemas.microsoft.com/office/drawing/2010/main" val="0"/>
              </a:ext>
            </a:extLst>
          </a:blip>
          <a:srcRect l="9484" t="11365" r="15250" b="12938"/>
          <a:stretch>
            <a:fillRect/>
          </a:stretch>
        </p:blipFill>
        <p:spPr bwMode="auto">
          <a:xfrm>
            <a:off x="473492" y="1753844"/>
            <a:ext cx="7721600" cy="4367344"/>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319176" y="5919714"/>
            <a:ext cx="8212346"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bổ</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sung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quan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0657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1958029"/>
            <a:ext cx="3054966" cy="672687"/>
          </a:xfrm>
          <a:prstGeom prst="rect">
            <a:avLst/>
          </a:prstGeom>
          <a:no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VII</a:t>
            </a:r>
            <a:endParaRPr lang="en-US" sz="2900" b="1" dirty="0">
              <a:latin typeface="Calibri "/>
            </a:endParaRPr>
          </a:p>
        </p:txBody>
      </p:sp>
      <p:sp>
        <p:nvSpPr>
          <p:cNvPr id="7" name="Title 1"/>
          <p:cNvSpPr txBox="1">
            <a:spLocks/>
          </p:cNvSpPr>
          <p:nvPr/>
        </p:nvSpPr>
        <p:spPr>
          <a:xfrm>
            <a:off x="776995" y="2468747"/>
            <a:ext cx="7898336"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30000"/>
              </a:lnSpc>
            </a:pPr>
            <a:r>
              <a:rPr lang="en-US" sz="2400" b="1" dirty="0" err="1">
                <a:solidFill>
                  <a:schemeClr val="bg1"/>
                </a:solidFill>
              </a:rPr>
              <a:t>Hướng</a:t>
            </a:r>
            <a:r>
              <a:rPr lang="en-US" sz="2400" b="1" dirty="0">
                <a:solidFill>
                  <a:schemeClr val="bg1"/>
                </a:solidFill>
              </a:rPr>
              <a:t> </a:t>
            </a:r>
            <a:r>
              <a:rPr lang="en-US" sz="2400" b="1" dirty="0" err="1">
                <a:solidFill>
                  <a:schemeClr val="bg1"/>
                </a:solidFill>
              </a:rPr>
              <a:t>dẫn</a:t>
            </a:r>
            <a:r>
              <a:rPr lang="en-US" sz="2400" b="1" dirty="0">
                <a:solidFill>
                  <a:schemeClr val="bg1"/>
                </a:solidFill>
              </a:rPr>
              <a:t> </a:t>
            </a:r>
            <a:r>
              <a:rPr lang="en-US" sz="2400" b="1" dirty="0" err="1">
                <a:solidFill>
                  <a:schemeClr val="bg1"/>
                </a:solidFill>
              </a:rPr>
              <a:t>sử</a:t>
            </a:r>
            <a:r>
              <a:rPr lang="en-US" sz="2400" b="1" dirty="0">
                <a:solidFill>
                  <a:schemeClr val="bg1"/>
                </a:solidFill>
              </a:rPr>
              <a:t> </a:t>
            </a:r>
            <a:r>
              <a:rPr lang="en-US" sz="2400" b="1" dirty="0" err="1">
                <a:solidFill>
                  <a:schemeClr val="bg1"/>
                </a:solidFill>
              </a:rPr>
              <a:t>dụng</a:t>
            </a:r>
            <a:r>
              <a:rPr lang="en-US" sz="2400" b="1" dirty="0">
                <a:solidFill>
                  <a:schemeClr val="bg1"/>
                </a:solidFill>
              </a:rPr>
              <a:t> </a:t>
            </a:r>
            <a:r>
              <a:rPr lang="en-US" sz="2400" b="1" dirty="0" err="1">
                <a:solidFill>
                  <a:schemeClr val="bg1"/>
                </a:solidFill>
              </a:rPr>
              <a:t>VCBPortal</a:t>
            </a:r>
            <a:r>
              <a:rPr lang="en-US" sz="2400" b="1" dirty="0">
                <a:solidFill>
                  <a:schemeClr val="bg1"/>
                </a:solidFill>
              </a:rPr>
              <a:t> (3):</a:t>
            </a:r>
          </a:p>
          <a:p>
            <a:pPr algn="ctr">
              <a:lnSpc>
                <a:spcPct val="130000"/>
              </a:lnSpc>
            </a:pPr>
            <a:r>
              <a:rPr lang="en-US" sz="4000" b="1" dirty="0" err="1">
                <a:solidFill>
                  <a:schemeClr val="bg1"/>
                </a:solidFill>
              </a:rPr>
              <a:t>Hướng</a:t>
            </a:r>
            <a:r>
              <a:rPr lang="en-US" sz="4000" b="1" dirty="0">
                <a:solidFill>
                  <a:schemeClr val="bg1"/>
                </a:solidFill>
              </a:rPr>
              <a:t> </a:t>
            </a:r>
            <a:r>
              <a:rPr lang="en-US" sz="4000" b="1" dirty="0" err="1">
                <a:solidFill>
                  <a:schemeClr val="bg1"/>
                </a:solidFill>
              </a:rPr>
              <a:t>dẫn</a:t>
            </a:r>
            <a:r>
              <a:rPr lang="en-US" sz="4000" b="1" dirty="0">
                <a:solidFill>
                  <a:schemeClr val="bg1"/>
                </a:solidFill>
              </a:rPr>
              <a:t> </a:t>
            </a:r>
            <a:r>
              <a:rPr lang="en-US" sz="4000" b="1" dirty="0" err="1">
                <a:solidFill>
                  <a:schemeClr val="bg1"/>
                </a:solidFill>
              </a:rPr>
              <a:t>đối</a:t>
            </a:r>
            <a:r>
              <a:rPr lang="en-US" sz="4000" b="1" dirty="0">
                <a:solidFill>
                  <a:schemeClr val="bg1"/>
                </a:solidFill>
              </a:rPr>
              <a:t> </a:t>
            </a:r>
            <a:r>
              <a:rPr lang="en-US" sz="4000" b="1" dirty="0" err="1">
                <a:solidFill>
                  <a:schemeClr val="bg1"/>
                </a:solidFill>
              </a:rPr>
              <a:t>soát</a:t>
            </a:r>
            <a:r>
              <a:rPr lang="en-US" sz="4000" b="1" dirty="0">
                <a:solidFill>
                  <a:schemeClr val="bg1"/>
                </a:solidFill>
              </a:rPr>
              <a:t> </a:t>
            </a:r>
            <a:r>
              <a:rPr lang="en-US" sz="4000" b="1" dirty="0" err="1">
                <a:solidFill>
                  <a:schemeClr val="bg1"/>
                </a:solidFill>
              </a:rPr>
              <a:t>các</a:t>
            </a:r>
            <a:r>
              <a:rPr lang="en-US" sz="4000" b="1" dirty="0">
                <a:solidFill>
                  <a:schemeClr val="bg1"/>
                </a:solidFill>
              </a:rPr>
              <a:t> </a:t>
            </a:r>
            <a:r>
              <a:rPr lang="en-US" sz="4000" b="1" dirty="0" err="1">
                <a:solidFill>
                  <a:schemeClr val="bg1"/>
                </a:solidFill>
              </a:rPr>
              <a:t>khoản</a:t>
            </a:r>
            <a:r>
              <a:rPr lang="en-US" sz="4000" b="1" dirty="0">
                <a:solidFill>
                  <a:schemeClr val="bg1"/>
                </a:solidFill>
              </a:rPr>
              <a:t> </a:t>
            </a:r>
            <a:r>
              <a:rPr lang="en-US" sz="4000" b="1" dirty="0" err="1">
                <a:solidFill>
                  <a:schemeClr val="bg1"/>
                </a:solidFill>
              </a:rPr>
              <a:t>thu</a:t>
            </a:r>
            <a:endParaRPr lang="en-US" sz="4000" b="1" dirty="0">
              <a:solidFill>
                <a:schemeClr val="bg1"/>
              </a:solidFill>
            </a:endParaRPr>
          </a:p>
          <a:p>
            <a:pPr algn="ctr">
              <a:lnSpc>
                <a:spcPct val="130000"/>
              </a:lnSpc>
            </a:pPr>
            <a:endParaRPr lang="en-US" sz="2400" b="1" dirty="0">
              <a:solidFill>
                <a:schemeClr val="bg1"/>
              </a:solidFill>
            </a:endParaRPr>
          </a:p>
        </p:txBody>
      </p:sp>
    </p:spTree>
    <p:extLst>
      <p:ext uri="{BB962C8B-B14F-4D97-AF65-F5344CB8AC3E}">
        <p14:creationId xmlns:p14="http://schemas.microsoft.com/office/powerpoint/2010/main" val="24202276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319176" y="976394"/>
            <a:ext cx="8084595" cy="5670270"/>
          </a:xfrm>
          <a:prstGeom prst="rect">
            <a:avLst/>
          </a:prstGeom>
        </p:spPr>
        <p:txBody>
          <a:bodyPr wrap="square">
            <a:spAutoFit/>
          </a:bodyPr>
          <a:lstStyle/>
          <a:p>
            <a:pPr algn="just">
              <a:lnSpc>
                <a:spcPct val="130000"/>
              </a:lnSpc>
              <a:spcBef>
                <a:spcPts val="720"/>
              </a:spcBef>
              <a:spcAft>
                <a:spcPts val="720"/>
              </a:spcAft>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chương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trình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VCBPortal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đang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cung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cấp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BCA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tế</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trên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cổng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DVCQG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cổng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 và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tế</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chuyển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này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lấy</a:t>
            </a: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ngày</a:t>
            </a: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trên</a:t>
            </a: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cổng</a:t>
            </a:r>
            <a:r>
              <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DVCQG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cổng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làm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kiếm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tế</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ghi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trên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ghi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dung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chuyển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này</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lấy</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ngày</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ghi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làm</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tìm</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kiếm</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95832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319176" y="1145473"/>
            <a:ext cx="8212346" cy="812530"/>
          </a:xfrm>
          <a:prstGeom prst="rect">
            <a:avLst/>
          </a:prstGeom>
        </p:spPr>
        <p:txBody>
          <a:bodyPr wrap="square">
            <a:spAutoFit/>
          </a:bodyPr>
          <a:lstStyle/>
          <a:p>
            <a:pPr marL="342900" marR="0" lvl="0" indent="-342900">
              <a:lnSpc>
                <a:spcPct val="130000"/>
              </a:lnSpc>
              <a:spcBef>
                <a:spcPts val="720"/>
              </a:spcBef>
              <a:spcAft>
                <a:spcPts val="720"/>
              </a:spcAft>
              <a:buFont typeface="+mj-lt"/>
              <a:buAutoNum type="alphaLcPeriod"/>
            </a:pP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trạng</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và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trên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Cổng</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DVC</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Rectangle 7"/>
          <p:cNvSpPr/>
          <p:nvPr/>
        </p:nvSpPr>
        <p:spPr>
          <a:xfrm>
            <a:off x="319176" y="755602"/>
            <a:ext cx="3627916" cy="452432"/>
          </a:xfrm>
          <a:prstGeom prst="rect">
            <a:avLst/>
          </a:prstGeom>
        </p:spPr>
        <p:txBody>
          <a:bodyPr wrap="none">
            <a:spAutoFit/>
          </a:bodyPr>
          <a:lstStyle/>
          <a:p>
            <a:pPr marL="342900" marR="0" lvl="0" indent="-342900">
              <a:lnSpc>
                <a:spcPct val="130000"/>
              </a:lnSpc>
              <a:spcBef>
                <a:spcPts val="720"/>
              </a:spcBef>
              <a:spcAft>
                <a:spcPts val="720"/>
              </a:spcAft>
              <a:buFont typeface="+mj-lt"/>
              <a:buAutoNum type="romanUcPeriod"/>
            </a:pP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Phòng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nghiệp</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Đội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nghiệp</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p:cNvSpPr/>
          <p:nvPr/>
        </p:nvSpPr>
        <p:spPr>
          <a:xfrm>
            <a:off x="319176" y="1970758"/>
            <a:ext cx="8190534" cy="866391"/>
          </a:xfrm>
          <a:prstGeom prst="rect">
            <a:avLst/>
          </a:prstGeom>
        </p:spPr>
        <p:txBody>
          <a:bodyPr wrap="square">
            <a:spAutoFit/>
          </a:bodyPr>
          <a:lstStyle/>
          <a:p>
            <a:pPr marR="0" lvl="0" algn="just">
              <a:lnSpc>
                <a:spcPct val="130000"/>
              </a:lnSpc>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spcAft>
                <a:spcPts val="720"/>
              </a:spcAft>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rotWithShape="1">
          <a:blip r:embed="rId5"/>
          <a:srcRect l="36286" t="41429" r="31526" b="33063"/>
          <a:stretch/>
        </p:blipFill>
        <p:spPr>
          <a:xfrm>
            <a:off x="384796" y="3046110"/>
            <a:ext cx="8215018" cy="3811890"/>
          </a:xfrm>
          <a:prstGeom prst="rect">
            <a:avLst/>
          </a:prstGeom>
        </p:spPr>
      </p:pic>
    </p:spTree>
    <p:extLst>
      <p:ext uri="{BB962C8B-B14F-4D97-AF65-F5344CB8AC3E}">
        <p14:creationId xmlns:p14="http://schemas.microsoft.com/office/powerpoint/2010/main" val="34073388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7" name="Rectangle 6"/>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rotWithShape="1">
          <a:blip r:embed="rId4"/>
          <a:srcRect l="36673" t="47093" r="31263" b="29850"/>
          <a:stretch/>
        </p:blipFill>
        <p:spPr>
          <a:xfrm>
            <a:off x="451779" y="2732107"/>
            <a:ext cx="8125852" cy="3286729"/>
          </a:xfrm>
          <a:prstGeom prst="rect">
            <a:avLst/>
          </a:prstGeom>
        </p:spPr>
      </p:pic>
      <p:sp>
        <p:nvSpPr>
          <p:cNvPr id="10" name="Rectangle 9"/>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extBox 10"/>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Tree>
    <p:extLst>
      <p:ext uri="{BB962C8B-B14F-4D97-AF65-F5344CB8AC3E}">
        <p14:creationId xmlns:p14="http://schemas.microsoft.com/office/powerpoint/2010/main" val="37037510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9" name="Rectangle 8"/>
          <p:cNvSpPr/>
          <p:nvPr/>
        </p:nvSpPr>
        <p:spPr>
          <a:xfrm>
            <a:off x="319176" y="1012244"/>
            <a:ext cx="8212346" cy="452432"/>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descr="cid:dd29c46f-efe7-4608-bb44-1318569ba0a9"/>
          <p:cNvPicPr/>
          <p:nvPr/>
        </p:nvPicPr>
        <p:blipFill rotWithShape="1">
          <a:blip r:embed="rId4" r:link="rId5" cstate="print">
            <a:extLst>
              <a:ext uri="{28A0092B-C50C-407E-A947-70E740481C1C}">
                <a14:useLocalDpi xmlns:a14="http://schemas.microsoft.com/office/drawing/2010/main" val="0"/>
              </a:ext>
            </a:extLst>
          </a:blip>
          <a:srcRect b="6819"/>
          <a:stretch>
            <a:fillRect/>
          </a:stretch>
        </p:blipFill>
        <p:spPr bwMode="auto">
          <a:xfrm>
            <a:off x="434339" y="1673083"/>
            <a:ext cx="8074971" cy="4232417"/>
          </a:xfrm>
          <a:prstGeom prst="rect">
            <a:avLst/>
          </a:prstGeom>
          <a:noFill/>
          <a:ln>
            <a:noFill/>
          </a:ln>
          <a:extLst>
            <a:ext uri="{53640926-AAD7-44D8-BBD7-CCE9431645EC}">
              <a14:shadowObscured xmlns:a14="http://schemas.microsoft.com/office/drawing/2010/main"/>
            </a:ext>
          </a:extLst>
        </p:spPr>
      </p:pic>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Tree>
    <p:extLst>
      <p:ext uri="{BB962C8B-B14F-4D97-AF65-F5344CB8AC3E}">
        <p14:creationId xmlns:p14="http://schemas.microsoft.com/office/powerpoint/2010/main" val="14541767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319176" y="985086"/>
            <a:ext cx="7953829" cy="2217017"/>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dưới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lấy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30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DVCQG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OK.</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descr="cid:5a7fd76a-26cd-4b93-9273-5d2a0091021c"/>
          <p:cNvPicPr/>
          <p:nvPr/>
        </p:nvPicPr>
        <p:blipFill rotWithShape="1">
          <a:blip r:embed="rId4" r:link="rId5" cstate="print">
            <a:extLst>
              <a:ext uri="{28A0092B-C50C-407E-A947-70E740481C1C}">
                <a14:useLocalDpi xmlns:a14="http://schemas.microsoft.com/office/drawing/2010/main" val="0"/>
              </a:ext>
            </a:extLst>
          </a:blip>
          <a:srcRect t="-1" b="31480"/>
          <a:stretch>
            <a:fillRect/>
          </a:stretch>
        </p:blipFill>
        <p:spPr bwMode="auto">
          <a:xfrm>
            <a:off x="533989" y="3383352"/>
            <a:ext cx="7882061" cy="297390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8373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7" name="Rectangle 6"/>
          <p:cNvSpPr/>
          <p:nvPr/>
        </p:nvSpPr>
        <p:spPr>
          <a:xfrm>
            <a:off x="231834" y="938196"/>
            <a:ext cx="8186452" cy="1532727"/>
          </a:xfrm>
          <a:prstGeom prst="rect">
            <a:avLst/>
          </a:prstGeom>
        </p:spPr>
        <p:txBody>
          <a:bodyPr wrap="square">
            <a:spAutoFit/>
          </a:bodyPr>
          <a:lstStyle/>
          <a:p>
            <a:pPr algn="just">
              <a:lnSpc>
                <a:spcPct val="130000"/>
              </a:lnSpc>
              <a:spcBef>
                <a:spcPts val="720"/>
              </a:spcBef>
              <a:spcAft>
                <a:spcPts val="720"/>
              </a:spcAf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chiếu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cột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effectLst/>
              <a:latin typeface="Times New Roman" panose="02020603050405020304" pitchFamily="18" charset="0"/>
              <a:cs typeface="Times New Roman" panose="02020603050405020304" pitchFamily="18" charset="0"/>
            </a:endParaRPr>
          </a:p>
        </p:txBody>
      </p:sp>
      <p:pic>
        <p:nvPicPr>
          <p:cNvPr id="8" name="Picture 7" descr="cid:e38607bb-0433-4a52-a505-553e096e6a26"/>
          <p:cNvPicPr/>
          <p:nvPr/>
        </p:nvPicPr>
        <p:blipFill rotWithShape="1">
          <a:blip r:embed="rId4" r:link="rId5" cstate="print">
            <a:extLst>
              <a:ext uri="{28A0092B-C50C-407E-A947-70E740481C1C}">
                <a14:useLocalDpi xmlns:a14="http://schemas.microsoft.com/office/drawing/2010/main" val="0"/>
              </a:ext>
            </a:extLst>
          </a:blip>
          <a:srcRect b="6511"/>
          <a:stretch>
            <a:fillRect/>
          </a:stretch>
        </p:blipFill>
        <p:spPr bwMode="auto">
          <a:xfrm>
            <a:off x="319176" y="2470923"/>
            <a:ext cx="8099110" cy="42594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271309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231834" y="1006142"/>
            <a:ext cx="8070081" cy="5583580"/>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trạng</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chiếu</a:t>
            </a:r>
            <a:endPar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HS -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và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số</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khớp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đúng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Cân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khớp</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chờ</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tổng</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hợp</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ngân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sách</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nhà</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nước</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cuối</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tháng</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HS -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Không</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cần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HS -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số</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khớp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đúng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Xem</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xét</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hoàn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theo</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quy</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HS - Thu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thừa</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dân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nhiều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01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lần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Xem</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xét</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hoàn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theo</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quy</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HS - Thu </a:t>
            </a:r>
            <a:r>
              <a:rPr lang="en-US" b="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lệch</a:t>
            </a:r>
            <a:r>
              <a:rPr lang="en-US" b="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số</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không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khớp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đúng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vào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Xem</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xét</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hoàn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hoặc</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xử</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lý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theo</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quy</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i="1"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3389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9" name="Rectangle 8"/>
          <p:cNvSpPr/>
          <p:nvPr/>
        </p:nvSpPr>
        <p:spPr>
          <a:xfrm>
            <a:off x="319176" y="1132987"/>
            <a:ext cx="8212346" cy="3151632"/>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thừa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hoàn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lại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thành</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và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đã</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chiếu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NSNN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và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chuyển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phòng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kế</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bước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tiếp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theo.</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định</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thành</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và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chuyển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Cổng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DVCQG</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xác</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nguyên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nhân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chưa</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spc="-3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17172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319176" y="951574"/>
            <a:ext cx="8432938" cy="452432"/>
          </a:xfrm>
          <a:prstGeom prst="rect">
            <a:avLst/>
          </a:prstGeom>
        </p:spPr>
        <p:txBody>
          <a:bodyPr wrap="square">
            <a:spAutoFit/>
          </a:bodyPr>
          <a:lstStyle/>
          <a:p>
            <a:pPr marL="342900" marR="0" lvl="0" indent="-342900">
              <a:lnSpc>
                <a:spcPct val="130000"/>
              </a:lnSpc>
              <a:spcBef>
                <a:spcPts val="720"/>
              </a:spcBef>
              <a:spcAft>
                <a:spcPts val="720"/>
              </a:spcAft>
              <a:buFont typeface="+mj-lt"/>
              <a:buAutoNum type="alphaLcPeriod"/>
            </a:pP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trên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Sao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kê</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Là</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phương</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án</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hỗ</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trợ</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thêm</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trong</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giai</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đoạn</a:t>
            </a:r>
            <a:r>
              <a:rPr lang="en-US"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I):</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p:cNvSpPr/>
          <p:nvPr/>
        </p:nvSpPr>
        <p:spPr>
          <a:xfrm>
            <a:off x="340988" y="1551738"/>
            <a:ext cx="8190534" cy="866391"/>
          </a:xfrm>
          <a:prstGeom prst="rect">
            <a:avLst/>
          </a:prstGeom>
        </p:spPr>
        <p:txBody>
          <a:bodyPr wrap="square">
            <a:spAutoFit/>
          </a:bodyPr>
          <a:lstStyle/>
          <a:p>
            <a:pPr marR="0" lvl="0" algn="just">
              <a:lnSpc>
                <a:spcPct val="130000"/>
              </a:lnSpc>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spcAft>
                <a:spcPts val="720"/>
              </a:spcAft>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rotWithShape="1">
          <a:blip r:embed="rId5"/>
          <a:srcRect l="36286" t="41429" r="31526" b="33063"/>
          <a:stretch/>
        </p:blipFill>
        <p:spPr>
          <a:xfrm>
            <a:off x="406608" y="2627090"/>
            <a:ext cx="8215018" cy="3811890"/>
          </a:xfrm>
          <a:prstGeom prst="rect">
            <a:avLst/>
          </a:prstGeom>
        </p:spPr>
      </p:pic>
    </p:spTree>
    <p:extLst>
      <p:ext uri="{BB962C8B-B14F-4D97-AF65-F5344CB8AC3E}">
        <p14:creationId xmlns:p14="http://schemas.microsoft.com/office/powerpoint/2010/main" val="22065678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11" name="Rectangle 10"/>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rotWithShape="1">
          <a:blip r:embed="rId4"/>
          <a:srcRect l="36673" t="47093" r="31263" b="29850"/>
          <a:stretch/>
        </p:blipFill>
        <p:spPr>
          <a:xfrm>
            <a:off x="451779" y="2732107"/>
            <a:ext cx="8125852" cy="3286729"/>
          </a:xfrm>
          <a:prstGeom prst="rect">
            <a:avLst/>
          </a:prstGeom>
        </p:spPr>
      </p:pic>
      <p:sp>
        <p:nvSpPr>
          <p:cNvPr id="13" name="Rectangle 12"/>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4111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231834" y="1025435"/>
            <a:ext cx="6538824" cy="41652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thẻ</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547c01e8-121d-4cbb-9da6-f138d244e065"/>
          <p:cNvPicPr/>
          <p:nvPr/>
        </p:nvPicPr>
        <p:blipFill rotWithShape="1">
          <a:blip r:embed="rId4" r:link="rId5" cstate="print">
            <a:extLst>
              <a:ext uri="{28A0092B-C50C-407E-A947-70E740481C1C}">
                <a14:useLocalDpi xmlns:a14="http://schemas.microsoft.com/office/drawing/2010/main" val="0"/>
              </a:ext>
            </a:extLst>
          </a:blip>
          <a:srcRect b="6468"/>
          <a:stretch>
            <a:fillRect/>
          </a:stretch>
        </p:blipFill>
        <p:spPr bwMode="auto">
          <a:xfrm>
            <a:off x="319176" y="1663557"/>
            <a:ext cx="8178836" cy="4301814"/>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1253218" y="4188279"/>
            <a:ext cx="1238250" cy="1651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2877278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319176" y="1012103"/>
            <a:ext cx="8212346" cy="1891800"/>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lấy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30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OK.</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descr="cid:8add09ba-57bb-45d8-a580-c8fc6bc58bdb"/>
          <p:cNvPicPr/>
          <p:nvPr/>
        </p:nvPicPr>
        <p:blipFill rotWithShape="1">
          <a:blip r:embed="rId4" r:link="rId5" cstate="print">
            <a:extLst>
              <a:ext uri="{28A0092B-C50C-407E-A947-70E740481C1C}">
                <a14:useLocalDpi xmlns:a14="http://schemas.microsoft.com/office/drawing/2010/main" val="0"/>
              </a:ext>
            </a:extLst>
          </a:blip>
          <a:srcRect t="-1" b="26599"/>
          <a:stretch>
            <a:fillRect/>
          </a:stretch>
        </p:blipFill>
        <p:spPr bwMode="auto">
          <a:xfrm>
            <a:off x="430802" y="3112169"/>
            <a:ext cx="8071800" cy="333217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39857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
        <p:nvSpPr>
          <p:cNvPr id="6" name="Rectangle 5"/>
          <p:cNvSpPr/>
          <p:nvPr/>
        </p:nvSpPr>
        <p:spPr>
          <a:xfrm>
            <a:off x="319176" y="987139"/>
            <a:ext cx="8212346" cy="1172629"/>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cột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8add09ba-57bb-45d8-a580-c8fc6bc58bdb"/>
          <p:cNvPicPr/>
          <p:nvPr/>
        </p:nvPicPr>
        <p:blipFill rotWithShape="1">
          <a:blip r:embed="rId4" r:link="rId5" cstate="print">
            <a:extLst>
              <a:ext uri="{28A0092B-C50C-407E-A947-70E740481C1C}">
                <a14:useLocalDpi xmlns:a14="http://schemas.microsoft.com/office/drawing/2010/main" val="0"/>
              </a:ext>
            </a:extLst>
          </a:blip>
          <a:srcRect t="42247" b="19391"/>
          <a:stretch>
            <a:fillRect/>
          </a:stretch>
        </p:blipFill>
        <p:spPr bwMode="auto">
          <a:xfrm>
            <a:off x="420774" y="2133599"/>
            <a:ext cx="8028149" cy="1732032"/>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3042961" y="2516275"/>
            <a:ext cx="1431925" cy="134935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Rectangle 8"/>
          <p:cNvSpPr/>
          <p:nvPr/>
        </p:nvSpPr>
        <p:spPr>
          <a:xfrm>
            <a:off x="338175" y="4010943"/>
            <a:ext cx="8193347" cy="2613023"/>
          </a:xfrm>
          <a:prstGeom prst="rect">
            <a:avLst/>
          </a:prstGeom>
        </p:spPr>
        <p:txBody>
          <a:bodyPr wrap="square">
            <a:spAutoFit/>
          </a:bodyPr>
          <a:lstStyle/>
          <a:p>
            <a:pPr marL="342900" marR="0" lvl="0" indent="-342900" algn="just">
              <a:lnSpc>
                <a:spcPct val="130000"/>
              </a:lnSpc>
              <a:buClr>
                <a:srgbClr val="000000"/>
              </a:buClr>
              <a:buFont typeface="Symbol" panose="05050102010706020507" pitchFamily="18" charset="2"/>
              <a:buChar char=""/>
            </a:pP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Chưa</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khớp</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Trạng</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thái</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thanh</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toán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trên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Cổng</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DVC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bị</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lỗi</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nhưng</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VCB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vẫn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nhận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liên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kết</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với</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bút</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toán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khớp</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lấy</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số</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từ</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nội</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dung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bút</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toán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nguyên</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nhân</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đưa</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ra</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phương</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án</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xử</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lý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Bộ</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Công</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An</a:t>
            </a:r>
            <a:endPar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Thanh </a:t>
            </a: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toán</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nhiều</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lần</a:t>
            </a:r>
            <a:r>
              <a:rPr lang="en-US" b="1"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Hồ</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sơ</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người</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dân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thanh</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toán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nhiều</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hơn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01 </a:t>
            </a:r>
            <a:r>
              <a:rPr lang="en-US"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lần</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Xem</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xét</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hoàn</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theo</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quy</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của</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Bộ</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Công</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An.</a:t>
            </a:r>
            <a:endPar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b="1"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Khớp</a:t>
            </a:r>
            <a:r>
              <a:rPr lang="en-US"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cần</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i="1"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xử</a:t>
            </a:r>
            <a:r>
              <a:rPr lang="en-US" i="1"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lý.</a:t>
            </a:r>
            <a:endParaRPr lang="en-US"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62761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834" y="1109189"/>
            <a:ext cx="8299688" cy="3790781"/>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sz="1400" b="1"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sz="14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6:</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sao</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sơ</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tương</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ứng</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nội</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dung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sơ</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4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hợp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hồ</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sơ</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khớp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đúng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thực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hiện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đối</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soát</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với</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khoản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chênh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tại</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Báo</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cáo</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giao</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dịch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chi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tiết</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để</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742950" marR="0" lvl="1" indent="-285750" algn="just">
              <a:lnSpc>
                <a:spcPct val="130000"/>
              </a:lnSpc>
              <a:spcBef>
                <a:spcPts val="720"/>
              </a:spcBef>
              <a:spcAft>
                <a:spcPts val="720"/>
              </a:spcAft>
              <a:buFont typeface="Courier New" panose="02070309020205020404" pitchFamily="49" charset="0"/>
              <a:buChar char="o"/>
            </a:pP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khoản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nộp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thừa</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Thực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hiện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hoàn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lại</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742950" marR="0" lvl="1" indent="-285750" algn="just">
              <a:lnSpc>
                <a:spcPct val="130000"/>
              </a:lnSpc>
              <a:spcBef>
                <a:spcPts val="720"/>
              </a:spcBef>
              <a:spcAft>
                <a:spcPts val="720"/>
              </a:spcAft>
              <a:buFont typeface="Courier New" panose="02070309020205020404" pitchFamily="49" charset="0"/>
              <a:buChar char="o"/>
            </a:pP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khoản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nộp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thành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công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đã</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có</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VCB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để</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đối</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chiếu</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với</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báo</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cáo</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thu</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nộp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NSNN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chuyển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phòng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kế</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toán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thực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hiện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bước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tiếp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theo.</a:t>
            </a:r>
            <a:endParaRPr lang="en-US" sz="1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742950" marR="0" lvl="1" indent="-285750" algn="just">
              <a:lnSpc>
                <a:spcPct val="130000"/>
              </a:lnSpc>
              <a:spcBef>
                <a:spcPts val="720"/>
              </a:spcBef>
              <a:spcAft>
                <a:spcPts val="720"/>
              </a:spcAft>
              <a:buFont typeface="Courier New" panose="02070309020205020404" pitchFamily="49" charset="0"/>
              <a:buChar char="o"/>
            </a:pP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khoản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nộp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thành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công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chưa</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có</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VCB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để</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chuyển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Cổng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DVCQG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nhận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nguyên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nhân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tiền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chưa</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về</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Symbol" panose="05050102010706020507" pitchFamily="18" charset="2"/>
              <a:buChar char=""/>
            </a:pP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Trường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hợp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vẫn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không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được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hồ</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sơ</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khớp</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đúng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Xác</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định</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nguyên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nhân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và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đưa</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ra</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phương</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án</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xử</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lý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phù</a:t>
            </a:r>
            <a:r>
              <a:rPr lang="en-US" sz="1400" spc="-3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400" spc="-3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hợp</a:t>
            </a:r>
            <a:endParaRPr lang="en-US" sz="14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TextBox 5"/>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Tree>
    <p:extLst>
      <p:ext uri="{BB962C8B-B14F-4D97-AF65-F5344CB8AC3E}">
        <p14:creationId xmlns:p14="http://schemas.microsoft.com/office/powerpoint/2010/main" val="1427129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485" y="992949"/>
            <a:ext cx="8011885" cy="3431709"/>
          </a:xfrm>
          <a:prstGeom prst="rect">
            <a:avLst/>
          </a:prstGeom>
        </p:spPr>
        <p:txBody>
          <a:bodyPr wrap="square">
            <a:spAutoFit/>
          </a:bodyPr>
          <a:lstStyle/>
          <a:p>
            <a:pPr marL="342900" marR="0" lvl="0" indent="-342900">
              <a:lnSpc>
                <a:spcPct val="130000"/>
              </a:lnSpc>
              <a:spcBef>
                <a:spcPts val="720"/>
              </a:spcBef>
              <a:spcAft>
                <a:spcPts val="720"/>
              </a:spcAft>
              <a:buFont typeface="+mj-lt"/>
              <a:buAutoNum type="romanUcPeriod"/>
            </a:pPr>
            <a:r>
              <a:rPr lang="en-US" sz="1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Phòng </a:t>
            </a:r>
            <a:r>
              <a:rPr lang="en-US" sz="1400"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z="1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chính</a:t>
            </a:r>
            <a:r>
              <a:rPr lang="en-US" sz="1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sz="1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phận</a:t>
            </a:r>
            <a:r>
              <a:rPr lang="en-US" sz="1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sz="1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chính</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Bef>
                <a:spcPts val="720"/>
              </a:spcBef>
              <a:spcAft>
                <a:spcPts val="720"/>
              </a:spcAf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endParaRPr lang="en-US" dirty="0">
              <a:latin typeface="Times New Roman" panose="02020603050405020304" pitchFamily="18" charset="0"/>
              <a:cs typeface="Times New Roman" panose="02020603050405020304" pitchFamily="18" charset="0"/>
            </a:endParaRPr>
          </a:p>
          <a:p>
            <a:pPr algn="just">
              <a:lnSpc>
                <a:spcPct val="130000"/>
              </a:lnSpc>
              <a:spcBef>
                <a:spcPts val="720"/>
              </a:spcBef>
              <a:spcAft>
                <a:spcPts val="720"/>
              </a:spcAf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thao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tương</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thao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lnSpc>
                <a:spcPct val="130000"/>
              </a:lnSpc>
              <a:spcBef>
                <a:spcPts val="720"/>
              </a:spcBef>
              <a:spcAft>
                <a:spcPts val="720"/>
              </a:spcAf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dõi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kê</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đôn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effectLst/>
              <a:latin typeface="Times New Roman" panose="02020603050405020304" pitchFamily="18" charset="0"/>
              <a:cs typeface="Times New Roman" panose="02020603050405020304" pitchFamily="18" charset="0"/>
            </a:endParaRPr>
          </a:p>
        </p:txBody>
      </p:sp>
      <p:grpSp>
        <p:nvGrpSpPr>
          <p:cNvPr id="3" name="Group 2"/>
          <p:cNvGrpSpPr/>
          <p:nvPr/>
        </p:nvGrpSpPr>
        <p:grpSpPr>
          <a:xfrm>
            <a:off x="319176" y="153365"/>
            <a:ext cx="8548776" cy="650472"/>
            <a:chOff x="301923" y="41221"/>
            <a:chExt cx="8548776" cy="650472"/>
          </a:xfrm>
        </p:grpSpPr>
        <p:pic>
          <p:nvPicPr>
            <p:cNvPr id="4" name="Picture 3"/>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TextBox 5"/>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a:t>
            </a:r>
            <a:r>
              <a:rPr lang="en-US" sz="2800" dirty="0" err="1"/>
              <a:t>CÁC</a:t>
            </a:r>
            <a:r>
              <a:rPr lang="en-US" sz="2800" dirty="0"/>
              <a:t> </a:t>
            </a:r>
            <a:r>
              <a:rPr lang="en-US" sz="2800" dirty="0" err="1"/>
              <a:t>KHOẢN</a:t>
            </a:r>
            <a:r>
              <a:rPr lang="en-US" sz="2800" dirty="0"/>
              <a:t> THU</a:t>
            </a:r>
          </a:p>
          <a:p>
            <a:endParaRPr lang="en-US" sz="2800" dirty="0"/>
          </a:p>
        </p:txBody>
      </p:sp>
    </p:spTree>
    <p:extLst>
      <p:ext uri="{BB962C8B-B14F-4D97-AF65-F5344CB8AC3E}">
        <p14:creationId xmlns:p14="http://schemas.microsoft.com/office/powerpoint/2010/main" val="3824671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1958029"/>
            <a:ext cx="3054966" cy="672687"/>
          </a:xfrm>
          <a:prstGeom prst="rect">
            <a:avLst/>
          </a:prstGeom>
          <a:noFill/>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VIII</a:t>
            </a:r>
            <a:endParaRPr lang="en-US" sz="2900" b="1" dirty="0">
              <a:latin typeface="Calibri "/>
            </a:endParaRPr>
          </a:p>
        </p:txBody>
      </p:sp>
      <p:sp>
        <p:nvSpPr>
          <p:cNvPr id="7" name="Title 1"/>
          <p:cNvSpPr txBox="1">
            <a:spLocks/>
          </p:cNvSpPr>
          <p:nvPr/>
        </p:nvSpPr>
        <p:spPr>
          <a:xfrm>
            <a:off x="776995" y="2468747"/>
            <a:ext cx="7898336"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30000"/>
              </a:lnSpc>
            </a:pPr>
            <a:r>
              <a:rPr lang="en-US" sz="2400" b="1" dirty="0" err="1">
                <a:solidFill>
                  <a:schemeClr val="bg1"/>
                </a:solidFill>
              </a:rPr>
              <a:t>Hướng</a:t>
            </a:r>
            <a:r>
              <a:rPr lang="en-US" sz="2400" b="1" dirty="0">
                <a:solidFill>
                  <a:schemeClr val="bg1"/>
                </a:solidFill>
              </a:rPr>
              <a:t> </a:t>
            </a:r>
            <a:r>
              <a:rPr lang="en-US" sz="2400" b="1" dirty="0" err="1">
                <a:solidFill>
                  <a:schemeClr val="bg1"/>
                </a:solidFill>
              </a:rPr>
              <a:t>dẫn</a:t>
            </a:r>
            <a:r>
              <a:rPr lang="en-US" sz="2400" b="1" dirty="0">
                <a:solidFill>
                  <a:schemeClr val="bg1"/>
                </a:solidFill>
              </a:rPr>
              <a:t> </a:t>
            </a:r>
            <a:r>
              <a:rPr lang="en-US" sz="2400" b="1" dirty="0" err="1">
                <a:solidFill>
                  <a:schemeClr val="bg1"/>
                </a:solidFill>
              </a:rPr>
              <a:t>sử</a:t>
            </a:r>
            <a:r>
              <a:rPr lang="en-US" sz="2400" b="1" dirty="0">
                <a:solidFill>
                  <a:schemeClr val="bg1"/>
                </a:solidFill>
              </a:rPr>
              <a:t> </a:t>
            </a:r>
            <a:r>
              <a:rPr lang="en-US" sz="2400" b="1" dirty="0" err="1">
                <a:solidFill>
                  <a:schemeClr val="bg1"/>
                </a:solidFill>
              </a:rPr>
              <a:t>dụng</a:t>
            </a:r>
            <a:r>
              <a:rPr lang="en-US" sz="2400" b="1" dirty="0">
                <a:solidFill>
                  <a:schemeClr val="bg1"/>
                </a:solidFill>
              </a:rPr>
              <a:t> </a:t>
            </a:r>
            <a:r>
              <a:rPr lang="en-US" sz="2400" b="1" dirty="0" err="1">
                <a:solidFill>
                  <a:schemeClr val="bg1"/>
                </a:solidFill>
              </a:rPr>
              <a:t>VCBPortal</a:t>
            </a:r>
            <a:r>
              <a:rPr lang="en-US" sz="2400" b="1" dirty="0">
                <a:solidFill>
                  <a:schemeClr val="bg1"/>
                </a:solidFill>
              </a:rPr>
              <a:t> (4):</a:t>
            </a:r>
          </a:p>
          <a:p>
            <a:pPr algn="ctr">
              <a:lnSpc>
                <a:spcPct val="130000"/>
              </a:lnSpc>
            </a:pPr>
            <a:r>
              <a:rPr lang="en-US" sz="4000" b="1" dirty="0" err="1">
                <a:solidFill>
                  <a:schemeClr val="bg1"/>
                </a:solidFill>
              </a:rPr>
              <a:t>Hướng</a:t>
            </a:r>
            <a:r>
              <a:rPr lang="en-US" sz="4000" b="1" dirty="0">
                <a:solidFill>
                  <a:schemeClr val="bg1"/>
                </a:solidFill>
              </a:rPr>
              <a:t> </a:t>
            </a:r>
            <a:r>
              <a:rPr lang="en-US" sz="4000" b="1" dirty="0" err="1">
                <a:solidFill>
                  <a:schemeClr val="bg1"/>
                </a:solidFill>
              </a:rPr>
              <a:t>dẫn</a:t>
            </a:r>
            <a:r>
              <a:rPr lang="en-US" sz="4000" b="1" dirty="0">
                <a:solidFill>
                  <a:schemeClr val="bg1"/>
                </a:solidFill>
              </a:rPr>
              <a:t> </a:t>
            </a:r>
            <a:r>
              <a:rPr lang="en-US" sz="4000" b="1" dirty="0" err="1">
                <a:solidFill>
                  <a:schemeClr val="bg1"/>
                </a:solidFill>
              </a:rPr>
              <a:t>đối</a:t>
            </a:r>
            <a:r>
              <a:rPr lang="en-US" sz="4000" b="1" dirty="0">
                <a:solidFill>
                  <a:schemeClr val="bg1"/>
                </a:solidFill>
              </a:rPr>
              <a:t> </a:t>
            </a:r>
            <a:r>
              <a:rPr lang="en-US" sz="4000" b="1" dirty="0" err="1">
                <a:solidFill>
                  <a:schemeClr val="bg1"/>
                </a:solidFill>
              </a:rPr>
              <a:t>soát</a:t>
            </a:r>
            <a:r>
              <a:rPr lang="en-US" sz="4000" b="1" dirty="0">
                <a:solidFill>
                  <a:schemeClr val="bg1"/>
                </a:solidFill>
              </a:rPr>
              <a:t> </a:t>
            </a:r>
            <a:r>
              <a:rPr lang="en-US" sz="4000" b="1" dirty="0" err="1">
                <a:solidFill>
                  <a:schemeClr val="bg1"/>
                </a:solidFill>
              </a:rPr>
              <a:t>thu</a:t>
            </a:r>
            <a:r>
              <a:rPr lang="en-US" sz="4000" b="1" dirty="0">
                <a:solidFill>
                  <a:schemeClr val="bg1"/>
                </a:solidFill>
              </a:rPr>
              <a:t> </a:t>
            </a:r>
            <a:r>
              <a:rPr lang="en-US" sz="4000" b="1" dirty="0" err="1">
                <a:solidFill>
                  <a:schemeClr val="bg1"/>
                </a:solidFill>
              </a:rPr>
              <a:t>nộp</a:t>
            </a:r>
            <a:r>
              <a:rPr lang="en-US" sz="4000" b="1" dirty="0">
                <a:solidFill>
                  <a:schemeClr val="bg1"/>
                </a:solidFill>
              </a:rPr>
              <a:t> </a:t>
            </a:r>
            <a:r>
              <a:rPr lang="en-US" sz="4000" b="1" dirty="0" err="1">
                <a:solidFill>
                  <a:schemeClr val="bg1"/>
                </a:solidFill>
              </a:rPr>
              <a:t>NSNN</a:t>
            </a:r>
            <a:endParaRPr lang="en-US" sz="4000" b="1" dirty="0">
              <a:solidFill>
                <a:schemeClr val="bg1"/>
              </a:solidFill>
            </a:endParaRPr>
          </a:p>
          <a:p>
            <a:pPr algn="ctr">
              <a:lnSpc>
                <a:spcPct val="130000"/>
              </a:lnSpc>
            </a:pPr>
            <a:endParaRPr lang="en-US" sz="2400" b="1" dirty="0">
              <a:solidFill>
                <a:schemeClr val="bg1"/>
              </a:solidFill>
            </a:endParaRPr>
          </a:p>
        </p:txBody>
      </p:sp>
    </p:spTree>
    <p:extLst>
      <p:ext uri="{BB962C8B-B14F-4D97-AF65-F5344CB8AC3E}">
        <p14:creationId xmlns:p14="http://schemas.microsoft.com/office/powerpoint/2010/main" val="37228629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8" name="TextBox 7"/>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
        <p:nvSpPr>
          <p:cNvPr id="5" name="Rectangle 4"/>
          <p:cNvSpPr/>
          <p:nvPr/>
        </p:nvSpPr>
        <p:spPr>
          <a:xfrm>
            <a:off x="319175" y="1853184"/>
            <a:ext cx="8084595" cy="2431435"/>
          </a:xfrm>
          <a:prstGeom prst="rect">
            <a:avLst/>
          </a:prstGeom>
        </p:spPr>
        <p:txBody>
          <a:bodyPr wrap="square">
            <a:spAutoFit/>
          </a:bodyPr>
          <a:lstStyle/>
          <a:p>
            <a:pPr marL="342900" marR="0" lvl="0" indent="-342900">
              <a:lnSpc>
                <a:spcPct val="130000"/>
              </a:lnSpc>
              <a:spcBef>
                <a:spcPts val="720"/>
              </a:spcBef>
              <a:spcAft>
                <a:spcPts val="720"/>
              </a:spcAft>
              <a:buFont typeface="+mj-lt"/>
              <a:buAutoNum type="romanUcPeriod"/>
            </a:pP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Hệ</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thống</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phục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NSNN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30000"/>
              </a:lnSpc>
              <a:spcBef>
                <a:spcPts val="720"/>
              </a:spcBef>
              <a:spcAft>
                <a:spcPts val="720"/>
              </a:spcAft>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Chương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trình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VCBPortal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cung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cấp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nộp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NSNN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GD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ngân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GD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ngân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40873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6" name="Rectangle 5"/>
          <p:cNvSpPr/>
          <p:nvPr/>
        </p:nvSpPr>
        <p:spPr>
          <a:xfrm>
            <a:off x="319176" y="1145473"/>
            <a:ext cx="8212346" cy="812530"/>
          </a:xfrm>
          <a:prstGeom prst="rect">
            <a:avLst/>
          </a:prstGeom>
        </p:spPr>
        <p:txBody>
          <a:bodyPr wrap="square">
            <a:spAutoFit/>
          </a:bodyPr>
          <a:lstStyle/>
          <a:p>
            <a:pPr marL="342900" marR="0" lvl="0" indent="-342900">
              <a:lnSpc>
                <a:spcPct val="130000"/>
              </a:lnSpc>
              <a:spcBef>
                <a:spcPts val="720"/>
              </a:spcBef>
              <a:spcAft>
                <a:spcPts val="720"/>
              </a:spcAft>
              <a:buFont typeface="+mj-lt"/>
              <a:buAutoNum type="alphaLcPeriod"/>
            </a:pP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Đối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soát</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tình</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trạng</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tiền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về</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khoản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VCB và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hồ</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sơ</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được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trên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Cổng</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DVC</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Rectangle 7"/>
          <p:cNvSpPr/>
          <p:nvPr/>
        </p:nvSpPr>
        <p:spPr>
          <a:xfrm>
            <a:off x="319176" y="755602"/>
            <a:ext cx="3627916" cy="452432"/>
          </a:xfrm>
          <a:prstGeom prst="rect">
            <a:avLst/>
          </a:prstGeom>
        </p:spPr>
        <p:txBody>
          <a:bodyPr wrap="none">
            <a:spAutoFit/>
          </a:bodyPr>
          <a:lstStyle/>
          <a:p>
            <a:pPr marL="342900" marR="0" lvl="0" indent="-342900">
              <a:lnSpc>
                <a:spcPct val="130000"/>
              </a:lnSpc>
              <a:spcBef>
                <a:spcPts val="720"/>
              </a:spcBef>
              <a:spcAft>
                <a:spcPts val="720"/>
              </a:spcAft>
              <a:buFont typeface="+mj-lt"/>
              <a:buAutoNum type="romanUcPeriod"/>
            </a:pP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Phòng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nghiệp</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Đội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nghiệp</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p:cNvSpPr/>
          <p:nvPr/>
        </p:nvSpPr>
        <p:spPr>
          <a:xfrm>
            <a:off x="319176" y="1970758"/>
            <a:ext cx="8190534" cy="866391"/>
          </a:xfrm>
          <a:prstGeom prst="rect">
            <a:avLst/>
          </a:prstGeom>
        </p:spPr>
        <p:txBody>
          <a:bodyPr wrap="square">
            <a:spAutoFit/>
          </a:bodyPr>
          <a:lstStyle/>
          <a:p>
            <a:pPr marR="0" lvl="0" algn="just">
              <a:lnSpc>
                <a:spcPct val="130000"/>
              </a:lnSpc>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spcAft>
                <a:spcPts val="720"/>
              </a:spcAft>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rotWithShape="1">
          <a:blip r:embed="rId5"/>
          <a:srcRect l="36286" t="41429" r="31526" b="33063"/>
          <a:stretch/>
        </p:blipFill>
        <p:spPr>
          <a:xfrm>
            <a:off x="384796" y="3046110"/>
            <a:ext cx="8215018" cy="3811890"/>
          </a:xfrm>
          <a:prstGeom prst="rect">
            <a:avLst/>
          </a:prstGeom>
        </p:spPr>
      </p:pic>
      <p:sp>
        <p:nvSpPr>
          <p:cNvPr id="11" name="TextBox 10"/>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Tree>
    <p:extLst>
      <p:ext uri="{BB962C8B-B14F-4D97-AF65-F5344CB8AC3E}">
        <p14:creationId xmlns:p14="http://schemas.microsoft.com/office/powerpoint/2010/main" val="8460837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7" name="Rectangle 6"/>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rotWithShape="1">
          <a:blip r:embed="rId4"/>
          <a:srcRect l="36673" t="47093" r="31263" b="29850"/>
          <a:stretch/>
        </p:blipFill>
        <p:spPr>
          <a:xfrm>
            <a:off x="451779" y="2732107"/>
            <a:ext cx="8125852" cy="3286729"/>
          </a:xfrm>
          <a:prstGeom prst="rect">
            <a:avLst/>
          </a:prstGeom>
        </p:spPr>
      </p:pic>
      <p:sp>
        <p:nvSpPr>
          <p:cNvPr id="10" name="Rectangle 9"/>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Tree>
    <p:extLst>
      <p:ext uri="{BB962C8B-B14F-4D97-AF65-F5344CB8AC3E}">
        <p14:creationId xmlns:p14="http://schemas.microsoft.com/office/powerpoint/2010/main" val="34236087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
        <p:nvSpPr>
          <p:cNvPr id="6" name="Rectangle 5"/>
          <p:cNvSpPr/>
          <p:nvPr/>
        </p:nvSpPr>
        <p:spPr>
          <a:xfrm>
            <a:off x="403009" y="951574"/>
            <a:ext cx="8212346" cy="812530"/>
          </a:xfrm>
          <a:prstGeom prst="rect">
            <a:avLst/>
          </a:prstGeom>
        </p:spPr>
        <p:txBody>
          <a:bodyPr wrap="square">
            <a:spAutoFit/>
          </a:bodyPr>
          <a:lstStyle/>
          <a:p>
            <a:pPr algn="just">
              <a:lnSpc>
                <a:spcPct val="130000"/>
              </a:lnSpc>
              <a:spcBef>
                <a:spcPts val="720"/>
              </a:spcBef>
              <a:spcAft>
                <a:spcPts val="720"/>
              </a:spcAf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thẻ</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GD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ngân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effectLst/>
              <a:latin typeface="Times New Roman" panose="02020603050405020304" pitchFamily="18" charset="0"/>
              <a:cs typeface="Times New Roman" panose="02020603050405020304" pitchFamily="18" charset="0"/>
            </a:endParaRPr>
          </a:p>
        </p:txBody>
      </p:sp>
      <p:pic>
        <p:nvPicPr>
          <p:cNvPr id="11" name="Picture 10" descr="cid:4d6f0e0e-501a-46c0-a0af-acddf449cd15"/>
          <p:cNvPicPr/>
          <p:nvPr/>
        </p:nvPicPr>
        <p:blipFill rotWithShape="1">
          <a:blip r:embed="rId4" r:link="rId5" cstate="print">
            <a:extLst>
              <a:ext uri="{28A0092B-C50C-407E-A947-70E740481C1C}">
                <a14:useLocalDpi xmlns:a14="http://schemas.microsoft.com/office/drawing/2010/main" val="0"/>
              </a:ext>
            </a:extLst>
          </a:blip>
          <a:srcRect b="27644"/>
          <a:stretch>
            <a:fillRect/>
          </a:stretch>
        </p:blipFill>
        <p:spPr bwMode="auto">
          <a:xfrm>
            <a:off x="403009" y="1958003"/>
            <a:ext cx="8041171" cy="32725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23834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
        <p:nvSpPr>
          <p:cNvPr id="5" name="Rectangle 4"/>
          <p:cNvSpPr/>
          <p:nvPr/>
        </p:nvSpPr>
        <p:spPr>
          <a:xfrm>
            <a:off x="319176" y="1110730"/>
            <a:ext cx="8099110" cy="5097806"/>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ngân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lấy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30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OK.</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Times New Roman" panose="02020603050405020304" pitchFamily="18" charset="0"/>
              <a:buChar cha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đầy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Loại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tiểu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mục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Tỷ</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NSNN</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07753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pic>
        <p:nvPicPr>
          <p:cNvPr id="6" name="Picture 5" descr="cid:10551c6e-e271-414a-8cec-a1c0c1135411"/>
          <p:cNvPicPr/>
          <p:nvPr/>
        </p:nvPicPr>
        <p:blipFill rotWithShape="1">
          <a:blip r:embed="rId4" r:link="rId5" cstate="print">
            <a:extLst>
              <a:ext uri="{28A0092B-C50C-407E-A947-70E740481C1C}">
                <a14:useLocalDpi xmlns:a14="http://schemas.microsoft.com/office/drawing/2010/main" val="0"/>
              </a:ext>
            </a:extLst>
          </a:blip>
          <a:srcRect b="6526"/>
          <a:stretch>
            <a:fillRect/>
          </a:stretch>
        </p:blipFill>
        <p:spPr bwMode="auto">
          <a:xfrm>
            <a:off x="330388" y="1307532"/>
            <a:ext cx="8201134" cy="431210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68578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
        <p:nvSpPr>
          <p:cNvPr id="5" name="Rectangle 4"/>
          <p:cNvSpPr/>
          <p:nvPr/>
        </p:nvSpPr>
        <p:spPr>
          <a:xfrm>
            <a:off x="231834" y="937720"/>
            <a:ext cx="8212346" cy="1532727"/>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sẵn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soát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hướng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dẫn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Mục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Tờ</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mẫu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01/</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PLHP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kèm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28/2011/TTTT-</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CTTN</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BTC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28/2011/T-</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BTC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28/02/2011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p:cNvPicPr/>
          <p:nvPr/>
        </p:nvPicPr>
        <p:blipFill rotWithShape="1">
          <a:blip r:embed="rId4"/>
          <a:srcRect l="32529" t="17291" r="31645" b="18778"/>
          <a:stretch/>
        </p:blipFill>
        <p:spPr bwMode="auto">
          <a:xfrm>
            <a:off x="1583644" y="2470447"/>
            <a:ext cx="5717041" cy="43550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41463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
        <p:nvSpPr>
          <p:cNvPr id="5" name="Rectangle 4"/>
          <p:cNvSpPr/>
          <p:nvPr/>
        </p:nvSpPr>
        <p:spPr>
          <a:xfrm>
            <a:off x="231834" y="1117769"/>
            <a:ext cx="8110608" cy="1172629"/>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GD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ngân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lấy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NSNN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icture 6" descr="cid:4d6f0e0e-501a-46c0-a0af-acddf449cd15"/>
          <p:cNvPicPr/>
          <p:nvPr/>
        </p:nvPicPr>
        <p:blipFill rotWithShape="1">
          <a:blip r:embed="rId4" r:link="rId5" cstate="print">
            <a:extLst>
              <a:ext uri="{28A0092B-C50C-407E-A947-70E740481C1C}">
                <a14:useLocalDpi xmlns:a14="http://schemas.microsoft.com/office/drawing/2010/main" val="0"/>
              </a:ext>
            </a:extLst>
          </a:blip>
          <a:srcRect b="52601"/>
          <a:stretch>
            <a:fillRect/>
          </a:stretch>
        </p:blipFill>
        <p:spPr bwMode="auto">
          <a:xfrm>
            <a:off x="319176" y="2290398"/>
            <a:ext cx="8023266" cy="1918745"/>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231835" y="4209143"/>
            <a:ext cx="8110608" cy="2577116"/>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khớp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đúng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nguyên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tắc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bằng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Tổng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NSNN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khớp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đúng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NSNN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gửi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nguyên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phù</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18582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2" name="TextBox 11"/>
          <p:cNvSpPr txBox="1"/>
          <p:nvPr/>
        </p:nvSpPr>
        <p:spPr>
          <a:xfrm>
            <a:off x="231834" y="203672"/>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ĐỐI</a:t>
            </a:r>
            <a:r>
              <a:rPr lang="en-US" sz="2800" dirty="0"/>
              <a:t> </a:t>
            </a:r>
            <a:r>
              <a:rPr lang="en-US" sz="2800" dirty="0" err="1"/>
              <a:t>SOÁT</a:t>
            </a:r>
            <a:r>
              <a:rPr lang="en-US" sz="2800" dirty="0"/>
              <a:t> THU </a:t>
            </a:r>
            <a:r>
              <a:rPr lang="en-US" sz="2800" dirty="0" err="1"/>
              <a:t>NỘP</a:t>
            </a:r>
            <a:r>
              <a:rPr lang="en-US" sz="2800" dirty="0"/>
              <a:t> </a:t>
            </a:r>
            <a:r>
              <a:rPr lang="en-US" sz="2800" dirty="0" err="1"/>
              <a:t>NSNN</a:t>
            </a:r>
            <a:endParaRPr lang="en-US" sz="2800" dirty="0"/>
          </a:p>
          <a:p>
            <a:endParaRPr lang="en-US" sz="2800" dirty="0"/>
          </a:p>
        </p:txBody>
      </p:sp>
      <p:sp>
        <p:nvSpPr>
          <p:cNvPr id="5" name="Rectangle 4"/>
          <p:cNvSpPr/>
          <p:nvPr/>
        </p:nvSpPr>
        <p:spPr>
          <a:xfrm>
            <a:off x="362601" y="1182047"/>
            <a:ext cx="8168921" cy="3871829"/>
          </a:xfrm>
          <a:prstGeom prst="rect">
            <a:avLst/>
          </a:prstGeom>
        </p:spPr>
        <p:txBody>
          <a:bodyPr wrap="square">
            <a:spAutoFit/>
          </a:bodyPr>
          <a:lstStyle/>
          <a:p>
            <a:pPr marL="342900" marR="0" lvl="0" indent="-342900">
              <a:lnSpc>
                <a:spcPct val="130000"/>
              </a:lnSpc>
              <a:spcBef>
                <a:spcPts val="720"/>
              </a:spcBef>
              <a:spcAft>
                <a:spcPts val="720"/>
              </a:spcAft>
              <a:buFont typeface="+mj-lt"/>
              <a:buAutoNum type="romanUcPeriod"/>
            </a:pP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Phòng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Tài</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chính</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bộ</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phận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kế</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Tờ</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tục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cung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kế</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thao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tương</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tự</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thao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Đội</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khớp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đúng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phòng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Quy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32723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3253551" y="-3383520"/>
            <a:ext cx="6507101" cy="6534810"/>
          </a:xfrm>
          <a:prstGeom prst="donut">
            <a:avLst/>
          </a:prstGeom>
          <a:ln w="76200">
            <a:solidFill>
              <a:schemeClr val="bg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9474" b="9715"/>
          <a:stretch/>
        </p:blipFill>
        <p:spPr>
          <a:xfrm>
            <a:off x="5890449" y="3590595"/>
            <a:ext cx="6507101" cy="6534810"/>
          </a:xfrm>
          <a:prstGeom prst="donut">
            <a:avLst/>
          </a:prstGeom>
          <a:ln w="76200">
            <a:solidFill>
              <a:schemeClr val="bg1"/>
            </a:solidFill>
          </a:ln>
        </p:spPr>
      </p:pic>
      <p:sp>
        <p:nvSpPr>
          <p:cNvPr id="6" name="Title 1"/>
          <p:cNvSpPr txBox="1">
            <a:spLocks/>
          </p:cNvSpPr>
          <p:nvPr/>
        </p:nvSpPr>
        <p:spPr>
          <a:xfrm>
            <a:off x="3143809" y="1958029"/>
            <a:ext cx="3054966" cy="672687"/>
          </a:xfrm>
          <a:prstGeom prst="rect">
            <a:avLst/>
          </a:prstGeom>
          <a:no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
              </a:rPr>
              <a:t>CHƯƠNG</a:t>
            </a:r>
            <a:r>
              <a:rPr lang="en-US" sz="4000" b="1" dirty="0">
                <a:solidFill>
                  <a:schemeClr val="bg1"/>
                </a:solidFill>
                <a:latin typeface="Calibri "/>
              </a:rPr>
              <a:t> IX</a:t>
            </a:r>
            <a:endParaRPr lang="en-US" sz="2900" b="1" dirty="0">
              <a:latin typeface="Calibri "/>
            </a:endParaRPr>
          </a:p>
        </p:txBody>
      </p:sp>
      <p:sp>
        <p:nvSpPr>
          <p:cNvPr id="7" name="Title 1"/>
          <p:cNvSpPr txBox="1">
            <a:spLocks/>
          </p:cNvSpPr>
          <p:nvPr/>
        </p:nvSpPr>
        <p:spPr>
          <a:xfrm>
            <a:off x="776995" y="2468747"/>
            <a:ext cx="7898336" cy="626799"/>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30000"/>
              </a:lnSpc>
            </a:pPr>
            <a:r>
              <a:rPr lang="en-US" sz="2400" b="1" dirty="0" err="1">
                <a:solidFill>
                  <a:schemeClr val="bg1"/>
                </a:solidFill>
              </a:rPr>
              <a:t>Hướng</a:t>
            </a:r>
            <a:r>
              <a:rPr lang="en-US" sz="2400" b="1" dirty="0">
                <a:solidFill>
                  <a:schemeClr val="bg1"/>
                </a:solidFill>
              </a:rPr>
              <a:t> </a:t>
            </a:r>
            <a:r>
              <a:rPr lang="en-US" sz="2400" b="1" dirty="0" err="1">
                <a:solidFill>
                  <a:schemeClr val="bg1"/>
                </a:solidFill>
              </a:rPr>
              <a:t>dẫn</a:t>
            </a:r>
            <a:r>
              <a:rPr lang="en-US" sz="2400" b="1" dirty="0">
                <a:solidFill>
                  <a:schemeClr val="bg1"/>
                </a:solidFill>
              </a:rPr>
              <a:t> </a:t>
            </a:r>
            <a:r>
              <a:rPr lang="en-US" sz="2400" b="1" dirty="0" err="1">
                <a:solidFill>
                  <a:schemeClr val="bg1"/>
                </a:solidFill>
              </a:rPr>
              <a:t>sử</a:t>
            </a:r>
            <a:r>
              <a:rPr lang="en-US" sz="2400" b="1" dirty="0">
                <a:solidFill>
                  <a:schemeClr val="bg1"/>
                </a:solidFill>
              </a:rPr>
              <a:t> </a:t>
            </a:r>
            <a:r>
              <a:rPr lang="en-US" sz="2400" b="1" dirty="0" err="1">
                <a:solidFill>
                  <a:schemeClr val="bg1"/>
                </a:solidFill>
              </a:rPr>
              <a:t>dụng</a:t>
            </a:r>
            <a:r>
              <a:rPr lang="en-US" sz="2400" b="1" dirty="0">
                <a:solidFill>
                  <a:schemeClr val="bg1"/>
                </a:solidFill>
              </a:rPr>
              <a:t> </a:t>
            </a:r>
            <a:r>
              <a:rPr lang="en-US" sz="2400" b="1" dirty="0" err="1">
                <a:solidFill>
                  <a:schemeClr val="bg1"/>
                </a:solidFill>
              </a:rPr>
              <a:t>VCBPortal</a:t>
            </a:r>
            <a:r>
              <a:rPr lang="en-US" sz="2400" b="1" dirty="0">
                <a:solidFill>
                  <a:schemeClr val="bg1"/>
                </a:solidFill>
              </a:rPr>
              <a:t> (5):</a:t>
            </a:r>
          </a:p>
          <a:p>
            <a:pPr algn="ctr">
              <a:lnSpc>
                <a:spcPct val="130000"/>
              </a:lnSpc>
            </a:pPr>
            <a:r>
              <a:rPr lang="en-US" sz="4000" b="1" dirty="0" err="1">
                <a:solidFill>
                  <a:schemeClr val="bg1"/>
                </a:solidFill>
              </a:rPr>
              <a:t>Hướng</a:t>
            </a:r>
            <a:r>
              <a:rPr lang="en-US" sz="4000" b="1" dirty="0">
                <a:solidFill>
                  <a:schemeClr val="bg1"/>
                </a:solidFill>
              </a:rPr>
              <a:t> </a:t>
            </a:r>
            <a:r>
              <a:rPr lang="en-US" sz="4000" b="1" dirty="0" err="1">
                <a:solidFill>
                  <a:schemeClr val="bg1"/>
                </a:solidFill>
              </a:rPr>
              <a:t>dẫn</a:t>
            </a:r>
            <a:r>
              <a:rPr lang="en-US" sz="4000" b="1" dirty="0">
                <a:solidFill>
                  <a:schemeClr val="bg1"/>
                </a:solidFill>
              </a:rPr>
              <a:t> </a:t>
            </a:r>
            <a:r>
              <a:rPr lang="en-US" sz="4000" b="1" dirty="0" err="1">
                <a:solidFill>
                  <a:schemeClr val="bg1"/>
                </a:solidFill>
              </a:rPr>
              <a:t>hoàn</a:t>
            </a:r>
            <a:r>
              <a:rPr lang="en-US" sz="4000" b="1" dirty="0">
                <a:solidFill>
                  <a:schemeClr val="bg1"/>
                </a:solidFill>
              </a:rPr>
              <a:t> </a:t>
            </a:r>
            <a:r>
              <a:rPr lang="en-US" sz="4000" b="1" dirty="0" err="1">
                <a:solidFill>
                  <a:schemeClr val="bg1"/>
                </a:solidFill>
              </a:rPr>
              <a:t>trả</a:t>
            </a:r>
            <a:endParaRPr lang="en-US" sz="4000" b="1" dirty="0">
              <a:solidFill>
                <a:schemeClr val="bg1"/>
              </a:solidFill>
            </a:endParaRPr>
          </a:p>
          <a:p>
            <a:pPr algn="ctr">
              <a:lnSpc>
                <a:spcPct val="130000"/>
              </a:lnSpc>
            </a:pPr>
            <a:endParaRPr lang="en-US" sz="2400" b="1" dirty="0">
              <a:solidFill>
                <a:schemeClr val="bg1"/>
              </a:solidFill>
            </a:endParaRPr>
          </a:p>
        </p:txBody>
      </p:sp>
    </p:spTree>
    <p:extLst>
      <p:ext uri="{BB962C8B-B14F-4D97-AF65-F5344CB8AC3E}">
        <p14:creationId xmlns:p14="http://schemas.microsoft.com/office/powerpoint/2010/main" val="32458535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TextBox 4"/>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
        <p:nvSpPr>
          <p:cNvPr id="28" name="Rectangle 27"/>
          <p:cNvSpPr/>
          <p:nvPr/>
        </p:nvSpPr>
        <p:spPr>
          <a:xfrm>
            <a:off x="250884" y="897159"/>
            <a:ext cx="8190534" cy="866391"/>
          </a:xfrm>
          <a:prstGeom prst="rect">
            <a:avLst/>
          </a:prstGeom>
        </p:spPr>
        <p:txBody>
          <a:bodyPr wrap="square">
            <a:spAutoFit/>
          </a:bodyPr>
          <a:lstStyle/>
          <a:p>
            <a:pPr marR="0" lvl="0" algn="just">
              <a:lnSpc>
                <a:spcPct val="130000"/>
              </a:lnSpc>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VCBPortal</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link:</a:t>
            </a:r>
          </a:p>
          <a:p>
            <a:pPr marR="0" lvl="0" algn="just">
              <a:lnSpc>
                <a:spcPct val="130000"/>
              </a:lnSpc>
              <a:spcAft>
                <a:spcPts val="720"/>
              </a:spcAft>
              <a:buClr>
                <a:srgbClr val="000000"/>
              </a:buClr>
              <a:tabLst>
                <a:tab pos="228600" algn="l"/>
              </a:tabLst>
            </a:pPr>
            <a:r>
              <a:rPr lang="en-US" i="1"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4"/>
              </a:rPr>
              <a:t>https://mp.vietcombank.com.vn/bca/</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9" name="Picture 28"/>
          <p:cNvPicPr>
            <a:picLocks noChangeAspect="1"/>
          </p:cNvPicPr>
          <p:nvPr/>
        </p:nvPicPr>
        <p:blipFill rotWithShape="1">
          <a:blip r:embed="rId5"/>
          <a:srcRect l="36286" t="41429" r="31526" b="33063"/>
          <a:stretch/>
        </p:blipFill>
        <p:spPr>
          <a:xfrm>
            <a:off x="316504" y="1972511"/>
            <a:ext cx="8215018" cy="3811890"/>
          </a:xfrm>
          <a:prstGeom prst="rect">
            <a:avLst/>
          </a:prstGeom>
        </p:spPr>
      </p:pic>
    </p:spTree>
    <p:extLst>
      <p:ext uri="{BB962C8B-B14F-4D97-AF65-F5344CB8AC3E}">
        <p14:creationId xmlns:p14="http://schemas.microsoft.com/office/powerpoint/2010/main" val="23288936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7" name="Rectangle 6"/>
          <p:cNvSpPr/>
          <p:nvPr/>
        </p:nvSpPr>
        <p:spPr>
          <a:xfrm>
            <a:off x="319176" y="912477"/>
            <a:ext cx="8123488" cy="2086725"/>
          </a:xfrm>
          <a:prstGeom prst="rect">
            <a:avLst/>
          </a:prstGeom>
        </p:spPr>
        <p:txBody>
          <a:bodyPr wrap="square">
            <a:spAutoFit/>
          </a:bodyPr>
          <a:lstStyle/>
          <a:p>
            <a:pPr marL="342900" marR="0" lvl="0" indent="-342900" algn="just">
              <a:lnSpc>
                <a:spcPct val="12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User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cấp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đủ</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dấu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Password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gn="just">
              <a:lnSpc>
                <a:spcPct val="12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ô “OK”: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2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rotWithShape="1">
          <a:blip r:embed="rId4"/>
          <a:srcRect l="36673" t="47093" r="31263" b="29850"/>
          <a:stretch/>
        </p:blipFill>
        <p:spPr>
          <a:xfrm>
            <a:off x="451779" y="2732107"/>
            <a:ext cx="8125852" cy="3286729"/>
          </a:xfrm>
          <a:prstGeom prst="rect">
            <a:avLst/>
          </a:prstGeom>
        </p:spPr>
      </p:pic>
      <p:sp>
        <p:nvSpPr>
          <p:cNvPr id="10" name="Rectangle 9"/>
          <p:cNvSpPr/>
          <p:nvPr/>
        </p:nvSpPr>
        <p:spPr>
          <a:xfrm>
            <a:off x="363605" y="6018836"/>
            <a:ext cx="8123487" cy="572464"/>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chương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đề</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nghị</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lại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khai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liên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chi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nhánh</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hỗ</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trợ</a:t>
            </a:r>
            <a:r>
              <a:rPr lang="en-US"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 name="TextBox 11"/>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28204586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9" name="Rectangle 8"/>
          <p:cNvSpPr/>
          <p:nvPr/>
        </p:nvSpPr>
        <p:spPr>
          <a:xfrm>
            <a:off x="319176" y="1012244"/>
            <a:ext cx="8212346" cy="452432"/>
          </a:xfrm>
          <a:prstGeom prst="rect">
            <a:avLst/>
          </a:prstGeom>
        </p:spPr>
        <p:txBody>
          <a:bodyPr wrap="square">
            <a:spAutoFit/>
          </a:bodyPr>
          <a:lstStyle/>
          <a:p>
            <a:pPr marL="342900" marR="0" lvl="0" indent="-342900" algn="just">
              <a:lnSpc>
                <a:spcPct val="130000"/>
              </a:lnSpc>
              <a:spcBef>
                <a:spcPts val="720"/>
              </a:spcBef>
              <a:spcAft>
                <a:spcPts val="720"/>
              </a:spcAft>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cứ</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đăng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descr="cid:dd29c46f-efe7-4608-bb44-1318569ba0a9"/>
          <p:cNvPicPr/>
          <p:nvPr/>
        </p:nvPicPr>
        <p:blipFill rotWithShape="1">
          <a:blip r:embed="rId4" r:link="rId5" cstate="print">
            <a:extLst>
              <a:ext uri="{28A0092B-C50C-407E-A947-70E740481C1C}">
                <a14:useLocalDpi xmlns:a14="http://schemas.microsoft.com/office/drawing/2010/main" val="0"/>
              </a:ext>
            </a:extLst>
          </a:blip>
          <a:srcRect b="6819"/>
          <a:stretch>
            <a:fillRect/>
          </a:stretch>
        </p:blipFill>
        <p:spPr bwMode="auto">
          <a:xfrm>
            <a:off x="434339" y="1673083"/>
            <a:ext cx="8074971" cy="4232417"/>
          </a:xfrm>
          <a:prstGeom prst="rect">
            <a:avLst/>
          </a:prstGeom>
          <a:noFill/>
          <a:ln>
            <a:noFill/>
          </a:ln>
          <a:extLst>
            <a:ext uri="{53640926-AAD7-44D8-BBD7-CCE9431645EC}">
              <a14:shadowObscured xmlns:a14="http://schemas.microsoft.com/office/drawing/2010/main"/>
            </a:ext>
          </a:extLst>
        </p:spPr>
      </p:pic>
      <p:sp>
        <p:nvSpPr>
          <p:cNvPr id="10" name="TextBox 9"/>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20380240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5" name="Rectangle 4"/>
          <p:cNvSpPr/>
          <p:nvPr/>
        </p:nvSpPr>
        <p:spPr>
          <a:xfrm>
            <a:off x="319176" y="955673"/>
            <a:ext cx="8212346" cy="2252924"/>
          </a:xfrm>
          <a:prstGeom prst="rect">
            <a:avLst/>
          </a:prstGeom>
        </p:spPr>
        <p:txBody>
          <a:bodyPr wrap="square">
            <a:spAutoFit/>
          </a:bodyPr>
          <a:lstStyle/>
          <a:p>
            <a:pPr marL="342900" marR="0" lvl="0" indent="-342900" algn="just">
              <a:lnSpc>
                <a:spcPct val="130000"/>
              </a:lnSpc>
              <a:buClr>
                <a:srgbClr val="000000"/>
              </a:buClr>
              <a:buFont typeface="Times New Roman" panose="02020603050405020304" pitchFamily="18" charset="0"/>
              <a:buChar cha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tin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truy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vấn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Tối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30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ngày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Trường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hợp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Tất</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cả</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just">
              <a:lnSpc>
                <a:spcPct val="130000"/>
              </a:lnSpc>
              <a:buClr>
                <a:srgbClr val="000000"/>
              </a:buClr>
              <a:buFont typeface="Symbol" panose="05050102010706020507" pitchFamily="18" charset="2"/>
              <a:buChar char=""/>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Ấn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OK</a:t>
            </a:r>
          </a:p>
          <a:p>
            <a:pPr marL="342900" marR="0" lvl="0" indent="-342900" algn="just">
              <a:lnSpc>
                <a:spcPct val="130000"/>
              </a:lnSpc>
              <a:buClr>
                <a:srgbClr val="000000"/>
              </a:buClr>
              <a:buFont typeface="Symbol" panose="05050102010706020507" pitchFamily="18"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9" descr="cid:5a7fd76a-26cd-4b93-9273-5d2a0091021c"/>
          <p:cNvPicPr/>
          <p:nvPr/>
        </p:nvPicPr>
        <p:blipFill rotWithShape="1">
          <a:blip r:embed="rId4" r:link="rId5" cstate="print">
            <a:extLst>
              <a:ext uri="{28A0092B-C50C-407E-A947-70E740481C1C}">
                <a14:useLocalDpi xmlns:a14="http://schemas.microsoft.com/office/drawing/2010/main" val="0"/>
              </a:ext>
            </a:extLst>
          </a:blip>
          <a:srcRect t="-1" b="38161"/>
          <a:stretch>
            <a:fillRect/>
          </a:stretch>
        </p:blipFill>
        <p:spPr bwMode="auto">
          <a:xfrm>
            <a:off x="437833" y="2936075"/>
            <a:ext cx="8075488" cy="2759875"/>
          </a:xfrm>
          <a:prstGeom prst="rect">
            <a:avLst/>
          </a:prstGeom>
          <a:noFill/>
          <a:ln>
            <a:noFill/>
          </a:ln>
          <a:extLst>
            <a:ext uri="{53640926-AAD7-44D8-BBD7-CCE9431645EC}">
              <a14:shadowObscured xmlns:a14="http://schemas.microsoft.com/office/drawing/2010/main"/>
            </a:ext>
          </a:extLst>
        </p:spPr>
      </p:pic>
      <p:sp>
        <p:nvSpPr>
          <p:cNvPr id="9" name="TextBox 8"/>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37851638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pic>
        <p:nvPicPr>
          <p:cNvPr id="6" name="Picture 5" descr="cid:0a2c2368-eeb3-467e-9562-98dea5f841a3"/>
          <p:cNvPicPr/>
          <p:nvPr/>
        </p:nvPicPr>
        <p:blipFill rotWithShape="1">
          <a:blip r:embed="rId4" r:link="rId5" cstate="print">
            <a:extLst>
              <a:ext uri="{28A0092B-C50C-407E-A947-70E740481C1C}">
                <a14:useLocalDpi xmlns:a14="http://schemas.microsoft.com/office/drawing/2010/main" val="0"/>
              </a:ext>
            </a:extLst>
          </a:blip>
          <a:srcRect t="11464" b="5938"/>
          <a:stretch>
            <a:fillRect/>
          </a:stretch>
        </p:blipFill>
        <p:spPr bwMode="auto">
          <a:xfrm>
            <a:off x="346324" y="2333916"/>
            <a:ext cx="8027035" cy="3729492"/>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275505" y="982562"/>
            <a:ext cx="8168675" cy="1172629"/>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Hệ</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thống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tất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cả</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lệ</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toán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song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phương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cập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nhật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hàng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ngày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thời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với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24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có</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dụng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trượt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sang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phải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xem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từng</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p:cNvSpPr/>
          <p:nvPr/>
        </p:nvSpPr>
        <p:spPr>
          <a:xfrm>
            <a:off x="535078" y="5795963"/>
            <a:ext cx="3647950" cy="2674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TextBox 9"/>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21665003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pic>
        <p:nvPicPr>
          <p:cNvPr id="11" name="Picture 10"/>
          <p:cNvPicPr>
            <a:picLocks noChangeAspect="1"/>
          </p:cNvPicPr>
          <p:nvPr/>
        </p:nvPicPr>
        <p:blipFill rotWithShape="1">
          <a:blip r:embed="rId4"/>
          <a:srcRect l="35872" t="28095" r="15795" b="23228"/>
          <a:stretch/>
        </p:blipFill>
        <p:spPr>
          <a:xfrm>
            <a:off x="304800" y="1538515"/>
            <a:ext cx="8224296" cy="4659085"/>
          </a:xfrm>
          <a:prstGeom prst="rect">
            <a:avLst/>
          </a:prstGeom>
        </p:spPr>
      </p:pic>
      <p:sp>
        <p:nvSpPr>
          <p:cNvPr id="12" name="Rectangle 11"/>
          <p:cNvSpPr/>
          <p:nvPr/>
        </p:nvSpPr>
        <p:spPr>
          <a:xfrm>
            <a:off x="275505" y="982562"/>
            <a:ext cx="8168675" cy="416524"/>
          </a:xfrm>
          <a:prstGeom prst="rect">
            <a:avLst/>
          </a:prstGeom>
        </p:spPr>
        <p:txBody>
          <a:bodyPr wrap="square">
            <a:spAutoFit/>
          </a:bodyPr>
          <a:lstStyle/>
          <a:p>
            <a:pPr marR="0" lvl="0" algn="just">
              <a:lnSpc>
                <a:spcPct val="130000"/>
              </a:lnSpc>
              <a:spcBef>
                <a:spcPts val="720"/>
              </a:spcBef>
              <a:spcAft>
                <a:spcPts val="720"/>
              </a:spcAft>
              <a:buClr>
                <a:srgbClr val="000000"/>
              </a:buCl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Danh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sách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tiêu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chí</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hiển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thị</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tại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cáo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Dữ</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liệu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giao</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dịch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BCA </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extBox 8"/>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18734715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pic>
        <p:nvPicPr>
          <p:cNvPr id="9" name="Picture 8"/>
          <p:cNvPicPr>
            <a:picLocks noChangeAspect="1"/>
          </p:cNvPicPr>
          <p:nvPr/>
        </p:nvPicPr>
        <p:blipFill rotWithShape="1">
          <a:blip r:embed="rId4"/>
          <a:srcRect l="35872" t="56596" r="15795" b="25062"/>
          <a:stretch/>
        </p:blipFill>
        <p:spPr>
          <a:xfrm>
            <a:off x="231834" y="1772383"/>
            <a:ext cx="8299688" cy="1771691"/>
          </a:xfrm>
          <a:prstGeom prst="rect">
            <a:avLst/>
          </a:prstGeom>
        </p:spPr>
      </p:pic>
      <p:sp>
        <p:nvSpPr>
          <p:cNvPr id="10" name="Rectangle 9"/>
          <p:cNvSpPr/>
          <p:nvPr/>
        </p:nvSpPr>
        <p:spPr>
          <a:xfrm>
            <a:off x="231834" y="901267"/>
            <a:ext cx="8299688"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Từ</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hiển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hẹp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phạm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vi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dữ</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liệu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bằng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nhau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dưới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biểu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tượng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kính</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lúp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1" name="Picture 10" descr="cid:237a7a9b-f06d-416f-aefb-9df77de3436b"/>
          <p:cNvPicPr/>
          <p:nvPr/>
        </p:nvPicPr>
        <p:blipFill rotWithShape="1">
          <a:blip r:embed="rId5" r:link="rId6" cstate="print">
            <a:extLst>
              <a:ext uri="{28A0092B-C50C-407E-A947-70E740481C1C}">
                <a14:useLocalDpi xmlns:a14="http://schemas.microsoft.com/office/drawing/2010/main" val="0"/>
              </a:ext>
            </a:extLst>
          </a:blip>
          <a:srcRect b="40615"/>
          <a:stretch>
            <a:fillRect/>
          </a:stretch>
        </p:blipFill>
        <p:spPr bwMode="auto">
          <a:xfrm>
            <a:off x="319176" y="3544074"/>
            <a:ext cx="8210133" cy="2743653"/>
          </a:xfrm>
          <a:prstGeom prst="rect">
            <a:avLst/>
          </a:prstGeom>
          <a:noFill/>
          <a:ln>
            <a:noFill/>
          </a:ln>
          <a:extLst>
            <a:ext uri="{53640926-AAD7-44D8-BBD7-CCE9431645EC}">
              <a14:shadowObscured xmlns:a14="http://schemas.microsoft.com/office/drawing/2010/main"/>
            </a:ext>
          </a:extLst>
        </p:spPr>
      </p:pic>
      <p:sp>
        <p:nvSpPr>
          <p:cNvPr id="12" name="Rectangle 11"/>
          <p:cNvSpPr/>
          <p:nvPr/>
        </p:nvSpPr>
        <p:spPr>
          <a:xfrm>
            <a:off x="231834" y="6287727"/>
            <a:ext cx="5987143" cy="452432"/>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kiếm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sau</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 name="TextBox 12"/>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Tree>
    <p:extLst>
      <p:ext uri="{BB962C8B-B14F-4D97-AF65-F5344CB8AC3E}">
        <p14:creationId xmlns:p14="http://schemas.microsoft.com/office/powerpoint/2010/main" val="32714827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3" name="TextBox 12"/>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
        <p:nvSpPr>
          <p:cNvPr id="5" name="Rectangle 4"/>
          <p:cNvSpPr/>
          <p:nvPr/>
        </p:nvSpPr>
        <p:spPr>
          <a:xfrm>
            <a:off x="319176" y="1012244"/>
            <a:ext cx="8110608"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6: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Phòng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do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bấm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4" name="Picture 13" descr="cid:74c33b39-a3ca-4671-a8be-39c2584246ed"/>
          <p:cNvPicPr/>
          <p:nvPr/>
        </p:nvPicPr>
        <p:blipFill rotWithShape="1">
          <a:blip r:embed="rId4" r:link="rId5" cstate="print">
            <a:extLst>
              <a:ext uri="{28A0092B-C50C-407E-A947-70E740481C1C}">
                <a14:useLocalDpi xmlns:a14="http://schemas.microsoft.com/office/drawing/2010/main" val="0"/>
              </a:ext>
            </a:extLst>
          </a:blip>
          <a:srcRect t="12583" b="35367"/>
          <a:stretch>
            <a:fillRect/>
          </a:stretch>
        </p:blipFill>
        <p:spPr bwMode="auto">
          <a:xfrm>
            <a:off x="432956" y="1907696"/>
            <a:ext cx="7984786" cy="2336800"/>
          </a:xfrm>
          <a:prstGeom prst="rect">
            <a:avLst/>
          </a:prstGeom>
          <a:noFill/>
          <a:ln>
            <a:noFill/>
          </a:ln>
          <a:extLst>
            <a:ext uri="{53640926-AAD7-44D8-BBD7-CCE9431645EC}">
              <a14:shadowObscured xmlns:a14="http://schemas.microsoft.com/office/drawing/2010/main"/>
            </a:ext>
          </a:extLst>
        </p:spPr>
      </p:pic>
      <p:sp>
        <p:nvSpPr>
          <p:cNvPr id="17" name="Rectangle 16"/>
          <p:cNvSpPr/>
          <p:nvPr/>
        </p:nvSpPr>
        <p:spPr>
          <a:xfrm>
            <a:off x="319176" y="4244496"/>
            <a:ext cx="8098566" cy="812530"/>
          </a:xfrm>
          <a:prstGeom prst="rect">
            <a:avLst/>
          </a:prstGeom>
        </p:spPr>
        <p:txBody>
          <a:bodyPr wrap="square">
            <a:spAutoFit/>
          </a:bodyPr>
          <a:lstStyle/>
          <a:p>
            <a:pPr algn="just">
              <a:lnSpc>
                <a:spcPct val="130000"/>
              </a:lnSpc>
              <a:spcBef>
                <a:spcPts val="720"/>
              </a:spcBef>
              <a:spcAft>
                <a:spcPts val="720"/>
              </a:spcAft>
            </a:pP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giao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dịch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sẽ</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ghi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cập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tương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ứng</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Chờ</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duyệt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duyệt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hủy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pic>
        <p:nvPicPr>
          <p:cNvPr id="19" name="Picture 18" descr="cid:79108578-987c-489f-b196-3e33c7589c4e"/>
          <p:cNvPicPr/>
          <p:nvPr/>
        </p:nvPicPr>
        <p:blipFill rotWithShape="1">
          <a:blip r:embed="rId6" r:link="rId7" cstate="print">
            <a:extLst>
              <a:ext uri="{28A0092B-C50C-407E-A947-70E740481C1C}">
                <a14:useLocalDpi xmlns:a14="http://schemas.microsoft.com/office/drawing/2010/main" val="0"/>
              </a:ext>
            </a:extLst>
          </a:blip>
          <a:srcRect t="13968" b="59204"/>
          <a:stretch>
            <a:fillRect/>
          </a:stretch>
        </p:blipFill>
        <p:spPr bwMode="auto">
          <a:xfrm>
            <a:off x="432956" y="5231197"/>
            <a:ext cx="7984786" cy="120468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51682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9176" y="153365"/>
            <a:ext cx="8548776" cy="650472"/>
            <a:chOff x="301923" y="41221"/>
            <a:chExt cx="8548776" cy="650472"/>
          </a:xfrm>
        </p:grpSpPr>
        <p:pic>
          <p:nvPicPr>
            <p:cNvPr id="3" name="Picture 2"/>
            <p:cNvPicPr>
              <a:picLocks noChangeAspect="1"/>
            </p:cNvPicPr>
            <p:nvPr/>
          </p:nvPicPr>
          <p:blipFill rotWithShape="1">
            <a:blip r:embed="rId2"/>
            <a:srcRect l="49933" t="79967" r="16021" b="17917"/>
            <a:stretch/>
          </p:blipFill>
          <p:spPr>
            <a:xfrm>
              <a:off x="301923" y="595223"/>
              <a:ext cx="8212346" cy="9647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426" r="13240" b="41730"/>
            <a:stretch/>
          </p:blipFill>
          <p:spPr>
            <a:xfrm>
              <a:off x="8177839" y="41221"/>
              <a:ext cx="672860" cy="650472"/>
            </a:xfrm>
            <a:prstGeom prst="rect">
              <a:avLst/>
            </a:prstGeom>
          </p:spPr>
        </p:pic>
      </p:grpSp>
      <p:sp>
        <p:nvSpPr>
          <p:cNvPr id="13" name="TextBox 12"/>
          <p:cNvSpPr txBox="1"/>
          <p:nvPr/>
        </p:nvSpPr>
        <p:spPr>
          <a:xfrm>
            <a:off x="184209" y="218180"/>
            <a:ext cx="7815530" cy="1200329"/>
          </a:xfrm>
          <a:prstGeom prst="rect">
            <a:avLst/>
          </a:prstGeom>
          <a:noFill/>
        </p:spPr>
        <p:txBody>
          <a:bodyPr>
            <a:normAutofit fontScale="97500"/>
          </a:bodyPr>
          <a:lstStyle>
            <a:defPPr>
              <a:defRPr lang="en-US"/>
            </a:defPPr>
            <a:lvl1pPr defTabSz="914400">
              <a:lnSpc>
                <a:spcPct val="90000"/>
              </a:lnSpc>
              <a:spcBef>
                <a:spcPct val="0"/>
              </a:spcBef>
              <a:buNone/>
              <a:defRPr sz="4000" b="1">
                <a:gradFill>
                  <a:gsLst>
                    <a:gs pos="90000">
                      <a:schemeClr val="accent6">
                        <a:lumMod val="50000"/>
                      </a:schemeClr>
                    </a:gs>
                    <a:gs pos="10000">
                      <a:schemeClr val="accent6">
                        <a:lumMod val="50000"/>
                      </a:schemeClr>
                    </a:gs>
                    <a:gs pos="51000">
                      <a:srgbClr val="92D050"/>
                    </a:gs>
                  </a:gsLst>
                  <a:lin ang="1500000" scaled="0"/>
                </a:gradFill>
                <a:latin typeface="+mj-lt"/>
                <a:ea typeface="+mj-ea"/>
                <a:cs typeface="+mj-cs"/>
              </a:defRPr>
            </a:lvl1pPr>
          </a:lstStyle>
          <a:p>
            <a:r>
              <a:rPr lang="en-US" sz="2800" dirty="0"/>
              <a:t>I. </a:t>
            </a:r>
            <a:r>
              <a:rPr lang="es-CU" sz="2800" dirty="0"/>
              <a:t>HƯỚNG DẪN </a:t>
            </a:r>
            <a:r>
              <a:rPr lang="en-US" sz="2800" dirty="0" err="1"/>
              <a:t>HOÀN</a:t>
            </a:r>
            <a:r>
              <a:rPr lang="en-US" sz="2800" dirty="0"/>
              <a:t> </a:t>
            </a:r>
            <a:r>
              <a:rPr lang="en-US" sz="2800" dirty="0" err="1"/>
              <a:t>TRẢ</a:t>
            </a:r>
            <a:r>
              <a:rPr lang="en-US" sz="2800" dirty="0"/>
              <a:t> </a:t>
            </a:r>
            <a:r>
              <a:rPr lang="en-US" sz="2800" dirty="0" err="1"/>
              <a:t>GIAO</a:t>
            </a:r>
            <a:r>
              <a:rPr lang="en-US" sz="2800" dirty="0"/>
              <a:t> </a:t>
            </a:r>
            <a:r>
              <a:rPr lang="en-US" sz="2800" dirty="0" err="1"/>
              <a:t>DỊCH</a:t>
            </a:r>
            <a:endParaRPr lang="en-US" sz="2800" dirty="0"/>
          </a:p>
          <a:p>
            <a:endParaRPr lang="en-US" sz="2800" dirty="0"/>
          </a:p>
        </p:txBody>
      </p:sp>
      <p:sp>
        <p:nvSpPr>
          <p:cNvPr id="6" name="Rectangle 5"/>
          <p:cNvSpPr/>
          <p:nvPr/>
        </p:nvSpPr>
        <p:spPr>
          <a:xfrm>
            <a:off x="319175" y="1141332"/>
            <a:ext cx="8070081" cy="812530"/>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7: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gửi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lãnh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tài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khoản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Duyệt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BCA.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Lãnh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đạo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tiến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hành</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kiểm</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và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phê</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duyệt</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319175" y="3022735"/>
            <a:ext cx="8070081" cy="452432"/>
          </a:xfrm>
          <a:prstGeom prst="rect">
            <a:avLst/>
          </a:prstGeom>
        </p:spPr>
        <p:txBody>
          <a:bodyPr wrap="square">
            <a:spAutoFit/>
          </a:bodyPr>
          <a:lstStyle/>
          <a:p>
            <a:pPr marR="0" lvl="0" algn="just">
              <a:lnSpc>
                <a:spcPct val="130000"/>
              </a:lnSpc>
              <a:spcBef>
                <a:spcPts val="720"/>
              </a:spcBef>
              <a:spcAft>
                <a:spcPts val="720"/>
              </a:spcAft>
              <a:buClr>
                <a:srgbClr val="000000"/>
              </a:buClr>
              <a:tabLst>
                <a:tab pos="228600" algn="l"/>
              </a:tabLst>
            </a:pP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8: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Yêu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cầu</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gửi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tới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VCB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lý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đã</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nộp</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tiền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32849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p:cNvSpPr>
            <a:spLocks noGrp="1"/>
          </p:cNvSpPr>
          <p:nvPr>
            <p:ph type="title" idx="4294967295"/>
          </p:nvPr>
        </p:nvSpPr>
        <p:spPr>
          <a:xfrm>
            <a:off x="3432572" y="2142822"/>
            <a:ext cx="2278856" cy="994172"/>
          </a:xfrm>
        </p:spPr>
        <p:txBody>
          <a:bodyPr>
            <a:normAutofit/>
          </a:bodyPr>
          <a:lstStyle/>
          <a:p>
            <a:pPr algn="ctr"/>
            <a:r>
              <a:rPr lang="en-US" sz="1050" b="1" dirty="0">
                <a:solidFill>
                  <a:srgbClr val="333333"/>
                </a:solidFill>
              </a:rPr>
              <a:t>Thank you and </a:t>
            </a:r>
            <a:br>
              <a:rPr lang="en-US" sz="1050" b="1" dirty="0">
                <a:solidFill>
                  <a:srgbClr val="333333"/>
                </a:solidFill>
              </a:rPr>
            </a:br>
            <a:r>
              <a:rPr lang="en-US" sz="1050" b="1" dirty="0">
                <a:solidFill>
                  <a:srgbClr val="333333"/>
                </a:solidFill>
              </a:rPr>
              <a:t>Welcome to Our Customer Community</a:t>
            </a:r>
          </a:p>
        </p:txBody>
      </p:sp>
      <p:pic>
        <p:nvPicPr>
          <p:cNvPr id="4" name="Picture 3">
            <a:extLst>
              <a:ext uri="{FF2B5EF4-FFF2-40B4-BE49-F238E27FC236}">
                <a16:creationId xmlns:a16="http://schemas.microsoft.com/office/drawing/2014/main" id="{48FABA72-0833-D240-67F6-A131DD14A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529" y="1513535"/>
            <a:ext cx="2742942" cy="1107335"/>
          </a:xfrm>
          <a:prstGeom prst="rect">
            <a:avLst/>
          </a:prstGeom>
        </p:spPr>
      </p:pic>
      <p:sp>
        <p:nvSpPr>
          <p:cNvPr id="5" name="!!1">
            <a:extLst>
              <a:ext uri="{FF2B5EF4-FFF2-40B4-BE49-F238E27FC236}">
                <a16:creationId xmlns:a16="http://schemas.microsoft.com/office/drawing/2014/main" id="{327696EA-5BEE-2E0A-08A8-3109F5219D8E}"/>
              </a:ext>
            </a:extLst>
          </p:cNvPr>
          <p:cNvSpPr/>
          <p:nvPr/>
        </p:nvSpPr>
        <p:spPr>
          <a:xfrm>
            <a:off x="0" y="3533776"/>
            <a:ext cx="9144000" cy="2466974"/>
          </a:xfrm>
          <a:prstGeom prst="rect">
            <a:avLst/>
          </a:prstGeom>
          <a:gradFill flip="none" rotWithShape="1">
            <a:gsLst>
              <a:gs pos="0">
                <a:schemeClr val="accent6">
                  <a:lumMod val="50000"/>
                </a:schemeClr>
              </a:gs>
              <a:gs pos="100000">
                <a:schemeClr val="accent6">
                  <a:lumMod val="40000"/>
                  <a:lumOff val="60000"/>
                </a:schemeClr>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3D71F51-CCD1-7F1B-71F4-A170E282BD82}"/>
              </a:ext>
            </a:extLst>
          </p:cNvPr>
          <p:cNvCxnSpPr/>
          <p:nvPr/>
        </p:nvCxnSpPr>
        <p:spPr>
          <a:xfrm>
            <a:off x="592931" y="5614988"/>
            <a:ext cx="8001000" cy="0"/>
          </a:xfrm>
          <a:prstGeom prst="line">
            <a:avLst/>
          </a:prstGeom>
          <a:ln w="28575"/>
        </p:spPr>
        <p:style>
          <a:lnRef idx="1">
            <a:schemeClr val="dk1"/>
          </a:lnRef>
          <a:fillRef idx="0">
            <a:schemeClr val="dk1"/>
          </a:fillRef>
          <a:effectRef idx="0">
            <a:schemeClr val="dk1"/>
          </a:effectRef>
          <a:fontRef idx="minor">
            <a:schemeClr val="tx1"/>
          </a:fontRef>
        </p:style>
      </p:cxnSp>
      <p:pic>
        <p:nvPicPr>
          <p:cNvPr id="9" name="Graphic 8" descr="Internet">
            <a:extLst>
              <a:ext uri="{FF2B5EF4-FFF2-40B4-BE49-F238E27FC236}">
                <a16:creationId xmlns:a16="http://schemas.microsoft.com/office/drawing/2014/main" id="{68B5AB3D-1711-2822-CD17-2ED5D89389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62119" y="5256320"/>
            <a:ext cx="358668" cy="358668"/>
          </a:xfrm>
          <a:prstGeom prst="rect">
            <a:avLst/>
          </a:prstGeom>
        </p:spPr>
      </p:pic>
      <p:pic>
        <p:nvPicPr>
          <p:cNvPr id="11" name="Graphic 10" descr="Email">
            <a:extLst>
              <a:ext uri="{FF2B5EF4-FFF2-40B4-BE49-F238E27FC236}">
                <a16:creationId xmlns:a16="http://schemas.microsoft.com/office/drawing/2014/main" id="{0230AB56-B184-3877-3E76-7FEEB1EAC47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13194" y="5172976"/>
            <a:ext cx="358668" cy="358668"/>
          </a:xfrm>
          <a:prstGeom prst="rect">
            <a:avLst/>
          </a:prstGeom>
        </p:spPr>
      </p:pic>
      <p:pic>
        <p:nvPicPr>
          <p:cNvPr id="13" name="Graphic 12" descr="Speaker Phone">
            <a:extLst>
              <a:ext uri="{FF2B5EF4-FFF2-40B4-BE49-F238E27FC236}">
                <a16:creationId xmlns:a16="http://schemas.microsoft.com/office/drawing/2014/main" id="{75A45209-82A9-C35E-6EDB-50529E8E9C5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0069" y="5229226"/>
            <a:ext cx="358668" cy="358668"/>
          </a:xfrm>
          <a:prstGeom prst="rect">
            <a:avLst/>
          </a:prstGeom>
        </p:spPr>
      </p:pic>
      <p:sp>
        <p:nvSpPr>
          <p:cNvPr id="14" name="TextBox 13">
            <a:extLst>
              <a:ext uri="{FF2B5EF4-FFF2-40B4-BE49-F238E27FC236}">
                <a16:creationId xmlns:a16="http://schemas.microsoft.com/office/drawing/2014/main" id="{125522BC-DA44-AF84-DA4B-4B7CA4A7F5F6}"/>
              </a:ext>
            </a:extLst>
          </p:cNvPr>
          <p:cNvSpPr txBox="1"/>
          <p:nvPr/>
        </p:nvSpPr>
        <p:spPr>
          <a:xfrm>
            <a:off x="3550443" y="5268739"/>
            <a:ext cx="2658957" cy="300082"/>
          </a:xfrm>
          <a:prstGeom prst="rect">
            <a:avLst/>
          </a:prstGeom>
          <a:noFill/>
        </p:spPr>
        <p:txBody>
          <a:bodyPr wrap="square" rtlCol="0">
            <a:spAutoFit/>
          </a:bodyPr>
          <a:lstStyle/>
          <a:p>
            <a:r>
              <a:rPr lang="en-US" sz="1350" dirty="0"/>
              <a:t>info@vietcombank.com.vn</a:t>
            </a:r>
          </a:p>
        </p:txBody>
      </p:sp>
      <p:sp>
        <p:nvSpPr>
          <p:cNvPr id="15" name="TextBox 14">
            <a:extLst>
              <a:ext uri="{FF2B5EF4-FFF2-40B4-BE49-F238E27FC236}">
                <a16:creationId xmlns:a16="http://schemas.microsoft.com/office/drawing/2014/main" id="{DA476048-3E44-5849-38EC-B370FAF6A866}"/>
              </a:ext>
            </a:extLst>
          </p:cNvPr>
          <p:cNvSpPr txBox="1"/>
          <p:nvPr/>
        </p:nvSpPr>
        <p:spPr>
          <a:xfrm>
            <a:off x="937311" y="5268739"/>
            <a:ext cx="2523835" cy="300082"/>
          </a:xfrm>
          <a:prstGeom prst="rect">
            <a:avLst/>
          </a:prstGeom>
          <a:noFill/>
        </p:spPr>
        <p:txBody>
          <a:bodyPr wrap="square" rtlCol="0">
            <a:spAutoFit/>
          </a:bodyPr>
          <a:lstStyle/>
          <a:p>
            <a:r>
              <a:rPr lang="en-US" sz="1350" dirty="0"/>
              <a:t>(0243)9349197</a:t>
            </a:r>
          </a:p>
        </p:txBody>
      </p:sp>
      <p:sp>
        <p:nvSpPr>
          <p:cNvPr id="16" name="TextBox 15">
            <a:extLst>
              <a:ext uri="{FF2B5EF4-FFF2-40B4-BE49-F238E27FC236}">
                <a16:creationId xmlns:a16="http://schemas.microsoft.com/office/drawing/2014/main" id="{904C4778-48C0-5FF7-B51C-B13596918282}"/>
              </a:ext>
            </a:extLst>
          </p:cNvPr>
          <p:cNvSpPr txBox="1"/>
          <p:nvPr/>
        </p:nvSpPr>
        <p:spPr>
          <a:xfrm>
            <a:off x="6772884" y="5296317"/>
            <a:ext cx="2523835" cy="300082"/>
          </a:xfrm>
          <a:prstGeom prst="rect">
            <a:avLst/>
          </a:prstGeom>
          <a:noFill/>
        </p:spPr>
        <p:txBody>
          <a:bodyPr wrap="square" rtlCol="0">
            <a:spAutoFit/>
          </a:bodyPr>
          <a:lstStyle/>
          <a:p>
            <a:r>
              <a:rPr lang="en-US" sz="1350" dirty="0"/>
              <a:t>Vietcombank.com.vn</a:t>
            </a:r>
          </a:p>
        </p:txBody>
      </p:sp>
    </p:spTree>
    <p:extLst>
      <p:ext uri="{BB962C8B-B14F-4D97-AF65-F5344CB8AC3E}">
        <p14:creationId xmlns:p14="http://schemas.microsoft.com/office/powerpoint/2010/main" val="1784525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12322</TotalTime>
  <Words>8770</Words>
  <Application>Microsoft Office PowerPoint</Application>
  <PresentationFormat>Trình chiếu Trên màn hình (4:3)</PresentationFormat>
  <Paragraphs>598</Paragraphs>
  <Slides>107</Slides>
  <Notes>15</Notes>
  <HiddenSlides>0</HiddenSlides>
  <MMClips>0</MMClips>
  <ScaleCrop>false</ScaleCrop>
  <HeadingPairs>
    <vt:vector size="4" baseType="variant">
      <vt:variant>
        <vt:lpstr>Chủ đề</vt:lpstr>
      </vt:variant>
      <vt:variant>
        <vt:i4>1</vt:i4>
      </vt:variant>
      <vt:variant>
        <vt:lpstr>Tiêu đề Bản chiếu</vt:lpstr>
      </vt:variant>
      <vt:variant>
        <vt:i4>107</vt:i4>
      </vt:variant>
    </vt:vector>
  </HeadingPairs>
  <TitlesOfParts>
    <vt:vector size="108" baseType="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Thank you and  Welcome to Our Customer Community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DAO THI THUY ANH (Payment Center - HO)</dc:creator>
  <cp:lastModifiedBy>Kyen Tran</cp:lastModifiedBy>
  <cp:revision>198</cp:revision>
  <dcterms:created xsi:type="dcterms:W3CDTF">2023-03-22T07:01:08Z</dcterms:created>
  <dcterms:modified xsi:type="dcterms:W3CDTF">2023-09-20T02:37:01Z</dcterms:modified>
</cp:coreProperties>
</file>