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2"/>
  </p:notesMasterIdLst>
  <p:sldIdLst>
    <p:sldId id="4098419" r:id="rId2"/>
    <p:sldId id="4098440" r:id="rId3"/>
    <p:sldId id="4098427" r:id="rId4"/>
    <p:sldId id="4098452" r:id="rId5"/>
    <p:sldId id="358" r:id="rId6"/>
    <p:sldId id="4098478" r:id="rId7"/>
    <p:sldId id="4098453" r:id="rId8"/>
    <p:sldId id="4098480" r:id="rId9"/>
    <p:sldId id="4098481" r:id="rId10"/>
    <p:sldId id="4098428" r:id="rId11"/>
    <p:sldId id="4098482" r:id="rId12"/>
    <p:sldId id="4098483" r:id="rId13"/>
    <p:sldId id="4098485" r:id="rId14"/>
    <p:sldId id="4098441" r:id="rId15"/>
    <p:sldId id="4098484" r:id="rId16"/>
    <p:sldId id="4098474" r:id="rId17"/>
    <p:sldId id="4098475" r:id="rId18"/>
    <p:sldId id="4098447" r:id="rId19"/>
    <p:sldId id="4098469" r:id="rId20"/>
    <p:sldId id="382"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smail - [2010]" initials="i-[" lastIdx="2" clrIdx="0"/>
  <p:cmAuthor id="2" name="user1" initials="u"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52F61"/>
    <a:srgbClr val="000099"/>
    <a:srgbClr val="0000FF"/>
    <a:srgbClr val="032E45"/>
    <a:srgbClr val="FF0066"/>
    <a:srgbClr val="0033CC"/>
    <a:srgbClr val="5C22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75" autoAdjust="0"/>
    <p:restoredTop sz="95268" autoAdjust="0"/>
  </p:normalViewPr>
  <p:slideViewPr>
    <p:cSldViewPr snapToGrid="0">
      <p:cViewPr varScale="1">
        <p:scale>
          <a:sx n="86" d="100"/>
          <a:sy n="86" d="100"/>
        </p:scale>
        <p:origin x="42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_rels/data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 Id="rId4" Type="http://schemas.openxmlformats.org/officeDocument/2006/relationships/image" Target="../media/image8.png"/></Relationships>
</file>

<file path=ppt/diagrams/_rels/drawing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png"/><Relationship Id="rId4" Type="http://schemas.openxmlformats.org/officeDocument/2006/relationships/image" Target="../media/image8.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9FA864-6F64-49E0-955D-1023C8CC9199}"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3ED877E2-1B43-42B0-8BB1-F827C727726A}">
      <dgm:prSet phldrT="[Text]"/>
      <dgm:spPr/>
      <dgm:t>
        <a:bodyPr/>
        <a:lstStyle/>
        <a:p>
          <a:pPr algn="ctr"/>
          <a:r>
            <a:rPr lang="en-US" dirty="0">
              <a:latin typeface="Times New Roman" panose="02020603050405020304" pitchFamily="18" charset="0"/>
              <a:cs typeface="Times New Roman" panose="02020603050405020304" pitchFamily="18" charset="0"/>
            </a:rPr>
            <a:t>I. ĐÁNH GIÁ KẾT QUẢ THỰC HIỆN THỜI GIAN QUA</a:t>
          </a:r>
        </a:p>
      </dgm:t>
    </dgm:pt>
    <dgm:pt modelId="{B13D0706-D102-4B9E-BD60-C1553703B1F6}" type="parTrans" cxnId="{46EB6D7B-A46B-4BC9-8DE8-39E36BCE3FE3}">
      <dgm:prSet/>
      <dgm:spPr/>
      <dgm:t>
        <a:bodyPr/>
        <a:lstStyle/>
        <a:p>
          <a:endParaRPr lang="en-US"/>
        </a:p>
      </dgm:t>
    </dgm:pt>
    <dgm:pt modelId="{476970FB-2A59-4957-98CA-6B24315C1A84}" type="sibTrans" cxnId="{46EB6D7B-A46B-4BC9-8DE8-39E36BCE3FE3}">
      <dgm:prSet/>
      <dgm:spPr/>
      <dgm:t>
        <a:bodyPr/>
        <a:lstStyle/>
        <a:p>
          <a:endParaRPr lang="en-US"/>
        </a:p>
      </dgm:t>
    </dgm:pt>
    <dgm:pt modelId="{ACA22304-32ED-411C-8B6E-D0AFF5AB8B78}">
      <dgm:prSet phldrT="[Text]"/>
      <dgm:spPr/>
      <dgm:t>
        <a:bodyPr/>
        <a:lstStyle/>
        <a:p>
          <a:r>
            <a:rPr lang="en-US" dirty="0">
              <a:latin typeface="Times New Roman" panose="02020603050405020304" pitchFamily="18" charset="0"/>
              <a:cs typeface="Times New Roman" panose="02020603050405020304" pitchFamily="18" charset="0"/>
            </a:rPr>
            <a:t>II. KHÓ KHĂN, VƯỚNG MẮC VÀ THÁO GỠ, GIẢI ĐÁP</a:t>
          </a:r>
        </a:p>
      </dgm:t>
    </dgm:pt>
    <dgm:pt modelId="{8852987A-AC59-49F5-87F0-C20DB6A58F57}" type="parTrans" cxnId="{83B37B44-1218-4C76-A1FC-00B3824869C0}">
      <dgm:prSet/>
      <dgm:spPr/>
      <dgm:t>
        <a:bodyPr/>
        <a:lstStyle/>
        <a:p>
          <a:endParaRPr lang="en-US"/>
        </a:p>
      </dgm:t>
    </dgm:pt>
    <dgm:pt modelId="{C29B62A0-4D83-463E-A5C1-42E2E8DB4255}" type="sibTrans" cxnId="{83B37B44-1218-4C76-A1FC-00B3824869C0}">
      <dgm:prSet/>
      <dgm:spPr/>
      <dgm:t>
        <a:bodyPr/>
        <a:lstStyle/>
        <a:p>
          <a:endParaRPr lang="en-US"/>
        </a:p>
      </dgm:t>
    </dgm:pt>
    <dgm:pt modelId="{A63B7AAD-2550-449E-9306-02C80AA57AD8}">
      <dgm:prSet/>
      <dgm:spPr/>
      <dgm:t>
        <a:bodyPr/>
        <a:lstStyle/>
        <a:p>
          <a:r>
            <a:rPr lang="vi-VN" dirty="0">
              <a:latin typeface="Times New Roman" panose="02020603050405020304" pitchFamily="18" charset="0"/>
              <a:cs typeface="Times New Roman" panose="02020603050405020304" pitchFamily="18" charset="0"/>
            </a:rPr>
            <a:t>III. NHIỆM VỤ CỦA BỘ, CƠ QUAN, ĐỊA PHƯƠNG THỜI GIAN TỚI</a:t>
          </a:r>
          <a:endParaRPr lang="en-US" dirty="0">
            <a:latin typeface="Times New Roman" panose="02020603050405020304" pitchFamily="18" charset="0"/>
            <a:cs typeface="Times New Roman" panose="02020603050405020304" pitchFamily="18" charset="0"/>
          </a:endParaRPr>
        </a:p>
      </dgm:t>
    </dgm:pt>
    <dgm:pt modelId="{11B3340B-EBF5-48C1-8EDC-8C6D8F8C5E1D}" type="parTrans" cxnId="{754684B8-2EC3-4793-A3DD-F433C9F79A8E}">
      <dgm:prSet/>
      <dgm:spPr/>
      <dgm:t>
        <a:bodyPr/>
        <a:lstStyle/>
        <a:p>
          <a:endParaRPr lang="en-US"/>
        </a:p>
      </dgm:t>
    </dgm:pt>
    <dgm:pt modelId="{A6839A4D-0AC9-47A3-BE1C-28BAC2029197}" type="sibTrans" cxnId="{754684B8-2EC3-4793-A3DD-F433C9F79A8E}">
      <dgm:prSet/>
      <dgm:spPr/>
      <dgm:t>
        <a:bodyPr/>
        <a:lstStyle/>
        <a:p>
          <a:endParaRPr lang="en-US"/>
        </a:p>
      </dgm:t>
    </dgm:pt>
    <dgm:pt modelId="{4B29CECE-ED65-4ACD-8A54-4F25B1801363}" type="pres">
      <dgm:prSet presAssocID="{CD9FA864-6F64-49E0-955D-1023C8CC9199}" presName="diagram" presStyleCnt="0">
        <dgm:presLayoutVars>
          <dgm:dir/>
          <dgm:resizeHandles val="exact"/>
        </dgm:presLayoutVars>
      </dgm:prSet>
      <dgm:spPr/>
    </dgm:pt>
    <dgm:pt modelId="{7B42D2E0-BCB8-49D3-891E-583DA8757B99}" type="pres">
      <dgm:prSet presAssocID="{3ED877E2-1B43-42B0-8BB1-F827C727726A}" presName="node" presStyleLbl="node1" presStyleIdx="0" presStyleCnt="3" custScaleX="180186" custScaleY="45206">
        <dgm:presLayoutVars>
          <dgm:bulletEnabled val="1"/>
        </dgm:presLayoutVars>
      </dgm:prSet>
      <dgm:spPr/>
    </dgm:pt>
    <dgm:pt modelId="{E26C86D3-5B36-444C-9E07-74654F0B1774}" type="pres">
      <dgm:prSet presAssocID="{476970FB-2A59-4957-98CA-6B24315C1A84}" presName="sibTrans" presStyleCnt="0"/>
      <dgm:spPr/>
    </dgm:pt>
    <dgm:pt modelId="{77CE60B7-D82F-4AB5-9943-22E6E9793057}" type="pres">
      <dgm:prSet presAssocID="{ACA22304-32ED-411C-8B6E-D0AFF5AB8B78}" presName="node" presStyleLbl="node1" presStyleIdx="1" presStyleCnt="3" custScaleX="179021" custScaleY="47729">
        <dgm:presLayoutVars>
          <dgm:bulletEnabled val="1"/>
        </dgm:presLayoutVars>
      </dgm:prSet>
      <dgm:spPr/>
    </dgm:pt>
    <dgm:pt modelId="{E0054CFB-016D-4D63-875B-588541C6A4BD}" type="pres">
      <dgm:prSet presAssocID="{C29B62A0-4D83-463E-A5C1-42E2E8DB4255}" presName="sibTrans" presStyleCnt="0"/>
      <dgm:spPr/>
    </dgm:pt>
    <dgm:pt modelId="{A0218742-7D2F-4A58-950C-25662EEA401D}" type="pres">
      <dgm:prSet presAssocID="{A63B7AAD-2550-449E-9306-02C80AA57AD8}" presName="node" presStyleLbl="node1" presStyleIdx="2" presStyleCnt="3" custScaleX="179021" custScaleY="49298">
        <dgm:presLayoutVars>
          <dgm:bulletEnabled val="1"/>
        </dgm:presLayoutVars>
      </dgm:prSet>
      <dgm:spPr/>
    </dgm:pt>
  </dgm:ptLst>
  <dgm:cxnLst>
    <dgm:cxn modelId="{83B37B44-1218-4C76-A1FC-00B3824869C0}" srcId="{CD9FA864-6F64-49E0-955D-1023C8CC9199}" destId="{ACA22304-32ED-411C-8B6E-D0AFF5AB8B78}" srcOrd="1" destOrd="0" parTransId="{8852987A-AC59-49F5-87F0-C20DB6A58F57}" sibTransId="{C29B62A0-4D83-463E-A5C1-42E2E8DB4255}"/>
    <dgm:cxn modelId="{46EB6D7B-A46B-4BC9-8DE8-39E36BCE3FE3}" srcId="{CD9FA864-6F64-49E0-955D-1023C8CC9199}" destId="{3ED877E2-1B43-42B0-8BB1-F827C727726A}" srcOrd="0" destOrd="0" parTransId="{B13D0706-D102-4B9E-BD60-C1553703B1F6}" sibTransId="{476970FB-2A59-4957-98CA-6B24315C1A84}"/>
    <dgm:cxn modelId="{7BBF4E8D-CBCC-4EC3-BD5C-A7BD94E95A5B}" type="presOf" srcId="{ACA22304-32ED-411C-8B6E-D0AFF5AB8B78}" destId="{77CE60B7-D82F-4AB5-9943-22E6E9793057}" srcOrd="0" destOrd="0" presId="urn:microsoft.com/office/officeart/2005/8/layout/default"/>
    <dgm:cxn modelId="{9AA919AB-13A9-49E3-AE40-569A72CFB681}" type="presOf" srcId="{CD9FA864-6F64-49E0-955D-1023C8CC9199}" destId="{4B29CECE-ED65-4ACD-8A54-4F25B1801363}" srcOrd="0" destOrd="0" presId="urn:microsoft.com/office/officeart/2005/8/layout/default"/>
    <dgm:cxn modelId="{754684B8-2EC3-4793-A3DD-F433C9F79A8E}" srcId="{CD9FA864-6F64-49E0-955D-1023C8CC9199}" destId="{A63B7AAD-2550-449E-9306-02C80AA57AD8}" srcOrd="2" destOrd="0" parTransId="{11B3340B-EBF5-48C1-8EDC-8C6D8F8C5E1D}" sibTransId="{A6839A4D-0AC9-47A3-BE1C-28BAC2029197}"/>
    <dgm:cxn modelId="{BF0518DB-EE75-400E-9B90-75BDD356EB7C}" type="presOf" srcId="{A63B7AAD-2550-449E-9306-02C80AA57AD8}" destId="{A0218742-7D2F-4A58-950C-25662EEA401D}" srcOrd="0" destOrd="0" presId="urn:microsoft.com/office/officeart/2005/8/layout/default"/>
    <dgm:cxn modelId="{E0B6E7F2-E809-4D37-8E75-38D3B1545148}" type="presOf" srcId="{3ED877E2-1B43-42B0-8BB1-F827C727726A}" destId="{7B42D2E0-BCB8-49D3-891E-583DA8757B99}" srcOrd="0" destOrd="0" presId="urn:microsoft.com/office/officeart/2005/8/layout/default"/>
    <dgm:cxn modelId="{E91FEC67-CE31-4799-B82D-99FBF03A4D95}" type="presParOf" srcId="{4B29CECE-ED65-4ACD-8A54-4F25B1801363}" destId="{7B42D2E0-BCB8-49D3-891E-583DA8757B99}" srcOrd="0" destOrd="0" presId="urn:microsoft.com/office/officeart/2005/8/layout/default"/>
    <dgm:cxn modelId="{4FA6CBFD-FFA7-4022-B6C5-E299C96848F4}" type="presParOf" srcId="{4B29CECE-ED65-4ACD-8A54-4F25B1801363}" destId="{E26C86D3-5B36-444C-9E07-74654F0B1774}" srcOrd="1" destOrd="0" presId="urn:microsoft.com/office/officeart/2005/8/layout/default"/>
    <dgm:cxn modelId="{68B84C02-A0CE-4808-8C1C-66B762A45A72}" type="presParOf" srcId="{4B29CECE-ED65-4ACD-8A54-4F25B1801363}" destId="{77CE60B7-D82F-4AB5-9943-22E6E9793057}" srcOrd="2" destOrd="0" presId="urn:microsoft.com/office/officeart/2005/8/layout/default"/>
    <dgm:cxn modelId="{1EFA2D76-EC26-405F-A771-8C4AF69D6D9F}" type="presParOf" srcId="{4B29CECE-ED65-4ACD-8A54-4F25B1801363}" destId="{E0054CFB-016D-4D63-875B-588541C6A4BD}" srcOrd="3" destOrd="0" presId="urn:microsoft.com/office/officeart/2005/8/layout/default"/>
    <dgm:cxn modelId="{0A66D915-5BAC-4129-A2E3-D162C753C1C4}" type="presParOf" srcId="{4B29CECE-ED65-4ACD-8A54-4F25B1801363}" destId="{A0218742-7D2F-4A58-950C-25662EEA401D}" srcOrd="4"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D0B174A-3FF9-4034-9221-1C5B549AB647}"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en-US"/>
        </a:p>
      </dgm:t>
    </dgm:pt>
    <dgm:pt modelId="{3F8DE858-CFF1-4745-ABC0-56E6A578E22D}">
      <dgm:prSet phldrT="[Text]"/>
      <dgm:spPr/>
      <dgm:t>
        <a:bodyPr/>
        <a:lstStyle/>
        <a:p>
          <a:r>
            <a:rPr lang="vi-VN" dirty="0"/>
            <a:t>CÁC BỘ, </a:t>
          </a:r>
        </a:p>
        <a:p>
          <a:r>
            <a:rPr lang="vi-VN" dirty="0"/>
            <a:t>CƠ QUAN NGANG BỘ</a:t>
          </a:r>
          <a:endParaRPr lang="en-US" dirty="0"/>
        </a:p>
      </dgm:t>
    </dgm:pt>
    <dgm:pt modelId="{EB1295E5-9F00-4FE0-BAE0-BB8F5766DDF8}" type="parTrans" cxnId="{07E5C53D-8797-4BB2-ACCA-738E7232DCBA}">
      <dgm:prSet/>
      <dgm:spPr/>
      <dgm:t>
        <a:bodyPr/>
        <a:lstStyle/>
        <a:p>
          <a:endParaRPr lang="en-US"/>
        </a:p>
      </dgm:t>
    </dgm:pt>
    <dgm:pt modelId="{14A64C02-C6D6-4C56-AC6F-6AEB06EB5BF7}" type="sibTrans" cxnId="{07E5C53D-8797-4BB2-ACCA-738E7232DCBA}">
      <dgm:prSet/>
      <dgm:spPr/>
      <dgm:t>
        <a:bodyPr/>
        <a:lstStyle/>
        <a:p>
          <a:endParaRPr lang="en-US"/>
        </a:p>
      </dgm:t>
    </dgm:pt>
    <dgm:pt modelId="{AE368A27-E5D6-4DCE-B927-D532DB00EF3E}">
      <dgm:prSet phldrT="[Text]"/>
      <dgm:spPr/>
      <dgm:t>
        <a:bodyPr/>
        <a:lstStyle/>
        <a:p>
          <a:pPr algn="just"/>
          <a:r>
            <a:rPr lang="en-US" dirty="0">
              <a:highlight>
                <a:srgbClr val="FFFFFF"/>
              </a:highlight>
              <a:latin typeface="Arial" panose="020B0604020202020204" pitchFamily="34" charset="0"/>
              <a:cs typeface="Arial" panose="020B0604020202020204" pitchFamily="34" charset="0"/>
            </a:rPr>
            <a:t>Tất cả các bộ, ngành đều đã công bố TTHC nội bộ; số lượng nhiều nhất là 264 và ít nhất là 21.</a:t>
          </a:r>
        </a:p>
      </dgm:t>
    </dgm:pt>
    <dgm:pt modelId="{AD9196C8-6609-4964-A5FE-A5A9F4480ED2}" type="parTrans" cxnId="{665BD843-3607-4BD6-90C4-69C4A7345A28}">
      <dgm:prSet/>
      <dgm:spPr/>
      <dgm:t>
        <a:bodyPr/>
        <a:lstStyle/>
        <a:p>
          <a:endParaRPr lang="en-US"/>
        </a:p>
      </dgm:t>
    </dgm:pt>
    <dgm:pt modelId="{DEFEF80B-5459-4C16-88C4-58A24E124B01}" type="sibTrans" cxnId="{665BD843-3607-4BD6-90C4-69C4A7345A28}">
      <dgm:prSet/>
      <dgm:spPr/>
      <dgm:t>
        <a:bodyPr/>
        <a:lstStyle/>
        <a:p>
          <a:endParaRPr lang="en-US"/>
        </a:p>
      </dgm:t>
    </dgm:pt>
    <dgm:pt modelId="{91F59898-9C0A-483E-B920-279922CC2481}">
      <dgm:prSet phldrT="[Text]"/>
      <dgm:spPr/>
      <dgm:t>
        <a:bodyPr/>
        <a:lstStyle/>
        <a:p>
          <a:r>
            <a:rPr lang="vi-VN" dirty="0"/>
            <a:t>UBND CÁC TỈNH, THÀNH PHỐ TRỰC THUỘC TW</a:t>
          </a:r>
          <a:endParaRPr lang="en-US" dirty="0"/>
        </a:p>
      </dgm:t>
    </dgm:pt>
    <dgm:pt modelId="{5D62F67B-D589-45CB-836B-0E0ABAFC3426}" type="parTrans" cxnId="{2919DDBB-53B0-49FD-A4DA-5E478094ACF9}">
      <dgm:prSet/>
      <dgm:spPr/>
      <dgm:t>
        <a:bodyPr/>
        <a:lstStyle/>
        <a:p>
          <a:endParaRPr lang="en-US"/>
        </a:p>
      </dgm:t>
    </dgm:pt>
    <dgm:pt modelId="{84D0AD10-2A9B-468D-B523-FD9BA18D934C}" type="sibTrans" cxnId="{2919DDBB-53B0-49FD-A4DA-5E478094ACF9}">
      <dgm:prSet/>
      <dgm:spPr/>
      <dgm:t>
        <a:bodyPr/>
        <a:lstStyle/>
        <a:p>
          <a:endParaRPr lang="en-US"/>
        </a:p>
      </dgm:t>
    </dgm:pt>
    <dgm:pt modelId="{3DA0293D-2076-450D-B90B-5F29B09232CC}">
      <dgm:prSet phldrT="[Text]"/>
      <dgm:spPr/>
      <dgm:t>
        <a:bodyPr/>
        <a:lstStyle/>
        <a:p>
          <a:pPr algn="just"/>
          <a:r>
            <a:rPr lang="nl-NL" b="0" i="0" dirty="0">
              <a:latin typeface="Arial" panose="020B0604020202020204" pitchFamily="34" charset="0"/>
              <a:cs typeface="Arial" panose="020B0604020202020204" pitchFamily="34" charset="0"/>
            </a:rPr>
            <a:t>63/63 địa phương</a:t>
          </a:r>
          <a:r>
            <a:rPr lang="vi-VN" b="0" i="0" dirty="0">
              <a:latin typeface="Arial" panose="020B0604020202020204" pitchFamily="34" charset="0"/>
              <a:cs typeface="Arial" panose="020B0604020202020204" pitchFamily="34" charset="0"/>
            </a:rPr>
            <a:t> </a:t>
          </a:r>
          <a:r>
            <a:rPr lang="en-US" b="0" i="0" dirty="0">
              <a:latin typeface="Arial" panose="020B0604020202020204" pitchFamily="34" charset="0"/>
              <a:cs typeface="Arial" panose="020B0604020202020204" pitchFamily="34" charset="0"/>
            </a:rPr>
            <a:t>đã </a:t>
          </a:r>
          <a:r>
            <a:rPr lang="vi-VN" b="0" i="0" dirty="0">
              <a:latin typeface="Arial" panose="020B0604020202020204" pitchFamily="34" charset="0"/>
              <a:cs typeface="Arial" panose="020B0604020202020204" pitchFamily="34" charset="0"/>
            </a:rPr>
            <a:t>công bố </a:t>
          </a:r>
          <a:r>
            <a:rPr lang="nl-NL" b="0" i="0" dirty="0">
              <a:latin typeface="Arial" panose="020B0604020202020204" pitchFamily="34" charset="0"/>
              <a:cs typeface="Arial" panose="020B0604020202020204" pitchFamily="34" charset="0"/>
            </a:rPr>
            <a:t>TTHC nội bộ; số lượng nhiều nhất là hơn 300 TTHC và ít nhất là 8 TTHC NB</a:t>
          </a:r>
          <a:r>
            <a:rPr lang="vi-VN" b="0" i="0" dirty="0">
              <a:latin typeface="Arial" panose="020B0604020202020204" pitchFamily="34" charset="0"/>
              <a:cs typeface="Arial" panose="020B0604020202020204" pitchFamily="34" charset="0"/>
            </a:rPr>
            <a:t>.</a:t>
          </a:r>
          <a:endParaRPr lang="en-US" b="0" i="0" dirty="0">
            <a:latin typeface="Arial" panose="020B0604020202020204" pitchFamily="34" charset="0"/>
            <a:cs typeface="Arial" panose="020B0604020202020204" pitchFamily="34" charset="0"/>
          </a:endParaRPr>
        </a:p>
      </dgm:t>
    </dgm:pt>
    <dgm:pt modelId="{25487B71-DB43-4427-A885-5B2F5A690FE9}" type="parTrans" cxnId="{D5BCE0F5-DF0C-4592-A237-9074CD72E15B}">
      <dgm:prSet/>
      <dgm:spPr/>
      <dgm:t>
        <a:bodyPr/>
        <a:lstStyle/>
        <a:p>
          <a:endParaRPr lang="en-US"/>
        </a:p>
      </dgm:t>
    </dgm:pt>
    <dgm:pt modelId="{A500DF52-F3FB-4FCD-955C-EC011C4CAA82}" type="sibTrans" cxnId="{D5BCE0F5-DF0C-4592-A237-9074CD72E15B}">
      <dgm:prSet/>
      <dgm:spPr/>
      <dgm:t>
        <a:bodyPr/>
        <a:lstStyle/>
        <a:p>
          <a:endParaRPr lang="en-US"/>
        </a:p>
      </dgm:t>
    </dgm:pt>
    <dgm:pt modelId="{553C5E7A-E991-4CDE-9AF3-BD1C3456B0AC}">
      <dgm:prSet phldrT="[Text]"/>
      <dgm:spPr/>
      <dgm:t>
        <a:bodyPr/>
        <a:lstStyle/>
        <a:p>
          <a:pPr algn="just"/>
          <a:r>
            <a:rPr lang="en-US" dirty="0">
              <a:latin typeface="Arial" panose="020B0604020202020204" pitchFamily="34" charset="0"/>
              <a:cs typeface="Arial" panose="020B0604020202020204" pitchFamily="34" charset="0"/>
            </a:rPr>
            <a:t>02 bộ đã trình và được </a:t>
          </a:r>
          <a:r>
            <a:rPr lang="en-US" dirty="0" err="1">
              <a:latin typeface="Arial" panose="020B0604020202020204" pitchFamily="34" charset="0"/>
              <a:cs typeface="Arial" panose="020B0604020202020204" pitchFamily="34" charset="0"/>
            </a:rPr>
            <a:t>TTgCP</a:t>
          </a:r>
          <a:r>
            <a:rPr lang="en-US" dirty="0">
              <a:latin typeface="Arial" panose="020B0604020202020204" pitchFamily="34" charset="0"/>
              <a:cs typeface="Arial" panose="020B0604020202020204" pitchFamily="34" charset="0"/>
            </a:rPr>
            <a:t> phê duyệt phương án ĐGH TTHC nội bộ và đã có các phương án được thực thi (BTC, BTTTT).</a:t>
          </a:r>
        </a:p>
      </dgm:t>
    </dgm:pt>
    <dgm:pt modelId="{996C30DA-1333-4D90-BD15-3B94E2328E85}" type="parTrans" cxnId="{7AA57CA2-3D76-47EC-A6B2-F395CCE28D8F}">
      <dgm:prSet/>
      <dgm:spPr/>
      <dgm:t>
        <a:bodyPr/>
        <a:lstStyle/>
        <a:p>
          <a:endParaRPr lang="en-US"/>
        </a:p>
      </dgm:t>
    </dgm:pt>
    <dgm:pt modelId="{61BB3B74-E6B7-46D5-8B15-3EFE9659F671}" type="sibTrans" cxnId="{7AA57CA2-3D76-47EC-A6B2-F395CCE28D8F}">
      <dgm:prSet/>
      <dgm:spPr/>
      <dgm:t>
        <a:bodyPr/>
        <a:lstStyle/>
        <a:p>
          <a:endParaRPr lang="en-US"/>
        </a:p>
      </dgm:t>
    </dgm:pt>
    <dgm:pt modelId="{5E91F17D-018F-42DC-B629-6BE099D627DA}">
      <dgm:prSet phldrT="[Text]"/>
      <dgm:spPr/>
      <dgm:t>
        <a:bodyPr/>
        <a:lstStyle/>
        <a:p>
          <a:pPr algn="just"/>
          <a:r>
            <a:rPr lang="en-US" dirty="0">
              <a:latin typeface="Arial" panose="020B0604020202020204" pitchFamily="34" charset="0"/>
              <a:cs typeface="Arial" panose="020B0604020202020204" pitchFamily="34" charset="0"/>
            </a:rPr>
            <a:t>03 bộ chủ động ĐGH TTHC nội bộ trong quá trình xây dựng, ban hành VB QPPL: BNV, BNNPTNT, BGD-ĐT.</a:t>
          </a:r>
        </a:p>
      </dgm:t>
    </dgm:pt>
    <dgm:pt modelId="{5BF4BE47-0043-4B4B-82C1-6CE25E14FBA9}" type="parTrans" cxnId="{BDAE8FF6-8013-4E6B-95CE-81301F0AE2F9}">
      <dgm:prSet/>
      <dgm:spPr/>
      <dgm:t>
        <a:bodyPr/>
        <a:lstStyle/>
        <a:p>
          <a:endParaRPr lang="en-US"/>
        </a:p>
      </dgm:t>
    </dgm:pt>
    <dgm:pt modelId="{E298856D-00F6-4FBE-B8BA-3CE61F6E6472}" type="sibTrans" cxnId="{BDAE8FF6-8013-4E6B-95CE-81301F0AE2F9}">
      <dgm:prSet/>
      <dgm:spPr/>
      <dgm:t>
        <a:bodyPr/>
        <a:lstStyle/>
        <a:p>
          <a:endParaRPr lang="en-US"/>
        </a:p>
      </dgm:t>
    </dgm:pt>
    <dgm:pt modelId="{F3B8F2EA-713D-4748-B3BA-E05C57DD3B1C}">
      <dgm:prSet phldrT="[Text]"/>
      <dgm:spPr/>
      <dgm:t>
        <a:bodyPr/>
        <a:lstStyle/>
        <a:p>
          <a:pPr algn="just"/>
          <a:endParaRPr lang="en-US" dirty="0">
            <a:latin typeface="Arial" panose="020B0604020202020204" pitchFamily="34" charset="0"/>
            <a:cs typeface="Arial" panose="020B0604020202020204" pitchFamily="34" charset="0"/>
          </a:endParaRPr>
        </a:p>
      </dgm:t>
    </dgm:pt>
    <dgm:pt modelId="{CC81AF9C-B9F2-46AC-A5BC-B36AECCC5564}" type="parTrans" cxnId="{F1946436-C8B9-4089-9603-3A0C968EDBB7}">
      <dgm:prSet/>
      <dgm:spPr/>
      <dgm:t>
        <a:bodyPr/>
        <a:lstStyle/>
        <a:p>
          <a:endParaRPr lang="en-US"/>
        </a:p>
      </dgm:t>
    </dgm:pt>
    <dgm:pt modelId="{38F6A326-0051-41E7-B3D6-5CD42D12B031}" type="sibTrans" cxnId="{F1946436-C8B9-4089-9603-3A0C968EDBB7}">
      <dgm:prSet/>
      <dgm:spPr/>
      <dgm:t>
        <a:bodyPr/>
        <a:lstStyle/>
        <a:p>
          <a:endParaRPr lang="en-US"/>
        </a:p>
      </dgm:t>
    </dgm:pt>
    <dgm:pt modelId="{956E4299-8722-41DB-9CBE-8FD28C0EFF29}">
      <dgm:prSet phldrT="[Text]"/>
      <dgm:spPr/>
      <dgm:t>
        <a:bodyPr/>
        <a:lstStyle/>
        <a:p>
          <a:pPr algn="just"/>
          <a:r>
            <a:rPr lang="en-US" dirty="0">
              <a:latin typeface="Arial" panose="020B0604020202020204" pitchFamily="34" charset="0"/>
              <a:cs typeface="Arial" panose="020B0604020202020204" pitchFamily="34" charset="0"/>
            </a:rPr>
            <a:t>06 bộ đã phê duyệt, thực thi PA ĐGH TTHC NB theo thẩm quyền: VPCP, BKHCN, BGTVT, BNG, BQP, BTP, BVH. </a:t>
          </a:r>
        </a:p>
      </dgm:t>
    </dgm:pt>
    <dgm:pt modelId="{3FF4176D-B6E4-4416-841B-10B06E084497}" type="parTrans" cxnId="{A93DB7E2-51D7-427B-85B9-A9841D422C97}">
      <dgm:prSet/>
      <dgm:spPr/>
      <dgm:t>
        <a:bodyPr/>
        <a:lstStyle/>
        <a:p>
          <a:endParaRPr lang="en-US"/>
        </a:p>
      </dgm:t>
    </dgm:pt>
    <dgm:pt modelId="{8AF362E3-AFFD-456E-A024-92BAA4D7092C}" type="sibTrans" cxnId="{A93DB7E2-51D7-427B-85B9-A9841D422C97}">
      <dgm:prSet/>
      <dgm:spPr/>
      <dgm:t>
        <a:bodyPr/>
        <a:lstStyle/>
        <a:p>
          <a:endParaRPr lang="en-US"/>
        </a:p>
      </dgm:t>
    </dgm:pt>
    <dgm:pt modelId="{718EC3C9-E8C7-455C-9ACD-A4EEBAB04EEA}">
      <dgm:prSet phldrT="[Text]"/>
      <dgm:spPr/>
      <dgm:t>
        <a:bodyPr/>
        <a:lstStyle/>
        <a:p>
          <a:pPr algn="just"/>
          <a:r>
            <a:rPr lang="en-US" b="0" i="0" dirty="0">
              <a:latin typeface="Arial" panose="020B0604020202020204" pitchFamily="34" charset="0"/>
              <a:cs typeface="Arial" panose="020B0604020202020204" pitchFamily="34" charset="0"/>
            </a:rPr>
            <a:t>50/63 địa phương đã rà soát và phê duyệt phương án ĐGH, trong đó ĐP có số lượng TTHC được rà soát nhiều nhất là 256; ĐP có số lượng TTHC được phê duyệt phương án ĐGH nhiều nhất là 98. Có 31/50 ĐP đã thực thi toàn bộ hoặc một phần phương án ĐGH được phê duyệt. </a:t>
          </a:r>
        </a:p>
      </dgm:t>
    </dgm:pt>
    <dgm:pt modelId="{7F3DA0C8-8A01-40C2-A6B2-84F87D8A85F1}" type="parTrans" cxnId="{019E7B4D-8E76-4B22-9CBA-058A34F9C648}">
      <dgm:prSet/>
      <dgm:spPr/>
    </dgm:pt>
    <dgm:pt modelId="{7D383A52-67A6-4487-8878-681BE72B1F7D}" type="sibTrans" cxnId="{019E7B4D-8E76-4B22-9CBA-058A34F9C648}">
      <dgm:prSet/>
      <dgm:spPr/>
    </dgm:pt>
    <dgm:pt modelId="{591DBBB5-D823-46F5-957A-BD828DA14DCF}" type="pres">
      <dgm:prSet presAssocID="{6D0B174A-3FF9-4034-9221-1C5B549AB647}" presName="Name0" presStyleCnt="0">
        <dgm:presLayoutVars>
          <dgm:dir/>
          <dgm:animLvl val="lvl"/>
          <dgm:resizeHandles/>
        </dgm:presLayoutVars>
      </dgm:prSet>
      <dgm:spPr/>
    </dgm:pt>
    <dgm:pt modelId="{5B69DF7D-9F4B-40F7-95E0-7488715FF48A}" type="pres">
      <dgm:prSet presAssocID="{3F8DE858-CFF1-4745-ABC0-56E6A578E22D}" presName="linNode" presStyleCnt="0"/>
      <dgm:spPr/>
    </dgm:pt>
    <dgm:pt modelId="{C7044587-9712-4B17-8DAB-35846C32AC9D}" type="pres">
      <dgm:prSet presAssocID="{3F8DE858-CFF1-4745-ABC0-56E6A578E22D}" presName="parentShp" presStyleLbl="node1" presStyleIdx="0" presStyleCnt="2" custScaleX="65306">
        <dgm:presLayoutVars>
          <dgm:bulletEnabled val="1"/>
        </dgm:presLayoutVars>
      </dgm:prSet>
      <dgm:spPr/>
    </dgm:pt>
    <dgm:pt modelId="{2D94C22C-6685-4C9F-82C4-7259D8D811D1}" type="pres">
      <dgm:prSet presAssocID="{3F8DE858-CFF1-4745-ABC0-56E6A578E22D}" presName="childShp" presStyleLbl="bgAccFollowNode1" presStyleIdx="0" presStyleCnt="2" custScaleX="106766">
        <dgm:presLayoutVars>
          <dgm:bulletEnabled val="1"/>
        </dgm:presLayoutVars>
      </dgm:prSet>
      <dgm:spPr/>
    </dgm:pt>
    <dgm:pt modelId="{A21B8BB0-C434-4944-823F-8D19988D365B}" type="pres">
      <dgm:prSet presAssocID="{14A64C02-C6D6-4C56-AC6F-6AEB06EB5BF7}" presName="spacing" presStyleCnt="0"/>
      <dgm:spPr/>
    </dgm:pt>
    <dgm:pt modelId="{5E9586FF-BB19-40A8-8648-65D0B978EAAD}" type="pres">
      <dgm:prSet presAssocID="{91F59898-9C0A-483E-B920-279922CC2481}" presName="linNode" presStyleCnt="0"/>
      <dgm:spPr/>
    </dgm:pt>
    <dgm:pt modelId="{5206DAB1-7BBD-4A41-8F26-511ECA49AFE9}" type="pres">
      <dgm:prSet presAssocID="{91F59898-9C0A-483E-B920-279922CC2481}" presName="parentShp" presStyleLbl="node1" presStyleIdx="1" presStyleCnt="2" custScaleX="65148">
        <dgm:presLayoutVars>
          <dgm:bulletEnabled val="1"/>
        </dgm:presLayoutVars>
      </dgm:prSet>
      <dgm:spPr/>
    </dgm:pt>
    <dgm:pt modelId="{D4D8EDC1-0CCD-4697-8A5C-CEDED1372CA4}" type="pres">
      <dgm:prSet presAssocID="{91F59898-9C0A-483E-B920-279922CC2481}" presName="childShp" presStyleLbl="bgAccFollowNode1" presStyleIdx="1" presStyleCnt="2" custScaleX="109511">
        <dgm:presLayoutVars>
          <dgm:bulletEnabled val="1"/>
        </dgm:presLayoutVars>
      </dgm:prSet>
      <dgm:spPr/>
    </dgm:pt>
  </dgm:ptLst>
  <dgm:cxnLst>
    <dgm:cxn modelId="{F1946436-C8B9-4089-9603-3A0C968EDBB7}" srcId="{3F8DE858-CFF1-4745-ABC0-56E6A578E22D}" destId="{F3B8F2EA-713D-4748-B3BA-E05C57DD3B1C}" srcOrd="4" destOrd="0" parTransId="{CC81AF9C-B9F2-46AC-A5BC-B36AECCC5564}" sibTransId="{38F6A326-0051-41E7-B3D6-5CD42D12B031}"/>
    <dgm:cxn modelId="{07E5C53D-8797-4BB2-ACCA-738E7232DCBA}" srcId="{6D0B174A-3FF9-4034-9221-1C5B549AB647}" destId="{3F8DE858-CFF1-4745-ABC0-56E6A578E22D}" srcOrd="0" destOrd="0" parTransId="{EB1295E5-9F00-4FE0-BAE0-BB8F5766DDF8}" sibTransId="{14A64C02-C6D6-4C56-AC6F-6AEB06EB5BF7}"/>
    <dgm:cxn modelId="{665BD843-3607-4BD6-90C4-69C4A7345A28}" srcId="{3F8DE858-CFF1-4745-ABC0-56E6A578E22D}" destId="{AE368A27-E5D6-4DCE-B927-D532DB00EF3E}" srcOrd="0" destOrd="0" parTransId="{AD9196C8-6609-4964-A5FE-A5A9F4480ED2}" sibTransId="{DEFEF80B-5459-4C16-88C4-58A24E124B01}"/>
    <dgm:cxn modelId="{6D5EDA69-B006-4BFB-A9B4-C2877E1962BC}" type="presOf" srcId="{5E91F17D-018F-42DC-B629-6BE099D627DA}" destId="{2D94C22C-6685-4C9F-82C4-7259D8D811D1}" srcOrd="0" destOrd="2" presId="urn:microsoft.com/office/officeart/2005/8/layout/vList6"/>
    <dgm:cxn modelId="{019E7B4D-8E76-4B22-9CBA-058A34F9C648}" srcId="{91F59898-9C0A-483E-B920-279922CC2481}" destId="{718EC3C9-E8C7-455C-9ACD-A4EEBAB04EEA}" srcOrd="1" destOrd="0" parTransId="{7F3DA0C8-8A01-40C2-A6B2-84F87D8A85F1}" sibTransId="{7D383A52-67A6-4487-8878-681BE72B1F7D}"/>
    <dgm:cxn modelId="{98131E51-6EF1-4399-90DD-99EBA2A58098}" type="presOf" srcId="{AE368A27-E5D6-4DCE-B927-D532DB00EF3E}" destId="{2D94C22C-6685-4C9F-82C4-7259D8D811D1}" srcOrd="0" destOrd="0" presId="urn:microsoft.com/office/officeart/2005/8/layout/vList6"/>
    <dgm:cxn modelId="{BD8CF881-FF19-40E6-9398-86BAD031D6D1}" type="presOf" srcId="{553C5E7A-E991-4CDE-9AF3-BD1C3456B0AC}" destId="{2D94C22C-6685-4C9F-82C4-7259D8D811D1}" srcOrd="0" destOrd="1" presId="urn:microsoft.com/office/officeart/2005/8/layout/vList6"/>
    <dgm:cxn modelId="{2B0B298C-D5B5-43E0-86B0-5D9CA75D2F26}" type="presOf" srcId="{3F8DE858-CFF1-4745-ABC0-56E6A578E22D}" destId="{C7044587-9712-4B17-8DAB-35846C32AC9D}" srcOrd="0" destOrd="0" presId="urn:microsoft.com/office/officeart/2005/8/layout/vList6"/>
    <dgm:cxn modelId="{5440F78E-6FAD-4576-ACA7-A3A9AFB210D9}" type="presOf" srcId="{91F59898-9C0A-483E-B920-279922CC2481}" destId="{5206DAB1-7BBD-4A41-8F26-511ECA49AFE9}" srcOrd="0" destOrd="0" presId="urn:microsoft.com/office/officeart/2005/8/layout/vList6"/>
    <dgm:cxn modelId="{7CED2890-2C6A-4F42-A1B8-DB2A68BFEF5F}" type="presOf" srcId="{6D0B174A-3FF9-4034-9221-1C5B549AB647}" destId="{591DBBB5-D823-46F5-957A-BD828DA14DCF}" srcOrd="0" destOrd="0" presId="urn:microsoft.com/office/officeart/2005/8/layout/vList6"/>
    <dgm:cxn modelId="{7AA57CA2-3D76-47EC-A6B2-F395CCE28D8F}" srcId="{3F8DE858-CFF1-4745-ABC0-56E6A578E22D}" destId="{553C5E7A-E991-4CDE-9AF3-BD1C3456B0AC}" srcOrd="1" destOrd="0" parTransId="{996C30DA-1333-4D90-BD15-3B94E2328E85}" sibTransId="{61BB3B74-E6B7-46D5-8B15-3EFE9659F671}"/>
    <dgm:cxn modelId="{276BE2B6-4090-48B1-A953-7365DF0C48C4}" type="presOf" srcId="{3DA0293D-2076-450D-B90B-5F29B09232CC}" destId="{D4D8EDC1-0CCD-4697-8A5C-CEDED1372CA4}" srcOrd="0" destOrd="0" presId="urn:microsoft.com/office/officeart/2005/8/layout/vList6"/>
    <dgm:cxn modelId="{2919DDBB-53B0-49FD-A4DA-5E478094ACF9}" srcId="{6D0B174A-3FF9-4034-9221-1C5B549AB647}" destId="{91F59898-9C0A-483E-B920-279922CC2481}" srcOrd="1" destOrd="0" parTransId="{5D62F67B-D589-45CB-836B-0E0ABAFC3426}" sibTransId="{84D0AD10-2A9B-468D-B523-FD9BA18D934C}"/>
    <dgm:cxn modelId="{493423C1-5412-490D-A36A-4C937313EEB0}" type="presOf" srcId="{956E4299-8722-41DB-9CBE-8FD28C0EFF29}" destId="{2D94C22C-6685-4C9F-82C4-7259D8D811D1}" srcOrd="0" destOrd="3" presId="urn:microsoft.com/office/officeart/2005/8/layout/vList6"/>
    <dgm:cxn modelId="{D93043DD-ECCB-4140-94FE-55645B04B723}" type="presOf" srcId="{F3B8F2EA-713D-4748-B3BA-E05C57DD3B1C}" destId="{2D94C22C-6685-4C9F-82C4-7259D8D811D1}" srcOrd="0" destOrd="4" presId="urn:microsoft.com/office/officeart/2005/8/layout/vList6"/>
    <dgm:cxn modelId="{A93DB7E2-51D7-427B-85B9-A9841D422C97}" srcId="{3F8DE858-CFF1-4745-ABC0-56E6A578E22D}" destId="{956E4299-8722-41DB-9CBE-8FD28C0EFF29}" srcOrd="3" destOrd="0" parTransId="{3FF4176D-B6E4-4416-841B-10B06E084497}" sibTransId="{8AF362E3-AFFD-456E-A024-92BAA4D7092C}"/>
    <dgm:cxn modelId="{529BB6EA-6AD8-4B44-9125-FC7E740181D3}" type="presOf" srcId="{718EC3C9-E8C7-455C-9ACD-A4EEBAB04EEA}" destId="{D4D8EDC1-0CCD-4697-8A5C-CEDED1372CA4}" srcOrd="0" destOrd="1" presId="urn:microsoft.com/office/officeart/2005/8/layout/vList6"/>
    <dgm:cxn modelId="{D5BCE0F5-DF0C-4592-A237-9074CD72E15B}" srcId="{91F59898-9C0A-483E-B920-279922CC2481}" destId="{3DA0293D-2076-450D-B90B-5F29B09232CC}" srcOrd="0" destOrd="0" parTransId="{25487B71-DB43-4427-A885-5B2F5A690FE9}" sibTransId="{A500DF52-F3FB-4FCD-955C-EC011C4CAA82}"/>
    <dgm:cxn modelId="{BDAE8FF6-8013-4E6B-95CE-81301F0AE2F9}" srcId="{3F8DE858-CFF1-4745-ABC0-56E6A578E22D}" destId="{5E91F17D-018F-42DC-B629-6BE099D627DA}" srcOrd="2" destOrd="0" parTransId="{5BF4BE47-0043-4B4B-82C1-6CE25E14FBA9}" sibTransId="{E298856D-00F6-4FBE-B8BA-3CE61F6E6472}"/>
    <dgm:cxn modelId="{D1CEB018-073C-4A4D-9854-576C2849A2B2}" type="presParOf" srcId="{591DBBB5-D823-46F5-957A-BD828DA14DCF}" destId="{5B69DF7D-9F4B-40F7-95E0-7488715FF48A}" srcOrd="0" destOrd="0" presId="urn:microsoft.com/office/officeart/2005/8/layout/vList6"/>
    <dgm:cxn modelId="{AE73E375-0500-480B-8664-A674C16BA894}" type="presParOf" srcId="{5B69DF7D-9F4B-40F7-95E0-7488715FF48A}" destId="{C7044587-9712-4B17-8DAB-35846C32AC9D}" srcOrd="0" destOrd="0" presId="urn:microsoft.com/office/officeart/2005/8/layout/vList6"/>
    <dgm:cxn modelId="{053A1FF5-C3F3-4711-8A63-518DD6870153}" type="presParOf" srcId="{5B69DF7D-9F4B-40F7-95E0-7488715FF48A}" destId="{2D94C22C-6685-4C9F-82C4-7259D8D811D1}" srcOrd="1" destOrd="0" presId="urn:microsoft.com/office/officeart/2005/8/layout/vList6"/>
    <dgm:cxn modelId="{D00243A1-C546-46BA-8F37-BEF46B38C488}" type="presParOf" srcId="{591DBBB5-D823-46F5-957A-BD828DA14DCF}" destId="{A21B8BB0-C434-4944-823F-8D19988D365B}" srcOrd="1" destOrd="0" presId="urn:microsoft.com/office/officeart/2005/8/layout/vList6"/>
    <dgm:cxn modelId="{11FE73FA-2E6A-4618-A5FA-C6839464B1FA}" type="presParOf" srcId="{591DBBB5-D823-46F5-957A-BD828DA14DCF}" destId="{5E9586FF-BB19-40A8-8648-65D0B978EAAD}" srcOrd="2" destOrd="0" presId="urn:microsoft.com/office/officeart/2005/8/layout/vList6"/>
    <dgm:cxn modelId="{80D7D363-F61D-4A09-A2DE-9EE3E82B42F4}" type="presParOf" srcId="{5E9586FF-BB19-40A8-8648-65D0B978EAAD}" destId="{5206DAB1-7BBD-4A41-8F26-511ECA49AFE9}" srcOrd="0" destOrd="0" presId="urn:microsoft.com/office/officeart/2005/8/layout/vList6"/>
    <dgm:cxn modelId="{F4B94001-03EC-4F7B-9C40-7A70B4183E1A}" type="presParOf" srcId="{5E9586FF-BB19-40A8-8648-65D0B978EAAD}" destId="{D4D8EDC1-0CCD-4697-8A5C-CEDED1372CA4}"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D0B174A-3FF9-4034-9221-1C5B549AB647}" type="doc">
      <dgm:prSet loTypeId="urn:microsoft.com/office/officeart/2005/8/layout/vList6" loCatId="list" qsTypeId="urn:microsoft.com/office/officeart/2005/8/quickstyle/simple1" qsCatId="simple" csTypeId="urn:microsoft.com/office/officeart/2005/8/colors/colorful2" csCatId="colorful" phldr="1"/>
      <dgm:spPr/>
      <dgm:t>
        <a:bodyPr/>
        <a:lstStyle/>
        <a:p>
          <a:endParaRPr lang="en-US"/>
        </a:p>
      </dgm:t>
    </dgm:pt>
    <dgm:pt modelId="{3F8DE858-CFF1-4745-ABC0-56E6A578E22D}">
      <dgm:prSet phldrT="[Text]"/>
      <dgm:spPr/>
      <dgm:t>
        <a:bodyPr/>
        <a:lstStyle/>
        <a:p>
          <a:r>
            <a:rPr lang="vi-VN" dirty="0"/>
            <a:t>CÁC BỘ, </a:t>
          </a:r>
        </a:p>
        <a:p>
          <a:r>
            <a:rPr lang="vi-VN" dirty="0"/>
            <a:t>CƠ QUAN NGANG BỘ</a:t>
          </a:r>
          <a:endParaRPr lang="en-US" dirty="0"/>
        </a:p>
      </dgm:t>
    </dgm:pt>
    <dgm:pt modelId="{EB1295E5-9F00-4FE0-BAE0-BB8F5766DDF8}" type="parTrans" cxnId="{07E5C53D-8797-4BB2-ACCA-738E7232DCBA}">
      <dgm:prSet/>
      <dgm:spPr/>
      <dgm:t>
        <a:bodyPr/>
        <a:lstStyle/>
        <a:p>
          <a:endParaRPr lang="en-US"/>
        </a:p>
      </dgm:t>
    </dgm:pt>
    <dgm:pt modelId="{14A64C02-C6D6-4C56-AC6F-6AEB06EB5BF7}" type="sibTrans" cxnId="{07E5C53D-8797-4BB2-ACCA-738E7232DCBA}">
      <dgm:prSet/>
      <dgm:spPr/>
      <dgm:t>
        <a:bodyPr/>
        <a:lstStyle/>
        <a:p>
          <a:endParaRPr lang="en-US"/>
        </a:p>
      </dgm:t>
    </dgm:pt>
    <dgm:pt modelId="{AE368A27-E5D6-4DCE-B927-D532DB00EF3E}">
      <dgm:prSet phldrT="[Text]"/>
      <dgm:spPr/>
      <dgm:t>
        <a:bodyPr/>
        <a:lstStyle/>
        <a:p>
          <a:pPr algn="just"/>
          <a:r>
            <a:rPr lang="en-US" dirty="0">
              <a:highlight>
                <a:srgbClr val="FFFFFF"/>
              </a:highlight>
              <a:latin typeface="Arial" panose="020B0604020202020204" pitchFamily="34" charset="0"/>
              <a:cs typeface="Arial" panose="020B0604020202020204" pitchFamily="34" charset="0"/>
            </a:rPr>
            <a:t>Các bộ công bố chưa đầy đủ các TTHC thực hiện tại bộ, nhất là các TTHC thuộc phạm vi QLNN của các bộ, </a:t>
          </a:r>
          <a:r>
            <a:rPr lang="vi-VN" dirty="0">
              <a:highlight>
                <a:srgbClr val="FFFFFF"/>
              </a:highlight>
              <a:latin typeface="Arial" panose="020B0604020202020204" pitchFamily="34" charset="0"/>
              <a:cs typeface="Arial" panose="020B0604020202020204" pitchFamily="34" charset="0"/>
            </a:rPr>
            <a:t>cơ quan khác; nhiều TTHC chưa được các bộ quan tâm công bố (với lý do: ít phát sinh trên thực tế)</a:t>
          </a:r>
          <a:r>
            <a:rPr lang="en-US" dirty="0">
              <a:highlight>
                <a:srgbClr val="FFFFFF"/>
              </a:highlight>
              <a:latin typeface="Arial" panose="020B0604020202020204" pitchFamily="34" charset="0"/>
              <a:cs typeface="Arial" panose="020B0604020202020204" pitchFamily="34" charset="0"/>
            </a:rPr>
            <a:t>.</a:t>
          </a:r>
        </a:p>
      </dgm:t>
    </dgm:pt>
    <dgm:pt modelId="{AD9196C8-6609-4964-A5FE-A5A9F4480ED2}" type="parTrans" cxnId="{665BD843-3607-4BD6-90C4-69C4A7345A28}">
      <dgm:prSet/>
      <dgm:spPr/>
      <dgm:t>
        <a:bodyPr/>
        <a:lstStyle/>
        <a:p>
          <a:endParaRPr lang="en-US"/>
        </a:p>
      </dgm:t>
    </dgm:pt>
    <dgm:pt modelId="{DEFEF80B-5459-4C16-88C4-58A24E124B01}" type="sibTrans" cxnId="{665BD843-3607-4BD6-90C4-69C4A7345A28}">
      <dgm:prSet/>
      <dgm:spPr/>
      <dgm:t>
        <a:bodyPr/>
        <a:lstStyle/>
        <a:p>
          <a:endParaRPr lang="en-US"/>
        </a:p>
      </dgm:t>
    </dgm:pt>
    <dgm:pt modelId="{91F59898-9C0A-483E-B920-279922CC2481}">
      <dgm:prSet phldrT="[Text]"/>
      <dgm:spPr/>
      <dgm:t>
        <a:bodyPr/>
        <a:lstStyle/>
        <a:p>
          <a:r>
            <a:rPr lang="vi-VN" dirty="0"/>
            <a:t>UBND CÁC TỈNH, THÀNH PHỐ TRỰC THUỘC TW</a:t>
          </a:r>
          <a:endParaRPr lang="en-US" dirty="0"/>
        </a:p>
      </dgm:t>
    </dgm:pt>
    <dgm:pt modelId="{5D62F67B-D589-45CB-836B-0E0ABAFC3426}" type="parTrans" cxnId="{2919DDBB-53B0-49FD-A4DA-5E478094ACF9}">
      <dgm:prSet/>
      <dgm:spPr/>
      <dgm:t>
        <a:bodyPr/>
        <a:lstStyle/>
        <a:p>
          <a:endParaRPr lang="en-US"/>
        </a:p>
      </dgm:t>
    </dgm:pt>
    <dgm:pt modelId="{84D0AD10-2A9B-468D-B523-FD9BA18D934C}" type="sibTrans" cxnId="{2919DDBB-53B0-49FD-A4DA-5E478094ACF9}">
      <dgm:prSet/>
      <dgm:spPr/>
      <dgm:t>
        <a:bodyPr/>
        <a:lstStyle/>
        <a:p>
          <a:endParaRPr lang="en-US"/>
        </a:p>
      </dgm:t>
    </dgm:pt>
    <dgm:pt modelId="{3DA0293D-2076-450D-B90B-5F29B09232CC}">
      <dgm:prSet phldrT="[Text]"/>
      <dgm:spPr/>
      <dgm:t>
        <a:bodyPr/>
        <a:lstStyle/>
        <a:p>
          <a:pPr algn="just"/>
          <a:r>
            <a:rPr lang="en-US" dirty="0">
              <a:latin typeface="Arial" panose="020B0604020202020204" pitchFamily="34" charset="0"/>
              <a:cs typeface="Arial" panose="020B0604020202020204" pitchFamily="34" charset="0"/>
            </a:rPr>
            <a:t>Các </a:t>
          </a:r>
          <a:r>
            <a:rPr lang="vi-VN" dirty="0">
              <a:latin typeface="Arial" panose="020B0604020202020204" pitchFamily="34" charset="0"/>
              <a:cs typeface="Arial" panose="020B0604020202020204" pitchFamily="34" charset="0"/>
            </a:rPr>
            <a:t>ĐP</a:t>
          </a:r>
          <a:r>
            <a:rPr lang="en-US" dirty="0">
              <a:latin typeface="Arial" panose="020B0604020202020204" pitchFamily="34" charset="0"/>
              <a:cs typeface="Arial" panose="020B0604020202020204" pitchFamily="34" charset="0"/>
            </a:rPr>
            <a:t> công bố chưa đầy đủ các TTHC thực hiện tại </a:t>
          </a:r>
          <a:r>
            <a:rPr lang="vi-VN" dirty="0">
              <a:latin typeface="Arial" panose="020B0604020202020204" pitchFamily="34" charset="0"/>
              <a:cs typeface="Arial" panose="020B0604020202020204" pitchFamily="34" charset="0"/>
            </a:rPr>
            <a:t>ĐP, nhất là các TTHC có thẩm quyền giải quyết của cấp huyện, cấp xã; nhiều TTHC chưa được các ĐP quan tâm công bố (với lý do: ĐP hiện chưa ban hành quy định cụ thể mà chỉ thực hiện theo quy định của TW)</a:t>
          </a:r>
          <a:r>
            <a:rPr lang="en-US" dirty="0">
              <a:latin typeface="Arial" panose="020B0604020202020204" pitchFamily="34" charset="0"/>
              <a:cs typeface="Arial" panose="020B0604020202020204" pitchFamily="34" charset="0"/>
            </a:rPr>
            <a:t>.</a:t>
          </a:r>
          <a:endParaRPr lang="en-US" b="0" i="0" dirty="0">
            <a:latin typeface="Arial" panose="020B0604020202020204" pitchFamily="34" charset="0"/>
            <a:cs typeface="Arial" panose="020B0604020202020204" pitchFamily="34" charset="0"/>
          </a:endParaRPr>
        </a:p>
      </dgm:t>
    </dgm:pt>
    <dgm:pt modelId="{25487B71-DB43-4427-A885-5B2F5A690FE9}" type="parTrans" cxnId="{D5BCE0F5-DF0C-4592-A237-9074CD72E15B}">
      <dgm:prSet/>
      <dgm:spPr/>
      <dgm:t>
        <a:bodyPr/>
        <a:lstStyle/>
        <a:p>
          <a:endParaRPr lang="en-US"/>
        </a:p>
      </dgm:t>
    </dgm:pt>
    <dgm:pt modelId="{A500DF52-F3FB-4FCD-955C-EC011C4CAA82}" type="sibTrans" cxnId="{D5BCE0F5-DF0C-4592-A237-9074CD72E15B}">
      <dgm:prSet/>
      <dgm:spPr/>
      <dgm:t>
        <a:bodyPr/>
        <a:lstStyle/>
        <a:p>
          <a:endParaRPr lang="en-US"/>
        </a:p>
      </dgm:t>
    </dgm:pt>
    <dgm:pt modelId="{F3B8F2EA-713D-4748-B3BA-E05C57DD3B1C}">
      <dgm:prSet phldrT="[Text]"/>
      <dgm:spPr/>
      <dgm:t>
        <a:bodyPr/>
        <a:lstStyle/>
        <a:p>
          <a:pPr algn="just"/>
          <a:r>
            <a:rPr lang="vi-VN" dirty="0">
              <a:latin typeface="Arial" panose="020B0604020202020204" pitchFamily="34" charset="0"/>
              <a:cs typeface="Arial" panose="020B0604020202020204" pitchFamily="34" charset="0"/>
            </a:rPr>
            <a:t>Việc rà soát, trình phê duyệt PA ĐGH TTHC nội bộ giữa các cơ quan HCNN nói chung và TTHC NB trọng tâm ưu tiên nói riêng còn chậm về tiến độ, chưa bảo đảm về chất lượng. Một số bộ trình và phải hoàn thiện nhiều lần do không đáp ứng yêu cầu về hồ sơ trình và nội dung PA ĐGH.</a:t>
          </a:r>
          <a:endParaRPr lang="en-US" dirty="0">
            <a:latin typeface="Arial" panose="020B0604020202020204" pitchFamily="34" charset="0"/>
            <a:cs typeface="Arial" panose="020B0604020202020204" pitchFamily="34" charset="0"/>
          </a:endParaRPr>
        </a:p>
      </dgm:t>
    </dgm:pt>
    <dgm:pt modelId="{CC81AF9C-B9F2-46AC-A5BC-B36AECCC5564}" type="parTrans" cxnId="{F1946436-C8B9-4089-9603-3A0C968EDBB7}">
      <dgm:prSet/>
      <dgm:spPr/>
      <dgm:t>
        <a:bodyPr/>
        <a:lstStyle/>
        <a:p>
          <a:endParaRPr lang="en-US"/>
        </a:p>
      </dgm:t>
    </dgm:pt>
    <dgm:pt modelId="{38F6A326-0051-41E7-B3D6-5CD42D12B031}" type="sibTrans" cxnId="{F1946436-C8B9-4089-9603-3A0C968EDBB7}">
      <dgm:prSet/>
      <dgm:spPr/>
      <dgm:t>
        <a:bodyPr/>
        <a:lstStyle/>
        <a:p>
          <a:endParaRPr lang="en-US"/>
        </a:p>
      </dgm:t>
    </dgm:pt>
    <dgm:pt modelId="{718EC3C9-E8C7-455C-9ACD-A4EEBAB04EEA}">
      <dgm:prSet phldrT="[Text]"/>
      <dgm:spPr/>
      <dgm:t>
        <a:bodyPr/>
        <a:lstStyle/>
        <a:p>
          <a:pPr algn="just"/>
          <a:r>
            <a:rPr lang="vi-VN" dirty="0">
              <a:latin typeface="Arial" panose="020B0604020202020204" pitchFamily="34" charset="0"/>
              <a:cs typeface="Arial" panose="020B0604020202020204" pitchFamily="34" charset="0"/>
            </a:rPr>
            <a:t>Việc phê duyệt, thực thi PA ĐGH thuộc thẩm quyền của các ĐP nhìn chung chưa đạt yêu cầu về tiến độ và tỷ lệ cắt giảm, ĐGH đề ra (có ĐP đạt tỷ lệ nhưng chỉ tính trên số lượng TTHC đã công bố; nhiều ĐP có PA ĐGH chỉ đề xuất sửa VB của các bộ, CQ TW nhưng lại tính kết quả ĐGH cho ĐP là chưa phù hợp). </a:t>
          </a:r>
          <a:endParaRPr lang="en-US" b="0" i="0" dirty="0">
            <a:latin typeface="Arial" panose="020B0604020202020204" pitchFamily="34" charset="0"/>
            <a:cs typeface="Arial" panose="020B0604020202020204" pitchFamily="34" charset="0"/>
          </a:endParaRPr>
        </a:p>
      </dgm:t>
    </dgm:pt>
    <dgm:pt modelId="{7F3DA0C8-8A01-40C2-A6B2-84F87D8A85F1}" type="parTrans" cxnId="{019E7B4D-8E76-4B22-9CBA-058A34F9C648}">
      <dgm:prSet/>
      <dgm:spPr/>
      <dgm:t>
        <a:bodyPr/>
        <a:lstStyle/>
        <a:p>
          <a:endParaRPr lang="en-US"/>
        </a:p>
      </dgm:t>
    </dgm:pt>
    <dgm:pt modelId="{7D383A52-67A6-4487-8878-681BE72B1F7D}" type="sibTrans" cxnId="{019E7B4D-8E76-4B22-9CBA-058A34F9C648}">
      <dgm:prSet/>
      <dgm:spPr/>
      <dgm:t>
        <a:bodyPr/>
        <a:lstStyle/>
        <a:p>
          <a:endParaRPr lang="en-US"/>
        </a:p>
      </dgm:t>
    </dgm:pt>
    <dgm:pt modelId="{F68B4600-5D15-4888-9479-54404AA5DE50}">
      <dgm:prSet phldrT="[Text]"/>
      <dgm:spPr/>
      <dgm:t>
        <a:bodyPr/>
        <a:lstStyle/>
        <a:p>
          <a:pPr algn="just"/>
          <a:r>
            <a:rPr lang="vi-VN" dirty="0">
              <a:latin typeface="Arial" panose="020B0604020202020204" pitchFamily="34" charset="0"/>
              <a:cs typeface="Arial" panose="020B0604020202020204" pitchFamily="34" charset="0"/>
            </a:rPr>
            <a:t>Việc phê duyệt, thực thi PA ĐGH thuộc thẩm quyền của các bộ nhìn chung chưa đạt yêu cầu về tiến độ và tỷ lệ cắt giảm, ĐGH đề ra.</a:t>
          </a:r>
          <a:endParaRPr lang="en-US" dirty="0">
            <a:latin typeface="Arial" panose="020B0604020202020204" pitchFamily="34" charset="0"/>
            <a:cs typeface="Arial" panose="020B0604020202020204" pitchFamily="34" charset="0"/>
          </a:endParaRPr>
        </a:p>
      </dgm:t>
    </dgm:pt>
    <dgm:pt modelId="{E19F9A5F-B842-4FEA-8DA4-C4BA2BDF85F3}" type="parTrans" cxnId="{EF2BE85E-264F-424C-87B6-F44EF6B974B8}">
      <dgm:prSet/>
      <dgm:spPr/>
      <dgm:t>
        <a:bodyPr/>
        <a:lstStyle/>
        <a:p>
          <a:endParaRPr lang="en-US"/>
        </a:p>
      </dgm:t>
    </dgm:pt>
    <dgm:pt modelId="{257E3C4A-017A-4674-A8B4-CD6D6D7FDE15}" type="sibTrans" cxnId="{EF2BE85E-264F-424C-87B6-F44EF6B974B8}">
      <dgm:prSet/>
      <dgm:spPr/>
      <dgm:t>
        <a:bodyPr/>
        <a:lstStyle/>
        <a:p>
          <a:endParaRPr lang="en-US"/>
        </a:p>
      </dgm:t>
    </dgm:pt>
    <dgm:pt modelId="{C466165E-3037-4FB1-AD7B-6F05A79C23AB}">
      <dgm:prSet phldrT="[Text]"/>
      <dgm:spPr/>
      <dgm:t>
        <a:bodyPr/>
        <a:lstStyle/>
        <a:p>
          <a:pPr algn="just"/>
          <a:r>
            <a:rPr lang="vi-VN" b="0" i="0" dirty="0">
              <a:latin typeface="Arial" panose="020B0604020202020204" pitchFamily="34" charset="0"/>
              <a:cs typeface="Arial" panose="020B0604020202020204" pitchFamily="34" charset="0"/>
            </a:rPr>
            <a:t>Đa số ĐP chưa quan tâm đến việc tính toán chi phí tuân thủ TTHC nội bộ theo hướng dẫn của VPCP.</a:t>
          </a:r>
          <a:endParaRPr lang="en-US" b="0" i="0" dirty="0">
            <a:latin typeface="Arial" panose="020B0604020202020204" pitchFamily="34" charset="0"/>
            <a:cs typeface="Arial" panose="020B0604020202020204" pitchFamily="34" charset="0"/>
          </a:endParaRPr>
        </a:p>
      </dgm:t>
    </dgm:pt>
    <dgm:pt modelId="{667CCF4A-A2AB-49FC-95BC-E6EB22A7D52B}" type="parTrans" cxnId="{60014317-42E0-4A0A-BD5F-E24452CFC006}">
      <dgm:prSet/>
      <dgm:spPr/>
      <dgm:t>
        <a:bodyPr/>
        <a:lstStyle/>
        <a:p>
          <a:endParaRPr lang="en-US"/>
        </a:p>
      </dgm:t>
    </dgm:pt>
    <dgm:pt modelId="{5D1D8D2C-0A6B-44B4-A330-EE999E516897}" type="sibTrans" cxnId="{60014317-42E0-4A0A-BD5F-E24452CFC006}">
      <dgm:prSet/>
      <dgm:spPr/>
      <dgm:t>
        <a:bodyPr/>
        <a:lstStyle/>
        <a:p>
          <a:endParaRPr lang="en-US"/>
        </a:p>
      </dgm:t>
    </dgm:pt>
    <dgm:pt modelId="{C579641D-67E2-4B37-8C27-2BD06DA2E528}">
      <dgm:prSet phldrT="[Text]"/>
      <dgm:spPr/>
      <dgm:t>
        <a:bodyPr/>
        <a:lstStyle/>
        <a:p>
          <a:pPr algn="just"/>
          <a:r>
            <a:rPr lang="vi-VN" b="0" i="0" dirty="0">
              <a:latin typeface="Arial" panose="020B0604020202020204" pitchFamily="34" charset="0"/>
              <a:cs typeface="Arial" panose="020B0604020202020204" pitchFamily="34" charset="0"/>
            </a:rPr>
            <a:t>Đa số các bộ, cơ quan chưa quan tâm đến việc tính toán chi phí tuân thủ TTHC nội bộ theo hướng dẫn của VPCP.</a:t>
          </a:r>
          <a:endParaRPr lang="en-US" dirty="0">
            <a:latin typeface="Arial" panose="020B0604020202020204" pitchFamily="34" charset="0"/>
            <a:cs typeface="Arial" panose="020B0604020202020204" pitchFamily="34" charset="0"/>
          </a:endParaRPr>
        </a:p>
      </dgm:t>
    </dgm:pt>
    <dgm:pt modelId="{BFB0119F-9E1A-4C40-84C8-2018D5829991}" type="parTrans" cxnId="{C0BF95C1-8691-4894-9C89-369B9FF79A53}">
      <dgm:prSet/>
      <dgm:spPr/>
      <dgm:t>
        <a:bodyPr/>
        <a:lstStyle/>
        <a:p>
          <a:endParaRPr lang="en-US"/>
        </a:p>
      </dgm:t>
    </dgm:pt>
    <dgm:pt modelId="{F7141D97-7DE7-4A6B-9295-3A02DACDC8F3}" type="sibTrans" cxnId="{C0BF95C1-8691-4894-9C89-369B9FF79A53}">
      <dgm:prSet/>
      <dgm:spPr/>
      <dgm:t>
        <a:bodyPr/>
        <a:lstStyle/>
        <a:p>
          <a:endParaRPr lang="en-US"/>
        </a:p>
      </dgm:t>
    </dgm:pt>
    <dgm:pt modelId="{591DBBB5-D823-46F5-957A-BD828DA14DCF}" type="pres">
      <dgm:prSet presAssocID="{6D0B174A-3FF9-4034-9221-1C5B549AB647}" presName="Name0" presStyleCnt="0">
        <dgm:presLayoutVars>
          <dgm:dir/>
          <dgm:animLvl val="lvl"/>
          <dgm:resizeHandles/>
        </dgm:presLayoutVars>
      </dgm:prSet>
      <dgm:spPr/>
    </dgm:pt>
    <dgm:pt modelId="{5B69DF7D-9F4B-40F7-95E0-7488715FF48A}" type="pres">
      <dgm:prSet presAssocID="{3F8DE858-CFF1-4745-ABC0-56E6A578E22D}" presName="linNode" presStyleCnt="0"/>
      <dgm:spPr/>
    </dgm:pt>
    <dgm:pt modelId="{C7044587-9712-4B17-8DAB-35846C32AC9D}" type="pres">
      <dgm:prSet presAssocID="{3F8DE858-CFF1-4745-ABC0-56E6A578E22D}" presName="parentShp" presStyleLbl="node1" presStyleIdx="0" presStyleCnt="2" custScaleX="61245">
        <dgm:presLayoutVars>
          <dgm:bulletEnabled val="1"/>
        </dgm:presLayoutVars>
      </dgm:prSet>
      <dgm:spPr/>
    </dgm:pt>
    <dgm:pt modelId="{2D94C22C-6685-4C9F-82C4-7259D8D811D1}" type="pres">
      <dgm:prSet presAssocID="{3F8DE858-CFF1-4745-ABC0-56E6A578E22D}" presName="childShp" presStyleLbl="bgAccFollowNode1" presStyleIdx="0" presStyleCnt="2" custScaleX="106766">
        <dgm:presLayoutVars>
          <dgm:bulletEnabled val="1"/>
        </dgm:presLayoutVars>
      </dgm:prSet>
      <dgm:spPr/>
    </dgm:pt>
    <dgm:pt modelId="{A21B8BB0-C434-4944-823F-8D19988D365B}" type="pres">
      <dgm:prSet presAssocID="{14A64C02-C6D6-4C56-AC6F-6AEB06EB5BF7}" presName="spacing" presStyleCnt="0"/>
      <dgm:spPr/>
    </dgm:pt>
    <dgm:pt modelId="{5E9586FF-BB19-40A8-8648-65D0B978EAAD}" type="pres">
      <dgm:prSet presAssocID="{91F59898-9C0A-483E-B920-279922CC2481}" presName="linNode" presStyleCnt="0"/>
      <dgm:spPr/>
    </dgm:pt>
    <dgm:pt modelId="{5206DAB1-7BBD-4A41-8F26-511ECA49AFE9}" type="pres">
      <dgm:prSet presAssocID="{91F59898-9C0A-483E-B920-279922CC2481}" presName="parentShp" presStyleLbl="node1" presStyleIdx="1" presStyleCnt="2" custScaleX="65148">
        <dgm:presLayoutVars>
          <dgm:bulletEnabled val="1"/>
        </dgm:presLayoutVars>
      </dgm:prSet>
      <dgm:spPr/>
    </dgm:pt>
    <dgm:pt modelId="{D4D8EDC1-0CCD-4697-8A5C-CEDED1372CA4}" type="pres">
      <dgm:prSet presAssocID="{91F59898-9C0A-483E-B920-279922CC2481}" presName="childShp" presStyleLbl="bgAccFollowNode1" presStyleIdx="1" presStyleCnt="2" custScaleX="109511">
        <dgm:presLayoutVars>
          <dgm:bulletEnabled val="1"/>
        </dgm:presLayoutVars>
      </dgm:prSet>
      <dgm:spPr/>
    </dgm:pt>
  </dgm:ptLst>
  <dgm:cxnLst>
    <dgm:cxn modelId="{519FEF0D-5A59-430C-922B-9760CAD10B05}" type="presOf" srcId="{F68B4600-5D15-4888-9479-54404AA5DE50}" destId="{2D94C22C-6685-4C9F-82C4-7259D8D811D1}" srcOrd="0" destOrd="2" presId="urn:microsoft.com/office/officeart/2005/8/layout/vList6"/>
    <dgm:cxn modelId="{60014317-42E0-4A0A-BD5F-E24452CFC006}" srcId="{91F59898-9C0A-483E-B920-279922CC2481}" destId="{C466165E-3037-4FB1-AD7B-6F05A79C23AB}" srcOrd="2" destOrd="0" parTransId="{667CCF4A-A2AB-49FC-95BC-E6EB22A7D52B}" sibTransId="{5D1D8D2C-0A6B-44B4-A330-EE999E516897}"/>
    <dgm:cxn modelId="{F1946436-C8B9-4089-9603-3A0C968EDBB7}" srcId="{3F8DE858-CFF1-4745-ABC0-56E6A578E22D}" destId="{F3B8F2EA-713D-4748-B3BA-E05C57DD3B1C}" srcOrd="1" destOrd="0" parTransId="{CC81AF9C-B9F2-46AC-A5BC-B36AECCC5564}" sibTransId="{38F6A326-0051-41E7-B3D6-5CD42D12B031}"/>
    <dgm:cxn modelId="{07E5C53D-8797-4BB2-ACCA-738E7232DCBA}" srcId="{6D0B174A-3FF9-4034-9221-1C5B549AB647}" destId="{3F8DE858-CFF1-4745-ABC0-56E6A578E22D}" srcOrd="0" destOrd="0" parTransId="{EB1295E5-9F00-4FE0-BAE0-BB8F5766DDF8}" sibTransId="{14A64C02-C6D6-4C56-AC6F-6AEB06EB5BF7}"/>
    <dgm:cxn modelId="{EF2BE85E-264F-424C-87B6-F44EF6B974B8}" srcId="{3F8DE858-CFF1-4745-ABC0-56E6A578E22D}" destId="{F68B4600-5D15-4888-9479-54404AA5DE50}" srcOrd="2" destOrd="0" parTransId="{E19F9A5F-B842-4FEA-8DA4-C4BA2BDF85F3}" sibTransId="{257E3C4A-017A-4674-A8B4-CD6D6D7FDE15}"/>
    <dgm:cxn modelId="{665BD843-3607-4BD6-90C4-69C4A7345A28}" srcId="{3F8DE858-CFF1-4745-ABC0-56E6A578E22D}" destId="{AE368A27-E5D6-4DCE-B927-D532DB00EF3E}" srcOrd="0" destOrd="0" parTransId="{AD9196C8-6609-4964-A5FE-A5A9F4480ED2}" sibTransId="{DEFEF80B-5459-4C16-88C4-58A24E124B01}"/>
    <dgm:cxn modelId="{019E7B4D-8E76-4B22-9CBA-058A34F9C648}" srcId="{91F59898-9C0A-483E-B920-279922CC2481}" destId="{718EC3C9-E8C7-455C-9ACD-A4EEBAB04EEA}" srcOrd="1" destOrd="0" parTransId="{7F3DA0C8-8A01-40C2-A6B2-84F87D8A85F1}" sibTransId="{7D383A52-67A6-4487-8878-681BE72B1F7D}"/>
    <dgm:cxn modelId="{98131E51-6EF1-4399-90DD-99EBA2A58098}" type="presOf" srcId="{AE368A27-E5D6-4DCE-B927-D532DB00EF3E}" destId="{2D94C22C-6685-4C9F-82C4-7259D8D811D1}" srcOrd="0" destOrd="0" presId="urn:microsoft.com/office/officeart/2005/8/layout/vList6"/>
    <dgm:cxn modelId="{2B0B298C-D5B5-43E0-86B0-5D9CA75D2F26}" type="presOf" srcId="{3F8DE858-CFF1-4745-ABC0-56E6A578E22D}" destId="{C7044587-9712-4B17-8DAB-35846C32AC9D}" srcOrd="0" destOrd="0" presId="urn:microsoft.com/office/officeart/2005/8/layout/vList6"/>
    <dgm:cxn modelId="{5440F78E-6FAD-4576-ACA7-A3A9AFB210D9}" type="presOf" srcId="{91F59898-9C0A-483E-B920-279922CC2481}" destId="{5206DAB1-7BBD-4A41-8F26-511ECA49AFE9}" srcOrd="0" destOrd="0" presId="urn:microsoft.com/office/officeart/2005/8/layout/vList6"/>
    <dgm:cxn modelId="{7CED2890-2C6A-4F42-A1B8-DB2A68BFEF5F}" type="presOf" srcId="{6D0B174A-3FF9-4034-9221-1C5B549AB647}" destId="{591DBBB5-D823-46F5-957A-BD828DA14DCF}" srcOrd="0" destOrd="0" presId="urn:microsoft.com/office/officeart/2005/8/layout/vList6"/>
    <dgm:cxn modelId="{276BE2B6-4090-48B1-A953-7365DF0C48C4}" type="presOf" srcId="{3DA0293D-2076-450D-B90B-5F29B09232CC}" destId="{D4D8EDC1-0CCD-4697-8A5C-CEDED1372CA4}" srcOrd="0" destOrd="0" presId="urn:microsoft.com/office/officeart/2005/8/layout/vList6"/>
    <dgm:cxn modelId="{2919DDBB-53B0-49FD-A4DA-5E478094ACF9}" srcId="{6D0B174A-3FF9-4034-9221-1C5B549AB647}" destId="{91F59898-9C0A-483E-B920-279922CC2481}" srcOrd="1" destOrd="0" parTransId="{5D62F67B-D589-45CB-836B-0E0ABAFC3426}" sibTransId="{84D0AD10-2A9B-468D-B523-FD9BA18D934C}"/>
    <dgm:cxn modelId="{C0BF95C1-8691-4894-9C89-369B9FF79A53}" srcId="{3F8DE858-CFF1-4745-ABC0-56E6A578E22D}" destId="{C579641D-67E2-4B37-8C27-2BD06DA2E528}" srcOrd="3" destOrd="0" parTransId="{BFB0119F-9E1A-4C40-84C8-2018D5829991}" sibTransId="{F7141D97-7DE7-4A6B-9295-3A02DACDC8F3}"/>
    <dgm:cxn modelId="{9DF96AD6-7017-48DD-AA9F-286D24410C8B}" type="presOf" srcId="{C579641D-67E2-4B37-8C27-2BD06DA2E528}" destId="{2D94C22C-6685-4C9F-82C4-7259D8D811D1}" srcOrd="0" destOrd="3" presId="urn:microsoft.com/office/officeart/2005/8/layout/vList6"/>
    <dgm:cxn modelId="{D93043DD-ECCB-4140-94FE-55645B04B723}" type="presOf" srcId="{F3B8F2EA-713D-4748-B3BA-E05C57DD3B1C}" destId="{2D94C22C-6685-4C9F-82C4-7259D8D811D1}" srcOrd="0" destOrd="1" presId="urn:microsoft.com/office/officeart/2005/8/layout/vList6"/>
    <dgm:cxn modelId="{907E22E6-C2FF-4C54-B89D-045944F3F9CD}" type="presOf" srcId="{C466165E-3037-4FB1-AD7B-6F05A79C23AB}" destId="{D4D8EDC1-0CCD-4697-8A5C-CEDED1372CA4}" srcOrd="0" destOrd="2" presId="urn:microsoft.com/office/officeart/2005/8/layout/vList6"/>
    <dgm:cxn modelId="{529BB6EA-6AD8-4B44-9125-FC7E740181D3}" type="presOf" srcId="{718EC3C9-E8C7-455C-9ACD-A4EEBAB04EEA}" destId="{D4D8EDC1-0CCD-4697-8A5C-CEDED1372CA4}" srcOrd="0" destOrd="1" presId="urn:microsoft.com/office/officeart/2005/8/layout/vList6"/>
    <dgm:cxn modelId="{D5BCE0F5-DF0C-4592-A237-9074CD72E15B}" srcId="{91F59898-9C0A-483E-B920-279922CC2481}" destId="{3DA0293D-2076-450D-B90B-5F29B09232CC}" srcOrd="0" destOrd="0" parTransId="{25487B71-DB43-4427-A885-5B2F5A690FE9}" sibTransId="{A500DF52-F3FB-4FCD-955C-EC011C4CAA82}"/>
    <dgm:cxn modelId="{D1CEB018-073C-4A4D-9854-576C2849A2B2}" type="presParOf" srcId="{591DBBB5-D823-46F5-957A-BD828DA14DCF}" destId="{5B69DF7D-9F4B-40F7-95E0-7488715FF48A}" srcOrd="0" destOrd="0" presId="urn:microsoft.com/office/officeart/2005/8/layout/vList6"/>
    <dgm:cxn modelId="{AE73E375-0500-480B-8664-A674C16BA894}" type="presParOf" srcId="{5B69DF7D-9F4B-40F7-95E0-7488715FF48A}" destId="{C7044587-9712-4B17-8DAB-35846C32AC9D}" srcOrd="0" destOrd="0" presId="urn:microsoft.com/office/officeart/2005/8/layout/vList6"/>
    <dgm:cxn modelId="{053A1FF5-C3F3-4711-8A63-518DD6870153}" type="presParOf" srcId="{5B69DF7D-9F4B-40F7-95E0-7488715FF48A}" destId="{2D94C22C-6685-4C9F-82C4-7259D8D811D1}" srcOrd="1" destOrd="0" presId="urn:microsoft.com/office/officeart/2005/8/layout/vList6"/>
    <dgm:cxn modelId="{D00243A1-C546-46BA-8F37-BEF46B38C488}" type="presParOf" srcId="{591DBBB5-D823-46F5-957A-BD828DA14DCF}" destId="{A21B8BB0-C434-4944-823F-8D19988D365B}" srcOrd="1" destOrd="0" presId="urn:microsoft.com/office/officeart/2005/8/layout/vList6"/>
    <dgm:cxn modelId="{11FE73FA-2E6A-4618-A5FA-C6839464B1FA}" type="presParOf" srcId="{591DBBB5-D823-46F5-957A-BD828DA14DCF}" destId="{5E9586FF-BB19-40A8-8648-65D0B978EAAD}" srcOrd="2" destOrd="0" presId="urn:microsoft.com/office/officeart/2005/8/layout/vList6"/>
    <dgm:cxn modelId="{80D7D363-F61D-4A09-A2DE-9EE3E82B42F4}" type="presParOf" srcId="{5E9586FF-BB19-40A8-8648-65D0B978EAAD}" destId="{5206DAB1-7BBD-4A41-8F26-511ECA49AFE9}" srcOrd="0" destOrd="0" presId="urn:microsoft.com/office/officeart/2005/8/layout/vList6"/>
    <dgm:cxn modelId="{F4B94001-03EC-4F7B-9C40-7A70B4183E1A}" type="presParOf" srcId="{5E9586FF-BB19-40A8-8648-65D0B978EAAD}" destId="{D4D8EDC1-0CCD-4697-8A5C-CEDED1372CA4}"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1FB6918-7A53-4B11-A6E4-5FE171B25B83}" type="doc">
      <dgm:prSet loTypeId="urn:microsoft.com/office/officeart/2005/8/layout/pList2" loCatId="list" qsTypeId="urn:microsoft.com/office/officeart/2005/8/quickstyle/simple1#9" qsCatId="simple" csTypeId="urn:microsoft.com/office/officeart/2005/8/colors/accent1_2#7" csCatId="accent1" phldr="1"/>
      <dgm:spPr/>
      <dgm:t>
        <a:bodyPr/>
        <a:lstStyle/>
        <a:p>
          <a:endParaRPr lang="en-US"/>
        </a:p>
      </dgm:t>
    </dgm:pt>
    <dgm:pt modelId="{DD92D6DE-2F23-42A9-AB28-B91E48FE2301}">
      <dgm:prSet phldrT="[Text]" custT="1"/>
      <dgm:spPr/>
      <dgm:t>
        <a:bodyPr/>
        <a:lstStyle/>
        <a:p>
          <a:pPr algn="just"/>
          <a:r>
            <a:rPr lang="vi-VN" sz="1600" dirty="0">
              <a:latin typeface="Arial" panose="020B0604020202020204" pitchFamily="34" charset="0"/>
              <a:cs typeface="Arial" panose="020B0604020202020204" pitchFamily="34" charset="0"/>
            </a:rPr>
            <a:t>1. </a:t>
          </a:r>
          <a:r>
            <a:rPr lang="en-US" sz="1600" dirty="0">
              <a:latin typeface="Arial" panose="020B0604020202020204" pitchFamily="34" charset="0"/>
              <a:cs typeface="Arial" panose="020B0604020202020204" pitchFamily="34" charset="0"/>
            </a:rPr>
            <a:t>NHẬN DIỆN TTHC NỘI BỘ</a:t>
          </a:r>
        </a:p>
      </dgm:t>
    </dgm:pt>
    <dgm:pt modelId="{71F70FFC-E9CF-4A01-BDD7-46CA1791D087}" type="parTrans" cxnId="{0151FC56-AC77-4D0B-9577-82DBC98C6314}">
      <dgm:prSet/>
      <dgm:spPr/>
      <dgm:t>
        <a:bodyPr/>
        <a:lstStyle/>
        <a:p>
          <a:endParaRPr lang="en-US"/>
        </a:p>
      </dgm:t>
    </dgm:pt>
    <dgm:pt modelId="{369ED99C-71CA-473F-9CB1-A7D320F3E45E}" type="sibTrans" cxnId="{0151FC56-AC77-4D0B-9577-82DBC98C6314}">
      <dgm:prSet/>
      <dgm:spPr/>
      <dgm:t>
        <a:bodyPr/>
        <a:lstStyle/>
        <a:p>
          <a:endParaRPr lang="en-US"/>
        </a:p>
      </dgm:t>
    </dgm:pt>
    <dgm:pt modelId="{F8B06B1F-E7D5-47F3-BB96-B0EE611CEA87}">
      <dgm:prSet phldrT="[Text]" custT="1"/>
      <dgm:spPr/>
      <dgm:t>
        <a:bodyPr/>
        <a:lstStyle/>
        <a:p>
          <a:pPr algn="just"/>
          <a:r>
            <a:rPr lang="vi-VN" sz="1600" dirty="0">
              <a:latin typeface="Arial" panose="020B0604020202020204" pitchFamily="34" charset="0"/>
              <a:cs typeface="Arial" panose="020B0604020202020204" pitchFamily="34" charset="0"/>
            </a:rPr>
            <a:t>4. </a:t>
          </a:r>
          <a:r>
            <a:rPr lang="en-US" sz="1600" dirty="0">
              <a:latin typeface="Arial" panose="020B0604020202020204" pitchFamily="34" charset="0"/>
              <a:cs typeface="Arial" panose="020B0604020202020204" pitchFamily="34" charset="0"/>
            </a:rPr>
            <a:t>THỰC THI PHƯƠNG ÁN ĐGH TTHC NỘI BỘ ĐÃ ĐƯỢC PHÊ DUYỆT</a:t>
          </a:r>
        </a:p>
      </dgm:t>
    </dgm:pt>
    <dgm:pt modelId="{75AA633F-F890-44C7-ADF8-1BFEA4F20B13}" type="parTrans" cxnId="{37CA6257-F078-458F-8555-CCA00C78763D}">
      <dgm:prSet/>
      <dgm:spPr/>
      <dgm:t>
        <a:bodyPr/>
        <a:lstStyle/>
        <a:p>
          <a:endParaRPr lang="en-US"/>
        </a:p>
      </dgm:t>
    </dgm:pt>
    <dgm:pt modelId="{C4BECB65-EF05-453F-A27D-88AA46F69479}" type="sibTrans" cxnId="{37CA6257-F078-458F-8555-CCA00C78763D}">
      <dgm:prSet/>
      <dgm:spPr/>
      <dgm:t>
        <a:bodyPr/>
        <a:lstStyle/>
        <a:p>
          <a:endParaRPr lang="en-US"/>
        </a:p>
      </dgm:t>
    </dgm:pt>
    <dgm:pt modelId="{FFE7E2D1-51D2-4C07-9E02-B6D3C4D2F54C}">
      <dgm:prSet custT="1"/>
      <dgm:spPr/>
      <dgm:t>
        <a:bodyPr/>
        <a:lstStyle/>
        <a:p>
          <a:pPr algn="just"/>
          <a:r>
            <a:rPr lang="vi-VN" sz="1600" dirty="0">
              <a:latin typeface="Arial" panose="020B0604020202020204" pitchFamily="34" charset="0"/>
              <a:cs typeface="Arial" panose="020B0604020202020204" pitchFamily="34" charset="0"/>
            </a:rPr>
            <a:t>3. </a:t>
          </a:r>
          <a:r>
            <a:rPr lang="en-US" sz="1600" dirty="0">
              <a:latin typeface="Arial" panose="020B0604020202020204" pitchFamily="34" charset="0"/>
              <a:cs typeface="Arial" panose="020B0604020202020204" pitchFamily="34" charset="0"/>
            </a:rPr>
            <a:t>RÀ SOÁT, TRÌNH PHÊ DUYỆT PHƯƠNG ÁN ĐGH TTHC  NỘI BỘ</a:t>
          </a:r>
        </a:p>
      </dgm:t>
    </dgm:pt>
    <dgm:pt modelId="{C571ECEE-E4D8-4D69-9455-ED09E803BC65}" type="parTrans" cxnId="{D83547C3-4B18-491B-9DF4-DFAFF362090C}">
      <dgm:prSet/>
      <dgm:spPr/>
      <dgm:t>
        <a:bodyPr/>
        <a:lstStyle/>
        <a:p>
          <a:endParaRPr lang="en-US"/>
        </a:p>
      </dgm:t>
    </dgm:pt>
    <dgm:pt modelId="{A1E23079-7A1B-43BF-A9CD-D1EFE9D34306}" type="sibTrans" cxnId="{D83547C3-4B18-491B-9DF4-DFAFF362090C}">
      <dgm:prSet/>
      <dgm:spPr/>
      <dgm:t>
        <a:bodyPr/>
        <a:lstStyle/>
        <a:p>
          <a:endParaRPr lang="en-US"/>
        </a:p>
      </dgm:t>
    </dgm:pt>
    <dgm:pt modelId="{497DB789-AD46-45B0-A1C5-0A0A07BEC78A}">
      <dgm:prSet phldrT="[Text]" custT="1"/>
      <dgm:spPr/>
      <dgm:t>
        <a:bodyPr/>
        <a:lstStyle/>
        <a:p>
          <a:pPr algn="just"/>
          <a:r>
            <a:rPr lang="vi-VN" sz="1600" dirty="0">
              <a:latin typeface="Arial" panose="020B0604020202020204" pitchFamily="34" charset="0"/>
              <a:cs typeface="Arial" panose="020B0604020202020204" pitchFamily="34" charset="0"/>
            </a:rPr>
            <a:t>2. </a:t>
          </a:r>
          <a:r>
            <a:rPr lang="en-US" sz="1600" dirty="0">
              <a:latin typeface="Arial" panose="020B0604020202020204" pitchFamily="34" charset="0"/>
              <a:cs typeface="Arial" panose="020B0604020202020204" pitchFamily="34" charset="0"/>
            </a:rPr>
            <a:t>CÔNG BỐ TTHC NỘI BỘ</a:t>
          </a:r>
        </a:p>
      </dgm:t>
    </dgm:pt>
    <dgm:pt modelId="{1A8C8428-DFEA-4A00-87B6-C530AE972D8A}" type="sibTrans" cxnId="{514ABD31-1BBE-4623-835A-9EBCC7E6EA0B}">
      <dgm:prSet/>
      <dgm:spPr/>
      <dgm:t>
        <a:bodyPr/>
        <a:lstStyle/>
        <a:p>
          <a:endParaRPr lang="en-US"/>
        </a:p>
      </dgm:t>
    </dgm:pt>
    <dgm:pt modelId="{CCBE7EB2-FB51-4B33-A47B-C28262E541A2}" type="parTrans" cxnId="{514ABD31-1BBE-4623-835A-9EBCC7E6EA0B}">
      <dgm:prSet/>
      <dgm:spPr/>
      <dgm:t>
        <a:bodyPr/>
        <a:lstStyle/>
        <a:p>
          <a:endParaRPr lang="en-US"/>
        </a:p>
      </dgm:t>
    </dgm:pt>
    <dgm:pt modelId="{C75F2247-21BF-4EF3-A0E9-AA8148B2AD72}" type="pres">
      <dgm:prSet presAssocID="{81FB6918-7A53-4B11-A6E4-5FE171B25B83}" presName="Name0" presStyleCnt="0">
        <dgm:presLayoutVars>
          <dgm:dir/>
          <dgm:resizeHandles val="exact"/>
        </dgm:presLayoutVars>
      </dgm:prSet>
      <dgm:spPr/>
    </dgm:pt>
    <dgm:pt modelId="{AFE2EB8C-37EF-4270-9960-69956ED6EEB4}" type="pres">
      <dgm:prSet presAssocID="{81FB6918-7A53-4B11-A6E4-5FE171B25B83}" presName="bkgdShp" presStyleLbl="alignAccFollowNode1" presStyleIdx="0" presStyleCnt="1"/>
      <dgm:spPr/>
    </dgm:pt>
    <dgm:pt modelId="{02C07355-0F63-4BE9-AD4E-0BBE499C0C03}" type="pres">
      <dgm:prSet presAssocID="{81FB6918-7A53-4B11-A6E4-5FE171B25B83}" presName="linComp" presStyleCnt="0"/>
      <dgm:spPr/>
    </dgm:pt>
    <dgm:pt modelId="{A7E5E096-2889-48C7-B745-EE9B0554FF28}" type="pres">
      <dgm:prSet presAssocID="{DD92D6DE-2F23-42A9-AB28-B91E48FE2301}" presName="compNode" presStyleCnt="0"/>
      <dgm:spPr/>
    </dgm:pt>
    <dgm:pt modelId="{BD1DEF76-759D-4AC3-88A5-5484200498BE}" type="pres">
      <dgm:prSet presAssocID="{DD92D6DE-2F23-42A9-AB28-B91E48FE2301}" presName="node" presStyleLbl="node1" presStyleIdx="0" presStyleCnt="4" custScaleX="92549">
        <dgm:presLayoutVars>
          <dgm:bulletEnabled val="1"/>
        </dgm:presLayoutVars>
      </dgm:prSet>
      <dgm:spPr/>
    </dgm:pt>
    <dgm:pt modelId="{0DC6B58D-41AC-4E6D-AB88-0BBA6E00CB38}" type="pres">
      <dgm:prSet presAssocID="{DD92D6DE-2F23-42A9-AB28-B91E48FE2301}" presName="invisiNode" presStyleLbl="node1" presStyleIdx="0" presStyleCnt="4"/>
      <dgm:spPr/>
    </dgm:pt>
    <dgm:pt modelId="{E3CD6A19-6253-4144-A03A-CFD86574774D}" type="pres">
      <dgm:prSet presAssocID="{DD92D6DE-2F23-42A9-AB28-B91E48FE2301}" presName="imagNode" presStyleLbl="fgImgPlace1" presStyleIdx="0" presStyleCnt="4"/>
      <dgm:spPr>
        <a:blipFill rotWithShape="1">
          <a:blip xmlns:r="http://schemas.openxmlformats.org/officeDocument/2006/relationships" r:embed="rId1"/>
          <a:srcRect/>
          <a:stretch>
            <a:fillRect t="-24000" b="-24000"/>
          </a:stretch>
        </a:blipFill>
      </dgm:spPr>
    </dgm:pt>
    <dgm:pt modelId="{4F80DCBC-5284-415F-AD97-96F214F17A1A}" type="pres">
      <dgm:prSet presAssocID="{369ED99C-71CA-473F-9CB1-A7D320F3E45E}" presName="sibTrans" presStyleLbl="sibTrans2D1" presStyleIdx="0" presStyleCnt="0"/>
      <dgm:spPr/>
    </dgm:pt>
    <dgm:pt modelId="{138C26C4-3A51-4786-9675-89475E37B09D}" type="pres">
      <dgm:prSet presAssocID="{497DB789-AD46-45B0-A1C5-0A0A07BEC78A}" presName="compNode" presStyleCnt="0"/>
      <dgm:spPr/>
    </dgm:pt>
    <dgm:pt modelId="{2268F8E6-034E-4926-9C69-A4955C40DFB9}" type="pres">
      <dgm:prSet presAssocID="{497DB789-AD46-45B0-A1C5-0A0A07BEC78A}" presName="node" presStyleLbl="node1" presStyleIdx="1" presStyleCnt="4" custScaleX="87286">
        <dgm:presLayoutVars>
          <dgm:bulletEnabled val="1"/>
        </dgm:presLayoutVars>
      </dgm:prSet>
      <dgm:spPr/>
    </dgm:pt>
    <dgm:pt modelId="{BC33DEC4-B15D-4A9C-BB18-3A96D493AC26}" type="pres">
      <dgm:prSet presAssocID="{497DB789-AD46-45B0-A1C5-0A0A07BEC78A}" presName="invisiNode" presStyleLbl="node1" presStyleIdx="1" presStyleCnt="4"/>
      <dgm:spPr/>
    </dgm:pt>
    <dgm:pt modelId="{723F30BC-D4A8-4078-85C3-F2D2474325E8}" type="pres">
      <dgm:prSet presAssocID="{497DB789-AD46-45B0-A1C5-0A0A07BEC78A}" presName="imagNode" presStyleLbl="fgImgPlace1" presStyleIdx="1" presStyleCnt="4" custScaleX="94329"/>
      <dgm:spPr>
        <a:blipFill rotWithShape="1">
          <a:blip xmlns:r="http://schemas.openxmlformats.org/officeDocument/2006/relationships" r:embed="rId2"/>
          <a:srcRect/>
          <a:stretch>
            <a:fillRect l="-3000" r="-3000"/>
          </a:stretch>
        </a:blipFill>
      </dgm:spPr>
    </dgm:pt>
    <dgm:pt modelId="{30745F1D-27AA-4444-8FD6-66C18EAF8534}" type="pres">
      <dgm:prSet presAssocID="{1A8C8428-DFEA-4A00-87B6-C530AE972D8A}" presName="sibTrans" presStyleLbl="sibTrans2D1" presStyleIdx="0" presStyleCnt="0"/>
      <dgm:spPr/>
    </dgm:pt>
    <dgm:pt modelId="{6375627A-953C-4C3A-89EE-825F6F23EE3E}" type="pres">
      <dgm:prSet presAssocID="{FFE7E2D1-51D2-4C07-9E02-B6D3C4D2F54C}" presName="compNode" presStyleCnt="0"/>
      <dgm:spPr/>
    </dgm:pt>
    <dgm:pt modelId="{7E4B7452-6569-409F-91DC-E03B6417B20A}" type="pres">
      <dgm:prSet presAssocID="{FFE7E2D1-51D2-4C07-9E02-B6D3C4D2F54C}" presName="node" presStyleLbl="node1" presStyleIdx="2" presStyleCnt="4" custScaleX="89195">
        <dgm:presLayoutVars>
          <dgm:bulletEnabled val="1"/>
        </dgm:presLayoutVars>
      </dgm:prSet>
      <dgm:spPr/>
    </dgm:pt>
    <dgm:pt modelId="{FAEB35FB-1E58-4387-B58A-3BEEE8E27892}" type="pres">
      <dgm:prSet presAssocID="{FFE7E2D1-51D2-4C07-9E02-B6D3C4D2F54C}" presName="invisiNode" presStyleLbl="node1" presStyleIdx="2" presStyleCnt="4"/>
      <dgm:spPr/>
    </dgm:pt>
    <dgm:pt modelId="{AF84D706-A97F-4845-A594-53079408B85B}" type="pres">
      <dgm:prSet presAssocID="{FFE7E2D1-51D2-4C07-9E02-B6D3C4D2F54C}" presName="imagNode" presStyleLbl="fgImgPlace1" presStyleIdx="2" presStyleCnt="4" custScaleX="90194" custScaleY="91184"/>
      <dgm:spPr>
        <a:blipFill rotWithShape="1">
          <a:blip xmlns:r="http://schemas.openxmlformats.org/officeDocument/2006/relationships" r:embed="rId3"/>
          <a:srcRect/>
          <a:stretch>
            <a:fillRect t="-25000" b="-25000"/>
          </a:stretch>
        </a:blipFill>
      </dgm:spPr>
    </dgm:pt>
    <dgm:pt modelId="{CD3C8649-561C-4EB2-B365-6B2188883C65}" type="pres">
      <dgm:prSet presAssocID="{A1E23079-7A1B-43BF-A9CD-D1EFE9D34306}" presName="sibTrans" presStyleLbl="sibTrans2D1" presStyleIdx="0" presStyleCnt="0"/>
      <dgm:spPr/>
    </dgm:pt>
    <dgm:pt modelId="{D2109E0E-441C-40C3-81B3-31B47E780E3F}" type="pres">
      <dgm:prSet presAssocID="{F8B06B1F-E7D5-47F3-BB96-B0EE611CEA87}" presName="compNode" presStyleCnt="0"/>
      <dgm:spPr/>
    </dgm:pt>
    <dgm:pt modelId="{9D30B125-8E25-4F34-BB3D-144DF4289C33}" type="pres">
      <dgm:prSet presAssocID="{F8B06B1F-E7D5-47F3-BB96-B0EE611CEA87}" presName="node" presStyleLbl="node1" presStyleIdx="3" presStyleCnt="4" custScaleX="87387">
        <dgm:presLayoutVars>
          <dgm:bulletEnabled val="1"/>
        </dgm:presLayoutVars>
      </dgm:prSet>
      <dgm:spPr/>
    </dgm:pt>
    <dgm:pt modelId="{EFF57CA8-BE68-44D4-952E-F6F13E377568}" type="pres">
      <dgm:prSet presAssocID="{F8B06B1F-E7D5-47F3-BB96-B0EE611CEA87}" presName="invisiNode" presStyleLbl="node1" presStyleIdx="3" presStyleCnt="4"/>
      <dgm:spPr/>
    </dgm:pt>
    <dgm:pt modelId="{98BFB46B-EC6D-4AE4-9159-AE17C746CCF9}" type="pres">
      <dgm:prSet presAssocID="{F8B06B1F-E7D5-47F3-BB96-B0EE611CEA87}" presName="imagNode" presStyleLbl="fgImgPlace1" presStyleIdx="3" presStyleCnt="4"/>
      <dgm:spPr>
        <a:blipFill rotWithShape="1">
          <a:blip xmlns:r="http://schemas.openxmlformats.org/officeDocument/2006/relationships" r:embed="rId4"/>
          <a:srcRect/>
          <a:stretch>
            <a:fillRect l="-22000" r="-22000"/>
          </a:stretch>
        </a:blipFill>
      </dgm:spPr>
    </dgm:pt>
  </dgm:ptLst>
  <dgm:cxnLst>
    <dgm:cxn modelId="{18718502-3015-49D5-AEFF-A8D508D181A9}" type="presOf" srcId="{497DB789-AD46-45B0-A1C5-0A0A07BEC78A}" destId="{2268F8E6-034E-4926-9C69-A4955C40DFB9}" srcOrd="0" destOrd="0" presId="urn:microsoft.com/office/officeart/2005/8/layout/pList2"/>
    <dgm:cxn modelId="{0E6F8608-861B-4E4C-B87E-57FC87886BD7}" type="presOf" srcId="{A1E23079-7A1B-43BF-A9CD-D1EFE9D34306}" destId="{CD3C8649-561C-4EB2-B365-6B2188883C65}" srcOrd="0" destOrd="0" presId="urn:microsoft.com/office/officeart/2005/8/layout/pList2"/>
    <dgm:cxn modelId="{CBFD7E1A-80FD-4508-9489-9F8FE96D078B}" type="presOf" srcId="{F8B06B1F-E7D5-47F3-BB96-B0EE611CEA87}" destId="{9D30B125-8E25-4F34-BB3D-144DF4289C33}" srcOrd="0" destOrd="0" presId="urn:microsoft.com/office/officeart/2005/8/layout/pList2"/>
    <dgm:cxn modelId="{514ABD31-1BBE-4623-835A-9EBCC7E6EA0B}" srcId="{81FB6918-7A53-4B11-A6E4-5FE171B25B83}" destId="{497DB789-AD46-45B0-A1C5-0A0A07BEC78A}" srcOrd="1" destOrd="0" parTransId="{CCBE7EB2-FB51-4B33-A47B-C28262E541A2}" sibTransId="{1A8C8428-DFEA-4A00-87B6-C530AE972D8A}"/>
    <dgm:cxn modelId="{0151FC56-AC77-4D0B-9577-82DBC98C6314}" srcId="{81FB6918-7A53-4B11-A6E4-5FE171B25B83}" destId="{DD92D6DE-2F23-42A9-AB28-B91E48FE2301}" srcOrd="0" destOrd="0" parTransId="{71F70FFC-E9CF-4A01-BDD7-46CA1791D087}" sibTransId="{369ED99C-71CA-473F-9CB1-A7D320F3E45E}"/>
    <dgm:cxn modelId="{37CA6257-F078-458F-8555-CCA00C78763D}" srcId="{81FB6918-7A53-4B11-A6E4-5FE171B25B83}" destId="{F8B06B1F-E7D5-47F3-BB96-B0EE611CEA87}" srcOrd="3" destOrd="0" parTransId="{75AA633F-F890-44C7-ADF8-1BFEA4F20B13}" sibTransId="{C4BECB65-EF05-453F-A27D-88AA46F69479}"/>
    <dgm:cxn modelId="{2D5EE17C-89E8-4A2F-B794-352EB4538F18}" type="presOf" srcId="{DD92D6DE-2F23-42A9-AB28-B91E48FE2301}" destId="{BD1DEF76-759D-4AC3-88A5-5484200498BE}" srcOrd="0" destOrd="0" presId="urn:microsoft.com/office/officeart/2005/8/layout/pList2"/>
    <dgm:cxn modelId="{133D5B97-D05D-4AED-BD70-A0A43B4BDF5F}" type="presOf" srcId="{369ED99C-71CA-473F-9CB1-A7D320F3E45E}" destId="{4F80DCBC-5284-415F-AD97-96F214F17A1A}" srcOrd="0" destOrd="0" presId="urn:microsoft.com/office/officeart/2005/8/layout/pList2"/>
    <dgm:cxn modelId="{8909F598-8819-4D35-BA0A-EA7EFB4A9231}" type="presOf" srcId="{FFE7E2D1-51D2-4C07-9E02-B6D3C4D2F54C}" destId="{7E4B7452-6569-409F-91DC-E03B6417B20A}" srcOrd="0" destOrd="0" presId="urn:microsoft.com/office/officeart/2005/8/layout/pList2"/>
    <dgm:cxn modelId="{A97CE7AE-AB09-4B0C-B73C-152E8BC03ABA}" type="presOf" srcId="{81FB6918-7A53-4B11-A6E4-5FE171B25B83}" destId="{C75F2247-21BF-4EF3-A0E9-AA8148B2AD72}" srcOrd="0" destOrd="0" presId="urn:microsoft.com/office/officeart/2005/8/layout/pList2"/>
    <dgm:cxn modelId="{D83547C3-4B18-491B-9DF4-DFAFF362090C}" srcId="{81FB6918-7A53-4B11-A6E4-5FE171B25B83}" destId="{FFE7E2D1-51D2-4C07-9E02-B6D3C4D2F54C}" srcOrd="2" destOrd="0" parTransId="{C571ECEE-E4D8-4D69-9455-ED09E803BC65}" sibTransId="{A1E23079-7A1B-43BF-A9CD-D1EFE9D34306}"/>
    <dgm:cxn modelId="{DE57BFEB-2744-4446-8755-09102D3C2141}" type="presOf" srcId="{1A8C8428-DFEA-4A00-87B6-C530AE972D8A}" destId="{30745F1D-27AA-4444-8FD6-66C18EAF8534}" srcOrd="0" destOrd="0" presId="urn:microsoft.com/office/officeart/2005/8/layout/pList2"/>
    <dgm:cxn modelId="{DCC87751-5087-4D56-92BD-64F4DE4261D6}" type="presParOf" srcId="{C75F2247-21BF-4EF3-A0E9-AA8148B2AD72}" destId="{AFE2EB8C-37EF-4270-9960-69956ED6EEB4}" srcOrd="0" destOrd="0" presId="urn:microsoft.com/office/officeart/2005/8/layout/pList2"/>
    <dgm:cxn modelId="{9080A7DB-CA37-4835-BA42-79BDF88ADF8D}" type="presParOf" srcId="{C75F2247-21BF-4EF3-A0E9-AA8148B2AD72}" destId="{02C07355-0F63-4BE9-AD4E-0BBE499C0C03}" srcOrd="1" destOrd="0" presId="urn:microsoft.com/office/officeart/2005/8/layout/pList2"/>
    <dgm:cxn modelId="{875E1D2D-295C-4A22-9158-E6AA6F63A601}" type="presParOf" srcId="{02C07355-0F63-4BE9-AD4E-0BBE499C0C03}" destId="{A7E5E096-2889-48C7-B745-EE9B0554FF28}" srcOrd="0" destOrd="0" presId="urn:microsoft.com/office/officeart/2005/8/layout/pList2"/>
    <dgm:cxn modelId="{786AE9DF-A288-4E04-A001-75D3E02884C2}" type="presParOf" srcId="{A7E5E096-2889-48C7-B745-EE9B0554FF28}" destId="{BD1DEF76-759D-4AC3-88A5-5484200498BE}" srcOrd="0" destOrd="0" presId="urn:microsoft.com/office/officeart/2005/8/layout/pList2"/>
    <dgm:cxn modelId="{726C692A-129B-4D8F-B689-86B9B2CECBFD}" type="presParOf" srcId="{A7E5E096-2889-48C7-B745-EE9B0554FF28}" destId="{0DC6B58D-41AC-4E6D-AB88-0BBA6E00CB38}" srcOrd="1" destOrd="0" presId="urn:microsoft.com/office/officeart/2005/8/layout/pList2"/>
    <dgm:cxn modelId="{CE4391DE-3A9C-428F-8F9E-0A5311FA1B08}" type="presParOf" srcId="{A7E5E096-2889-48C7-B745-EE9B0554FF28}" destId="{E3CD6A19-6253-4144-A03A-CFD86574774D}" srcOrd="2" destOrd="0" presId="urn:microsoft.com/office/officeart/2005/8/layout/pList2"/>
    <dgm:cxn modelId="{473AC810-341E-4C22-A4B0-107D43026A28}" type="presParOf" srcId="{02C07355-0F63-4BE9-AD4E-0BBE499C0C03}" destId="{4F80DCBC-5284-415F-AD97-96F214F17A1A}" srcOrd="1" destOrd="0" presId="urn:microsoft.com/office/officeart/2005/8/layout/pList2"/>
    <dgm:cxn modelId="{D3887594-F84F-4823-B988-FC96D17E2876}" type="presParOf" srcId="{02C07355-0F63-4BE9-AD4E-0BBE499C0C03}" destId="{138C26C4-3A51-4786-9675-89475E37B09D}" srcOrd="2" destOrd="0" presId="urn:microsoft.com/office/officeart/2005/8/layout/pList2"/>
    <dgm:cxn modelId="{848BA7D3-6EC6-4EF6-A001-D8B78C5E46DC}" type="presParOf" srcId="{138C26C4-3A51-4786-9675-89475E37B09D}" destId="{2268F8E6-034E-4926-9C69-A4955C40DFB9}" srcOrd="0" destOrd="0" presId="urn:microsoft.com/office/officeart/2005/8/layout/pList2"/>
    <dgm:cxn modelId="{E8B0A1F6-E741-4B19-9F21-0BBFBB19EB63}" type="presParOf" srcId="{138C26C4-3A51-4786-9675-89475E37B09D}" destId="{BC33DEC4-B15D-4A9C-BB18-3A96D493AC26}" srcOrd="1" destOrd="0" presId="urn:microsoft.com/office/officeart/2005/8/layout/pList2"/>
    <dgm:cxn modelId="{A8999DF7-9027-48AB-B2DA-A754BA1457C9}" type="presParOf" srcId="{138C26C4-3A51-4786-9675-89475E37B09D}" destId="{723F30BC-D4A8-4078-85C3-F2D2474325E8}" srcOrd="2" destOrd="0" presId="urn:microsoft.com/office/officeart/2005/8/layout/pList2"/>
    <dgm:cxn modelId="{D163EAA7-8382-4ADB-80AC-E5FF218F4B7D}" type="presParOf" srcId="{02C07355-0F63-4BE9-AD4E-0BBE499C0C03}" destId="{30745F1D-27AA-4444-8FD6-66C18EAF8534}" srcOrd="3" destOrd="0" presId="urn:microsoft.com/office/officeart/2005/8/layout/pList2"/>
    <dgm:cxn modelId="{1C890A04-70E7-4BF5-AFD5-8880FE39875A}" type="presParOf" srcId="{02C07355-0F63-4BE9-AD4E-0BBE499C0C03}" destId="{6375627A-953C-4C3A-89EE-825F6F23EE3E}" srcOrd="4" destOrd="0" presId="urn:microsoft.com/office/officeart/2005/8/layout/pList2"/>
    <dgm:cxn modelId="{B89EB14E-EC89-4CB9-B7E8-69256DB29B86}" type="presParOf" srcId="{6375627A-953C-4C3A-89EE-825F6F23EE3E}" destId="{7E4B7452-6569-409F-91DC-E03B6417B20A}" srcOrd="0" destOrd="0" presId="urn:microsoft.com/office/officeart/2005/8/layout/pList2"/>
    <dgm:cxn modelId="{EBAE698C-2B5B-4FC8-A7DA-0C2651212B62}" type="presParOf" srcId="{6375627A-953C-4C3A-89EE-825F6F23EE3E}" destId="{FAEB35FB-1E58-4387-B58A-3BEEE8E27892}" srcOrd="1" destOrd="0" presId="urn:microsoft.com/office/officeart/2005/8/layout/pList2"/>
    <dgm:cxn modelId="{7C4E4752-509E-4007-BE8F-C7326EC027BE}" type="presParOf" srcId="{6375627A-953C-4C3A-89EE-825F6F23EE3E}" destId="{AF84D706-A97F-4845-A594-53079408B85B}" srcOrd="2" destOrd="0" presId="urn:microsoft.com/office/officeart/2005/8/layout/pList2"/>
    <dgm:cxn modelId="{5A411475-8A2B-45EA-ABF2-30BBA34E8459}" type="presParOf" srcId="{02C07355-0F63-4BE9-AD4E-0BBE499C0C03}" destId="{CD3C8649-561C-4EB2-B365-6B2188883C65}" srcOrd="5" destOrd="0" presId="urn:microsoft.com/office/officeart/2005/8/layout/pList2"/>
    <dgm:cxn modelId="{97E240D1-9FC3-4202-97BC-EE7F48FFE2E0}" type="presParOf" srcId="{02C07355-0F63-4BE9-AD4E-0BBE499C0C03}" destId="{D2109E0E-441C-40C3-81B3-31B47E780E3F}" srcOrd="6" destOrd="0" presId="urn:microsoft.com/office/officeart/2005/8/layout/pList2"/>
    <dgm:cxn modelId="{6A61B6F1-CE6C-493A-857C-F86EE130E3EB}" type="presParOf" srcId="{D2109E0E-441C-40C3-81B3-31B47E780E3F}" destId="{9D30B125-8E25-4F34-BB3D-144DF4289C33}" srcOrd="0" destOrd="0" presId="urn:microsoft.com/office/officeart/2005/8/layout/pList2"/>
    <dgm:cxn modelId="{A8A0044E-382B-4F4D-9161-B540B8FE18E2}" type="presParOf" srcId="{D2109E0E-441C-40C3-81B3-31B47E780E3F}" destId="{EFF57CA8-BE68-44D4-952E-F6F13E377568}" srcOrd="1" destOrd="0" presId="urn:microsoft.com/office/officeart/2005/8/layout/pList2"/>
    <dgm:cxn modelId="{7123E92B-BAF9-483E-A335-6F3E737E09E4}" type="presParOf" srcId="{D2109E0E-441C-40C3-81B3-31B47E780E3F}" destId="{98BFB46B-EC6D-4AE4-9159-AE17C746CCF9}" srcOrd="2" destOrd="0" presId="urn:microsoft.com/office/officeart/2005/8/layout/p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8E1B9BE-8987-495C-8B83-1CD3A34B28FE}" type="doc">
      <dgm:prSet loTypeId="urn:microsoft.com/office/officeart/2005/8/layout/hierarchy2" loCatId="hierarchy" qsTypeId="urn:microsoft.com/office/officeart/2005/8/quickstyle/simple1" qsCatId="simple" csTypeId="urn:microsoft.com/office/officeart/2005/8/colors/accent2_1" csCatId="accent2" phldr="1"/>
      <dgm:spPr/>
      <dgm:t>
        <a:bodyPr/>
        <a:lstStyle/>
        <a:p>
          <a:endParaRPr lang="en-US"/>
        </a:p>
      </dgm:t>
    </dgm:pt>
    <dgm:pt modelId="{8A98A247-D84D-499D-B9FF-967541BC94A2}">
      <dgm:prSet phldrT="[Text]" custT="1"/>
      <dgm:spPr/>
      <dgm:t>
        <a:bodyPr/>
        <a:lstStyle/>
        <a:p>
          <a:pPr algn="just"/>
          <a:r>
            <a:rPr lang="en-US" sz="1800" dirty="0">
              <a:latin typeface="Arial" panose="020B0604020202020204" pitchFamily="34" charset="0"/>
              <a:cs typeface="Arial" panose="020B0604020202020204" pitchFamily="34" charset="0"/>
            </a:rPr>
            <a:t>VB (đa số là VBQPPL) của </a:t>
          </a:r>
          <a:r>
            <a:rPr lang="vi-VN" sz="1800" dirty="0">
              <a:latin typeface="Arial" panose="020B0604020202020204" pitchFamily="34" charset="0"/>
              <a:cs typeface="Arial" panose="020B0604020202020204" pitchFamily="34" charset="0"/>
            </a:rPr>
            <a:t>QH/CP/TTgCP, bộ quản lý ngành, lĩnh vực</a:t>
          </a:r>
          <a:r>
            <a:rPr lang="en-US" sz="1800" dirty="0">
              <a:latin typeface="Arial" panose="020B0604020202020204" pitchFamily="34" charset="0"/>
              <a:cs typeface="Arial" panose="020B0604020202020204" pitchFamily="34" charset="0"/>
            </a:rPr>
            <a:t> có quy định TTHC nội bộ, áp dụng cho các bộ, ngành, địa phương trong toàn quốc</a:t>
          </a:r>
          <a:r>
            <a:rPr lang="vi-VN" sz="1800" dirty="0">
              <a:latin typeface="Arial" panose="020B0604020202020204" pitchFamily="34" charset="0"/>
              <a:cs typeface="Arial" panose="020B0604020202020204" pitchFamily="34" charset="0"/>
            </a:rPr>
            <a:t>; hoặc bộ, cơ quan, địa phương nhất định gắn với chức năng QLNN.</a:t>
          </a:r>
          <a:endParaRPr lang="en-US" sz="1800" dirty="0">
            <a:latin typeface="Arial" panose="020B0604020202020204" pitchFamily="34" charset="0"/>
            <a:cs typeface="Arial" panose="020B0604020202020204" pitchFamily="34" charset="0"/>
          </a:endParaRPr>
        </a:p>
      </dgm:t>
    </dgm:pt>
    <dgm:pt modelId="{E6BF9E92-CA78-499B-9AC6-7447F5A2426B}" type="parTrans" cxnId="{3435218A-8AB8-4CCD-B93E-AD63C0ECCDE3}">
      <dgm:prSet/>
      <dgm:spPr/>
      <dgm:t>
        <a:bodyPr/>
        <a:lstStyle/>
        <a:p>
          <a:endParaRPr lang="en-US">
            <a:solidFill>
              <a:srgbClr val="FFFFFF"/>
            </a:solidFill>
          </a:endParaRPr>
        </a:p>
      </dgm:t>
    </dgm:pt>
    <dgm:pt modelId="{D436319A-CA50-4077-B4FB-6F96AF0B7CB7}" type="sibTrans" cxnId="{3435218A-8AB8-4CCD-B93E-AD63C0ECCDE3}">
      <dgm:prSet/>
      <dgm:spPr/>
      <dgm:t>
        <a:bodyPr/>
        <a:lstStyle/>
        <a:p>
          <a:endParaRPr lang="en-US">
            <a:solidFill>
              <a:srgbClr val="FFFFFF"/>
            </a:solidFill>
          </a:endParaRPr>
        </a:p>
      </dgm:t>
    </dgm:pt>
    <dgm:pt modelId="{43264DDD-033A-4510-8542-629E938D7386}">
      <dgm:prSet phldrT="[Text]" custT="1"/>
      <dgm:spPr/>
      <dgm:t>
        <a:bodyPr/>
        <a:lstStyle/>
        <a:p>
          <a:pPr algn="just"/>
          <a:r>
            <a:rPr lang="en-US" sz="1600" dirty="0">
              <a:latin typeface="Arial" panose="020B0604020202020204" pitchFamily="34" charset="0"/>
              <a:cs typeface="Arial" panose="020B0604020202020204" pitchFamily="34" charset="0"/>
            </a:rPr>
            <a:t>TT 08/2013/TT-BNV quy định về nâng lương trước thời hạn áp dụng cho các bộ, cơ quan, địa phương trong toàn quốc =&gt; Đây là TTHC nội bộ thuộc phạm vi quản lý của BNV (lĩnh vực tiền lương cho CBCCVC)</a:t>
          </a:r>
          <a:r>
            <a:rPr lang="vi-VN" sz="1600" dirty="0">
              <a:latin typeface="Arial" panose="020B0604020202020204" pitchFamily="34" charset="0"/>
              <a:cs typeface="Arial" panose="020B0604020202020204" pitchFamily="34" charset="0"/>
            </a:rPr>
            <a:t>.</a:t>
          </a:r>
          <a:endParaRPr lang="en-US" sz="1600" dirty="0">
            <a:latin typeface="Arial" panose="020B0604020202020204" pitchFamily="34" charset="0"/>
            <a:cs typeface="Arial" panose="020B0604020202020204" pitchFamily="34" charset="0"/>
          </a:endParaRPr>
        </a:p>
      </dgm:t>
    </dgm:pt>
    <dgm:pt modelId="{153B0D01-DD15-4365-AA71-B34A56E58E89}" type="parTrans" cxnId="{06254B3D-882A-4598-BD74-47D644BAB742}">
      <dgm:prSet/>
      <dgm:spPr/>
      <dgm:t>
        <a:bodyPr/>
        <a:lstStyle/>
        <a:p>
          <a:endParaRPr lang="en-US">
            <a:solidFill>
              <a:srgbClr val="FFFFFF"/>
            </a:solidFill>
          </a:endParaRPr>
        </a:p>
      </dgm:t>
    </dgm:pt>
    <dgm:pt modelId="{B2BE6FF6-6D52-49CA-A82C-5475BDDA97AF}" type="sibTrans" cxnId="{06254B3D-882A-4598-BD74-47D644BAB742}">
      <dgm:prSet/>
      <dgm:spPr/>
      <dgm:t>
        <a:bodyPr/>
        <a:lstStyle/>
        <a:p>
          <a:endParaRPr lang="en-US">
            <a:solidFill>
              <a:srgbClr val="FFFFFF"/>
            </a:solidFill>
          </a:endParaRPr>
        </a:p>
      </dgm:t>
    </dgm:pt>
    <dgm:pt modelId="{7AC7A5A5-B7B4-4473-918E-3C1470658A17}">
      <dgm:prSet phldrT="[Text]" custT="1"/>
      <dgm:spPr/>
      <dgm:t>
        <a:bodyPr/>
        <a:lstStyle/>
        <a:p>
          <a:pPr algn="just"/>
          <a:r>
            <a:rPr lang="en-US" sz="1600" dirty="0">
              <a:latin typeface="Arial" panose="020B0604020202020204" pitchFamily="34" charset="0"/>
              <a:cs typeface="Arial" panose="020B0604020202020204" pitchFamily="34" charset="0"/>
            </a:rPr>
            <a:t>QĐ 318/QĐ-</a:t>
          </a:r>
          <a:r>
            <a:rPr lang="en-US" sz="1600" dirty="0" err="1">
              <a:latin typeface="Arial" panose="020B0604020202020204" pitchFamily="34" charset="0"/>
              <a:cs typeface="Arial" panose="020B0604020202020204" pitchFamily="34" charset="0"/>
            </a:rPr>
            <a:t>TTg</a:t>
          </a:r>
          <a:r>
            <a:rPr lang="en-US" sz="1600" dirty="0">
              <a:latin typeface="Arial" panose="020B0604020202020204" pitchFamily="34" charset="0"/>
              <a:cs typeface="Arial" panose="020B0604020202020204" pitchFamily="34" charset="0"/>
            </a:rPr>
            <a:t> về tiêu chí xã NTM quy định các tiêu chí NTM cấp xã – căn cứ để công nhận xã đạt NTM =&gt; Đây là TTHC nội bộ thuộc phạm vi quản lý của BNNPTNT</a:t>
          </a:r>
          <a:r>
            <a:rPr lang="vi-VN" sz="1600" dirty="0">
              <a:latin typeface="Arial" panose="020B0604020202020204" pitchFamily="34" charset="0"/>
              <a:cs typeface="Arial" panose="020B0604020202020204" pitchFamily="34" charset="0"/>
            </a:rPr>
            <a:t>.</a:t>
          </a:r>
          <a:endParaRPr lang="en-US" sz="1600" dirty="0">
            <a:latin typeface="Arial" panose="020B0604020202020204" pitchFamily="34" charset="0"/>
            <a:cs typeface="Arial" panose="020B0604020202020204" pitchFamily="34" charset="0"/>
          </a:endParaRPr>
        </a:p>
      </dgm:t>
    </dgm:pt>
    <dgm:pt modelId="{D79D4DEA-B55C-42C1-BCA7-478863A9D19F}" type="parTrans" cxnId="{874DA45A-8CE0-42C0-9296-EA7121F182DB}">
      <dgm:prSet/>
      <dgm:spPr/>
      <dgm:t>
        <a:bodyPr/>
        <a:lstStyle/>
        <a:p>
          <a:endParaRPr lang="en-US">
            <a:solidFill>
              <a:srgbClr val="FFFFFF"/>
            </a:solidFill>
          </a:endParaRPr>
        </a:p>
      </dgm:t>
    </dgm:pt>
    <dgm:pt modelId="{FFDBEDC8-8BFD-4EAB-89CE-9240CB98E4E4}" type="sibTrans" cxnId="{874DA45A-8CE0-42C0-9296-EA7121F182DB}">
      <dgm:prSet/>
      <dgm:spPr/>
      <dgm:t>
        <a:bodyPr/>
        <a:lstStyle/>
        <a:p>
          <a:endParaRPr lang="en-US">
            <a:solidFill>
              <a:srgbClr val="FFFFFF"/>
            </a:solidFill>
          </a:endParaRPr>
        </a:p>
      </dgm:t>
    </dgm:pt>
    <dgm:pt modelId="{E421F63E-2DC1-4048-B127-BED67108884A}">
      <dgm:prSet custT="1"/>
      <dgm:spPr/>
      <dgm:t>
        <a:bodyPr/>
        <a:lstStyle/>
        <a:p>
          <a:pPr algn="just"/>
          <a:r>
            <a:rPr lang="en-US" sz="1600" dirty="0">
              <a:latin typeface="Arial" panose="020B0604020202020204" pitchFamily="34" charset="0"/>
              <a:cs typeface="Arial" panose="020B0604020202020204" pitchFamily="34" charset="0"/>
            </a:rPr>
            <a:t>TT 25/2020/TT-BGD</a:t>
          </a:r>
          <a:r>
            <a:rPr lang="vi-VN" sz="1600" dirty="0">
              <a:latin typeface="Arial" panose="020B0604020202020204" pitchFamily="34" charset="0"/>
              <a:cs typeface="Arial" panose="020B0604020202020204" pitchFamily="34" charset="0"/>
            </a:rPr>
            <a:t>- Đ</a:t>
          </a:r>
          <a:r>
            <a:rPr lang="en-US" sz="1600" dirty="0">
              <a:latin typeface="Arial" panose="020B0604020202020204" pitchFamily="34" charset="0"/>
              <a:cs typeface="Arial" panose="020B0604020202020204" pitchFamily="34" charset="0"/>
            </a:rPr>
            <a:t>T quy định về lựa chọn SGK trong cơ sở giáo dục áp dụng cho các tỉnh, thành phố trực thuộc Trung ương =&gt; Đây là TTHC nội bộ thuộc phạm vi quản lý của BGD-ĐT</a:t>
          </a:r>
          <a:r>
            <a:rPr lang="vi-VN" sz="1600" dirty="0">
              <a:latin typeface="Arial" panose="020B0604020202020204" pitchFamily="34" charset="0"/>
              <a:cs typeface="Arial" panose="020B0604020202020204" pitchFamily="34" charset="0"/>
            </a:rPr>
            <a:t>.</a:t>
          </a:r>
          <a:endParaRPr lang="en-US" sz="1600" dirty="0">
            <a:latin typeface="Arial" panose="020B0604020202020204" pitchFamily="34" charset="0"/>
            <a:cs typeface="Arial" panose="020B0604020202020204" pitchFamily="34" charset="0"/>
          </a:endParaRPr>
        </a:p>
      </dgm:t>
    </dgm:pt>
    <dgm:pt modelId="{5F1ED825-672F-45F4-9BAD-9CF956056B61}" type="parTrans" cxnId="{D9B19F26-D3B7-48BE-AC6D-8FB70146A265}">
      <dgm:prSet/>
      <dgm:spPr/>
      <dgm:t>
        <a:bodyPr/>
        <a:lstStyle/>
        <a:p>
          <a:endParaRPr lang="en-US">
            <a:solidFill>
              <a:srgbClr val="FFFFFF"/>
            </a:solidFill>
          </a:endParaRPr>
        </a:p>
      </dgm:t>
    </dgm:pt>
    <dgm:pt modelId="{CF1A4654-C86C-41DA-AAAE-B0C0FCC4C57E}" type="sibTrans" cxnId="{D9B19F26-D3B7-48BE-AC6D-8FB70146A265}">
      <dgm:prSet/>
      <dgm:spPr/>
      <dgm:t>
        <a:bodyPr/>
        <a:lstStyle/>
        <a:p>
          <a:endParaRPr lang="en-US">
            <a:solidFill>
              <a:srgbClr val="FFFFFF"/>
            </a:solidFill>
          </a:endParaRPr>
        </a:p>
      </dgm:t>
    </dgm:pt>
    <dgm:pt modelId="{0B6DE7BA-7021-430D-9AD6-1368CC6AFBD8}" type="pres">
      <dgm:prSet presAssocID="{58E1B9BE-8987-495C-8B83-1CD3A34B28FE}" presName="diagram" presStyleCnt="0">
        <dgm:presLayoutVars>
          <dgm:chPref val="1"/>
          <dgm:dir/>
          <dgm:animOne val="branch"/>
          <dgm:animLvl val="lvl"/>
          <dgm:resizeHandles val="exact"/>
        </dgm:presLayoutVars>
      </dgm:prSet>
      <dgm:spPr/>
    </dgm:pt>
    <dgm:pt modelId="{8C371BB2-81BA-459A-B81F-F323AFAC4FFE}" type="pres">
      <dgm:prSet presAssocID="{8A98A247-D84D-499D-B9FF-967541BC94A2}" presName="root1" presStyleCnt="0"/>
      <dgm:spPr/>
    </dgm:pt>
    <dgm:pt modelId="{50A3727B-6CCD-489E-A1C4-299F15B1427A}" type="pres">
      <dgm:prSet presAssocID="{8A98A247-D84D-499D-B9FF-967541BC94A2}" presName="LevelOneTextNode" presStyleLbl="node0" presStyleIdx="0" presStyleCnt="1" custScaleX="189087" custScaleY="205118">
        <dgm:presLayoutVars>
          <dgm:chPref val="3"/>
        </dgm:presLayoutVars>
      </dgm:prSet>
      <dgm:spPr/>
    </dgm:pt>
    <dgm:pt modelId="{F6BB96A9-CC6B-4BC0-853F-4C0B4988303C}" type="pres">
      <dgm:prSet presAssocID="{8A98A247-D84D-499D-B9FF-967541BC94A2}" presName="level2hierChild" presStyleCnt="0"/>
      <dgm:spPr/>
    </dgm:pt>
    <dgm:pt modelId="{C66A48B0-1F49-4F66-A651-1F1A2E9621A6}" type="pres">
      <dgm:prSet presAssocID="{153B0D01-DD15-4365-AA71-B34A56E58E89}" presName="conn2-1" presStyleLbl="parChTrans1D2" presStyleIdx="0" presStyleCnt="3"/>
      <dgm:spPr/>
    </dgm:pt>
    <dgm:pt modelId="{DE04EAFF-A342-4729-AE7E-711F2D709E78}" type="pres">
      <dgm:prSet presAssocID="{153B0D01-DD15-4365-AA71-B34A56E58E89}" presName="connTx" presStyleLbl="parChTrans1D2" presStyleIdx="0" presStyleCnt="3"/>
      <dgm:spPr/>
    </dgm:pt>
    <dgm:pt modelId="{4B46464A-E1C3-4F3E-80C7-77124CC64F09}" type="pres">
      <dgm:prSet presAssocID="{43264DDD-033A-4510-8542-629E938D7386}" presName="root2" presStyleCnt="0"/>
      <dgm:spPr/>
    </dgm:pt>
    <dgm:pt modelId="{CDB36D82-428F-4CB6-94D0-3DA441FCF557}" type="pres">
      <dgm:prSet presAssocID="{43264DDD-033A-4510-8542-629E938D7386}" presName="LevelTwoTextNode" presStyleLbl="node2" presStyleIdx="0" presStyleCnt="3" custScaleX="352385" custScaleY="105724">
        <dgm:presLayoutVars>
          <dgm:chPref val="3"/>
        </dgm:presLayoutVars>
      </dgm:prSet>
      <dgm:spPr/>
    </dgm:pt>
    <dgm:pt modelId="{2E27D065-5D6E-48DE-9C4C-3FD251213EDF}" type="pres">
      <dgm:prSet presAssocID="{43264DDD-033A-4510-8542-629E938D7386}" presName="level3hierChild" presStyleCnt="0"/>
      <dgm:spPr/>
    </dgm:pt>
    <dgm:pt modelId="{9A2A1F61-ED6B-4A80-854F-45A550895D99}" type="pres">
      <dgm:prSet presAssocID="{5F1ED825-672F-45F4-9BAD-9CF956056B61}" presName="conn2-1" presStyleLbl="parChTrans1D2" presStyleIdx="1" presStyleCnt="3"/>
      <dgm:spPr/>
    </dgm:pt>
    <dgm:pt modelId="{9A851DF3-4C3C-4CCD-9700-2A9320EEAD01}" type="pres">
      <dgm:prSet presAssocID="{5F1ED825-672F-45F4-9BAD-9CF956056B61}" presName="connTx" presStyleLbl="parChTrans1D2" presStyleIdx="1" presStyleCnt="3"/>
      <dgm:spPr/>
    </dgm:pt>
    <dgm:pt modelId="{C9909E55-E48A-462B-8A52-06F6E9BDE167}" type="pres">
      <dgm:prSet presAssocID="{E421F63E-2DC1-4048-B127-BED67108884A}" presName="root2" presStyleCnt="0"/>
      <dgm:spPr/>
    </dgm:pt>
    <dgm:pt modelId="{E22CC02F-36B1-43E9-95E5-602AE2DD3678}" type="pres">
      <dgm:prSet presAssocID="{E421F63E-2DC1-4048-B127-BED67108884A}" presName="LevelTwoTextNode" presStyleLbl="node2" presStyleIdx="1" presStyleCnt="3" custScaleX="352847" custScaleY="85770">
        <dgm:presLayoutVars>
          <dgm:chPref val="3"/>
        </dgm:presLayoutVars>
      </dgm:prSet>
      <dgm:spPr/>
    </dgm:pt>
    <dgm:pt modelId="{B10E92D3-0BE4-44D3-A8E2-9951747F3323}" type="pres">
      <dgm:prSet presAssocID="{E421F63E-2DC1-4048-B127-BED67108884A}" presName="level3hierChild" presStyleCnt="0"/>
      <dgm:spPr/>
    </dgm:pt>
    <dgm:pt modelId="{3146FCD6-026C-4D2D-BB3D-9EF589DCFAE3}" type="pres">
      <dgm:prSet presAssocID="{D79D4DEA-B55C-42C1-BCA7-478863A9D19F}" presName="conn2-1" presStyleLbl="parChTrans1D2" presStyleIdx="2" presStyleCnt="3"/>
      <dgm:spPr/>
    </dgm:pt>
    <dgm:pt modelId="{097AA055-79D4-449F-A609-B05D10D58D3A}" type="pres">
      <dgm:prSet presAssocID="{D79D4DEA-B55C-42C1-BCA7-478863A9D19F}" presName="connTx" presStyleLbl="parChTrans1D2" presStyleIdx="2" presStyleCnt="3"/>
      <dgm:spPr/>
    </dgm:pt>
    <dgm:pt modelId="{C13627CB-63B5-4E17-BACD-A8B609CD2A0A}" type="pres">
      <dgm:prSet presAssocID="{7AC7A5A5-B7B4-4473-918E-3C1470658A17}" presName="root2" presStyleCnt="0"/>
      <dgm:spPr/>
    </dgm:pt>
    <dgm:pt modelId="{81DCA3E6-57F6-4C66-AD66-0A150A77B480}" type="pres">
      <dgm:prSet presAssocID="{7AC7A5A5-B7B4-4473-918E-3C1470658A17}" presName="LevelTwoTextNode" presStyleLbl="node2" presStyleIdx="2" presStyleCnt="3" custScaleX="352245" custScaleY="107357">
        <dgm:presLayoutVars>
          <dgm:chPref val="3"/>
        </dgm:presLayoutVars>
      </dgm:prSet>
      <dgm:spPr/>
    </dgm:pt>
    <dgm:pt modelId="{F89B0FD1-3AAA-4D2E-AD53-8C4B42F82EF1}" type="pres">
      <dgm:prSet presAssocID="{7AC7A5A5-B7B4-4473-918E-3C1470658A17}" presName="level3hierChild" presStyleCnt="0"/>
      <dgm:spPr/>
    </dgm:pt>
  </dgm:ptLst>
  <dgm:cxnLst>
    <dgm:cxn modelId="{D9B19F26-D3B7-48BE-AC6D-8FB70146A265}" srcId="{8A98A247-D84D-499D-B9FF-967541BC94A2}" destId="{E421F63E-2DC1-4048-B127-BED67108884A}" srcOrd="1" destOrd="0" parTransId="{5F1ED825-672F-45F4-9BAD-9CF956056B61}" sibTransId="{CF1A4654-C86C-41DA-AAAE-B0C0FCC4C57E}"/>
    <dgm:cxn modelId="{06254B3D-882A-4598-BD74-47D644BAB742}" srcId="{8A98A247-D84D-499D-B9FF-967541BC94A2}" destId="{43264DDD-033A-4510-8542-629E938D7386}" srcOrd="0" destOrd="0" parTransId="{153B0D01-DD15-4365-AA71-B34A56E58E89}" sibTransId="{B2BE6FF6-6D52-49CA-A82C-5475BDDA97AF}"/>
    <dgm:cxn modelId="{EDC50863-B840-4E99-8229-1AAD0C1EAED3}" type="presOf" srcId="{E421F63E-2DC1-4048-B127-BED67108884A}" destId="{E22CC02F-36B1-43E9-95E5-602AE2DD3678}" srcOrd="0" destOrd="0" presId="urn:microsoft.com/office/officeart/2005/8/layout/hierarchy2"/>
    <dgm:cxn modelId="{4641EF46-FBEB-4893-BBBA-716A6FE5AF88}" type="presOf" srcId="{D79D4DEA-B55C-42C1-BCA7-478863A9D19F}" destId="{3146FCD6-026C-4D2D-BB3D-9EF589DCFAE3}" srcOrd="0" destOrd="0" presId="urn:microsoft.com/office/officeart/2005/8/layout/hierarchy2"/>
    <dgm:cxn modelId="{874DA45A-8CE0-42C0-9296-EA7121F182DB}" srcId="{8A98A247-D84D-499D-B9FF-967541BC94A2}" destId="{7AC7A5A5-B7B4-4473-918E-3C1470658A17}" srcOrd="2" destOrd="0" parTransId="{D79D4DEA-B55C-42C1-BCA7-478863A9D19F}" sibTransId="{FFDBEDC8-8BFD-4EAB-89CE-9240CB98E4E4}"/>
    <dgm:cxn modelId="{3435218A-8AB8-4CCD-B93E-AD63C0ECCDE3}" srcId="{58E1B9BE-8987-495C-8B83-1CD3A34B28FE}" destId="{8A98A247-D84D-499D-B9FF-967541BC94A2}" srcOrd="0" destOrd="0" parTransId="{E6BF9E92-CA78-499B-9AC6-7447F5A2426B}" sibTransId="{D436319A-CA50-4077-B4FB-6F96AF0B7CB7}"/>
    <dgm:cxn modelId="{B04C8A8D-5EF9-462A-8C3E-4159A02BD33D}" type="presOf" srcId="{153B0D01-DD15-4365-AA71-B34A56E58E89}" destId="{DE04EAFF-A342-4729-AE7E-711F2D709E78}" srcOrd="1" destOrd="0" presId="urn:microsoft.com/office/officeart/2005/8/layout/hierarchy2"/>
    <dgm:cxn modelId="{556854A2-E1BD-4DC4-8771-CB2DA9F09606}" type="presOf" srcId="{58E1B9BE-8987-495C-8B83-1CD3A34B28FE}" destId="{0B6DE7BA-7021-430D-9AD6-1368CC6AFBD8}" srcOrd="0" destOrd="0" presId="urn:microsoft.com/office/officeart/2005/8/layout/hierarchy2"/>
    <dgm:cxn modelId="{C6E5D0C2-101A-4DAA-B81D-FE00F564430C}" type="presOf" srcId="{5F1ED825-672F-45F4-9BAD-9CF956056B61}" destId="{9A2A1F61-ED6B-4A80-854F-45A550895D99}" srcOrd="0" destOrd="0" presId="urn:microsoft.com/office/officeart/2005/8/layout/hierarchy2"/>
    <dgm:cxn modelId="{441EE4C3-8B18-4DEE-B446-A636F77C4753}" type="presOf" srcId="{153B0D01-DD15-4365-AA71-B34A56E58E89}" destId="{C66A48B0-1F49-4F66-A651-1F1A2E9621A6}" srcOrd="0" destOrd="0" presId="urn:microsoft.com/office/officeart/2005/8/layout/hierarchy2"/>
    <dgm:cxn modelId="{B4CE78CB-3A06-48E2-983B-CCB27C2928C1}" type="presOf" srcId="{43264DDD-033A-4510-8542-629E938D7386}" destId="{CDB36D82-428F-4CB6-94D0-3DA441FCF557}" srcOrd="0" destOrd="0" presId="urn:microsoft.com/office/officeart/2005/8/layout/hierarchy2"/>
    <dgm:cxn modelId="{3A2DE5D3-0FC8-44AC-A29C-4E8578D60E30}" type="presOf" srcId="{D79D4DEA-B55C-42C1-BCA7-478863A9D19F}" destId="{097AA055-79D4-449F-A609-B05D10D58D3A}" srcOrd="1" destOrd="0" presId="urn:microsoft.com/office/officeart/2005/8/layout/hierarchy2"/>
    <dgm:cxn modelId="{E42E26D7-6D8F-4F28-8D1C-B80E79A7E329}" type="presOf" srcId="{7AC7A5A5-B7B4-4473-918E-3C1470658A17}" destId="{81DCA3E6-57F6-4C66-AD66-0A150A77B480}" srcOrd="0" destOrd="0" presId="urn:microsoft.com/office/officeart/2005/8/layout/hierarchy2"/>
    <dgm:cxn modelId="{3FDC73F9-656B-43CF-9843-80215460DC62}" type="presOf" srcId="{5F1ED825-672F-45F4-9BAD-9CF956056B61}" destId="{9A851DF3-4C3C-4CCD-9700-2A9320EEAD01}" srcOrd="1" destOrd="0" presId="urn:microsoft.com/office/officeart/2005/8/layout/hierarchy2"/>
    <dgm:cxn modelId="{5CC7BCFE-5E58-45D7-A0DD-763266D334C4}" type="presOf" srcId="{8A98A247-D84D-499D-B9FF-967541BC94A2}" destId="{50A3727B-6CCD-489E-A1C4-299F15B1427A}" srcOrd="0" destOrd="0" presId="urn:microsoft.com/office/officeart/2005/8/layout/hierarchy2"/>
    <dgm:cxn modelId="{AD29C248-128B-4F71-903C-E5C79800827F}" type="presParOf" srcId="{0B6DE7BA-7021-430D-9AD6-1368CC6AFBD8}" destId="{8C371BB2-81BA-459A-B81F-F323AFAC4FFE}" srcOrd="0" destOrd="0" presId="urn:microsoft.com/office/officeart/2005/8/layout/hierarchy2"/>
    <dgm:cxn modelId="{7421D731-02A1-4D1A-BEC3-1EC11182F57E}" type="presParOf" srcId="{8C371BB2-81BA-459A-B81F-F323AFAC4FFE}" destId="{50A3727B-6CCD-489E-A1C4-299F15B1427A}" srcOrd="0" destOrd="0" presId="urn:microsoft.com/office/officeart/2005/8/layout/hierarchy2"/>
    <dgm:cxn modelId="{DE8EB133-22DB-42AB-A531-6E3F2E8AB235}" type="presParOf" srcId="{8C371BB2-81BA-459A-B81F-F323AFAC4FFE}" destId="{F6BB96A9-CC6B-4BC0-853F-4C0B4988303C}" srcOrd="1" destOrd="0" presId="urn:microsoft.com/office/officeart/2005/8/layout/hierarchy2"/>
    <dgm:cxn modelId="{9B5E5702-DCF4-4056-B6AE-94DD6A483FE7}" type="presParOf" srcId="{F6BB96A9-CC6B-4BC0-853F-4C0B4988303C}" destId="{C66A48B0-1F49-4F66-A651-1F1A2E9621A6}" srcOrd="0" destOrd="0" presId="urn:microsoft.com/office/officeart/2005/8/layout/hierarchy2"/>
    <dgm:cxn modelId="{21883B09-89AF-4BA0-9A2F-2702FBE523A9}" type="presParOf" srcId="{C66A48B0-1F49-4F66-A651-1F1A2E9621A6}" destId="{DE04EAFF-A342-4729-AE7E-711F2D709E78}" srcOrd="0" destOrd="0" presId="urn:microsoft.com/office/officeart/2005/8/layout/hierarchy2"/>
    <dgm:cxn modelId="{70909284-D44D-4703-BD4E-0016179B2731}" type="presParOf" srcId="{F6BB96A9-CC6B-4BC0-853F-4C0B4988303C}" destId="{4B46464A-E1C3-4F3E-80C7-77124CC64F09}" srcOrd="1" destOrd="0" presId="urn:microsoft.com/office/officeart/2005/8/layout/hierarchy2"/>
    <dgm:cxn modelId="{62D2AD3C-8A68-4A8B-9486-204C9E8C4820}" type="presParOf" srcId="{4B46464A-E1C3-4F3E-80C7-77124CC64F09}" destId="{CDB36D82-428F-4CB6-94D0-3DA441FCF557}" srcOrd="0" destOrd="0" presId="urn:microsoft.com/office/officeart/2005/8/layout/hierarchy2"/>
    <dgm:cxn modelId="{324F9CCB-1443-4161-88A1-9C39D00E9FC2}" type="presParOf" srcId="{4B46464A-E1C3-4F3E-80C7-77124CC64F09}" destId="{2E27D065-5D6E-48DE-9C4C-3FD251213EDF}" srcOrd="1" destOrd="0" presId="urn:microsoft.com/office/officeart/2005/8/layout/hierarchy2"/>
    <dgm:cxn modelId="{215DE5B6-F73A-4103-BBEE-A2E157B098FD}" type="presParOf" srcId="{F6BB96A9-CC6B-4BC0-853F-4C0B4988303C}" destId="{9A2A1F61-ED6B-4A80-854F-45A550895D99}" srcOrd="2" destOrd="0" presId="urn:microsoft.com/office/officeart/2005/8/layout/hierarchy2"/>
    <dgm:cxn modelId="{6E605AA8-8D99-4D06-8CD3-7A44585E8DB0}" type="presParOf" srcId="{9A2A1F61-ED6B-4A80-854F-45A550895D99}" destId="{9A851DF3-4C3C-4CCD-9700-2A9320EEAD01}" srcOrd="0" destOrd="0" presId="urn:microsoft.com/office/officeart/2005/8/layout/hierarchy2"/>
    <dgm:cxn modelId="{97B31248-8325-4596-8080-1F94AB45C8D0}" type="presParOf" srcId="{F6BB96A9-CC6B-4BC0-853F-4C0B4988303C}" destId="{C9909E55-E48A-462B-8A52-06F6E9BDE167}" srcOrd="3" destOrd="0" presId="urn:microsoft.com/office/officeart/2005/8/layout/hierarchy2"/>
    <dgm:cxn modelId="{8A784917-333F-41BA-ADF2-F6798892BDEE}" type="presParOf" srcId="{C9909E55-E48A-462B-8A52-06F6E9BDE167}" destId="{E22CC02F-36B1-43E9-95E5-602AE2DD3678}" srcOrd="0" destOrd="0" presId="urn:microsoft.com/office/officeart/2005/8/layout/hierarchy2"/>
    <dgm:cxn modelId="{2B55C583-8863-447E-B3FA-2923D3F5E967}" type="presParOf" srcId="{C9909E55-E48A-462B-8A52-06F6E9BDE167}" destId="{B10E92D3-0BE4-44D3-A8E2-9951747F3323}" srcOrd="1" destOrd="0" presId="urn:microsoft.com/office/officeart/2005/8/layout/hierarchy2"/>
    <dgm:cxn modelId="{08C557FD-EB7B-4F71-A902-EF090ADC5D77}" type="presParOf" srcId="{F6BB96A9-CC6B-4BC0-853F-4C0B4988303C}" destId="{3146FCD6-026C-4D2D-BB3D-9EF589DCFAE3}" srcOrd="4" destOrd="0" presId="urn:microsoft.com/office/officeart/2005/8/layout/hierarchy2"/>
    <dgm:cxn modelId="{F28D2BE9-164C-4BBA-923E-12857A252B84}" type="presParOf" srcId="{3146FCD6-026C-4D2D-BB3D-9EF589DCFAE3}" destId="{097AA055-79D4-449F-A609-B05D10D58D3A}" srcOrd="0" destOrd="0" presId="urn:microsoft.com/office/officeart/2005/8/layout/hierarchy2"/>
    <dgm:cxn modelId="{2E90E651-E92E-48B0-A9ED-83A57AF6CC39}" type="presParOf" srcId="{F6BB96A9-CC6B-4BC0-853F-4C0B4988303C}" destId="{C13627CB-63B5-4E17-BACD-A8B609CD2A0A}" srcOrd="5" destOrd="0" presId="urn:microsoft.com/office/officeart/2005/8/layout/hierarchy2"/>
    <dgm:cxn modelId="{461389D3-4B6A-49E0-A97E-828C43414F1E}" type="presParOf" srcId="{C13627CB-63B5-4E17-BACD-A8B609CD2A0A}" destId="{81DCA3E6-57F6-4C66-AD66-0A150A77B480}" srcOrd="0" destOrd="0" presId="urn:microsoft.com/office/officeart/2005/8/layout/hierarchy2"/>
    <dgm:cxn modelId="{23725475-DBF8-4C6F-8E46-FB0F1ECC3BA0}" type="presParOf" srcId="{C13627CB-63B5-4E17-BACD-A8B609CD2A0A}" destId="{F89B0FD1-3AAA-4D2E-AD53-8C4B42F82EF1}"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8E1B9BE-8987-495C-8B83-1CD3A34B28FE}" type="doc">
      <dgm:prSet loTypeId="urn:microsoft.com/office/officeart/2005/8/layout/hierarchy2" loCatId="hierarchy" qsTypeId="urn:microsoft.com/office/officeart/2005/8/quickstyle/simple1" qsCatId="simple" csTypeId="urn:microsoft.com/office/officeart/2005/8/colors/accent2_1" csCatId="accent2" phldr="1"/>
      <dgm:spPr/>
      <dgm:t>
        <a:bodyPr/>
        <a:lstStyle/>
        <a:p>
          <a:endParaRPr lang="en-US"/>
        </a:p>
      </dgm:t>
    </dgm:pt>
    <dgm:pt modelId="{8A98A247-D84D-499D-B9FF-967541BC94A2}">
      <dgm:prSet phldrT="[Text]" custT="1"/>
      <dgm:spPr/>
      <dgm:t>
        <a:bodyPr/>
        <a:lstStyle/>
        <a:p>
          <a:pPr algn="just"/>
          <a:r>
            <a:rPr lang="vi-VN" sz="1800" dirty="0">
              <a:latin typeface="Arial" panose="020B0604020202020204" pitchFamily="34" charset="0"/>
              <a:cs typeface="Arial" panose="020B0604020202020204" pitchFamily="34" charset="0"/>
            </a:rPr>
            <a:t>1. </a:t>
          </a:r>
          <a:r>
            <a:rPr lang="en-US" sz="1800" dirty="0">
              <a:latin typeface="Arial" panose="020B0604020202020204" pitchFamily="34" charset="0"/>
              <a:cs typeface="Arial" panose="020B0604020202020204" pitchFamily="34" charset="0"/>
            </a:rPr>
            <a:t>VB (đa số là VBQPPL) của </a:t>
          </a:r>
          <a:r>
            <a:rPr lang="vi-VN" sz="1800" dirty="0">
              <a:latin typeface="Arial" panose="020B0604020202020204" pitchFamily="34" charset="0"/>
              <a:cs typeface="Arial" panose="020B0604020202020204" pitchFamily="34" charset="0"/>
            </a:rPr>
            <a:t>QH/CP/TTgCP, bộ quản lý ngành, lĩnh vực</a:t>
          </a:r>
          <a:r>
            <a:rPr lang="en-US" sz="1800" dirty="0">
              <a:latin typeface="Arial" panose="020B0604020202020204" pitchFamily="34" charset="0"/>
              <a:cs typeface="Arial" panose="020B0604020202020204" pitchFamily="34" charset="0"/>
            </a:rPr>
            <a:t> (thường ở phần Tổ chức thực hiện) có giao nhiệm vụ cho </a:t>
          </a:r>
          <a:r>
            <a:rPr lang="vi-VN" sz="1800" dirty="0">
              <a:latin typeface="Arial" panose="020B0604020202020204" pitchFamily="34" charset="0"/>
              <a:cs typeface="Arial" panose="020B0604020202020204" pitchFamily="34" charset="0"/>
            </a:rPr>
            <a:t>bộ, CQ, </a:t>
          </a:r>
          <a:r>
            <a:rPr lang="en-US" sz="1800" dirty="0">
              <a:latin typeface="Arial" panose="020B0604020202020204" pitchFamily="34" charset="0"/>
              <a:cs typeface="Arial" panose="020B0604020202020204" pitchFamily="34" charset="0"/>
            </a:rPr>
            <a:t>ĐP liên quan đến ban hành TTHC, bộ phận tạo thành của TTHC</a:t>
          </a:r>
          <a:r>
            <a:rPr lang="vi-VN" sz="1800" dirty="0">
              <a:latin typeface="Arial" panose="020B0604020202020204" pitchFamily="34" charset="0"/>
              <a:cs typeface="Arial" panose="020B0604020202020204" pitchFamily="34" charset="0"/>
            </a:rPr>
            <a:t>.</a:t>
          </a:r>
          <a:endParaRPr lang="en-US" sz="1800" dirty="0">
            <a:latin typeface="Arial" panose="020B0604020202020204" pitchFamily="34" charset="0"/>
            <a:cs typeface="Arial" panose="020B0604020202020204" pitchFamily="34" charset="0"/>
          </a:endParaRPr>
        </a:p>
      </dgm:t>
    </dgm:pt>
    <dgm:pt modelId="{E6BF9E92-CA78-499B-9AC6-7447F5A2426B}" type="parTrans" cxnId="{3435218A-8AB8-4CCD-B93E-AD63C0ECCDE3}">
      <dgm:prSet/>
      <dgm:spPr/>
      <dgm:t>
        <a:bodyPr/>
        <a:lstStyle/>
        <a:p>
          <a:endParaRPr lang="en-US">
            <a:solidFill>
              <a:srgbClr val="FFFFFF"/>
            </a:solidFill>
          </a:endParaRPr>
        </a:p>
      </dgm:t>
    </dgm:pt>
    <dgm:pt modelId="{D436319A-CA50-4077-B4FB-6F96AF0B7CB7}" type="sibTrans" cxnId="{3435218A-8AB8-4CCD-B93E-AD63C0ECCDE3}">
      <dgm:prSet/>
      <dgm:spPr/>
      <dgm:t>
        <a:bodyPr/>
        <a:lstStyle/>
        <a:p>
          <a:endParaRPr lang="en-US">
            <a:solidFill>
              <a:srgbClr val="FFFFFF"/>
            </a:solidFill>
          </a:endParaRPr>
        </a:p>
      </dgm:t>
    </dgm:pt>
    <dgm:pt modelId="{43264DDD-033A-4510-8542-629E938D7386}">
      <dgm:prSet phldrT="[Text]" custT="1"/>
      <dgm:spPr/>
      <dgm:t>
        <a:bodyPr/>
        <a:lstStyle/>
        <a:p>
          <a:pPr algn="just"/>
          <a:r>
            <a:rPr lang="en-US" sz="1600" dirty="0">
              <a:latin typeface="Arial" panose="020B0604020202020204" pitchFamily="34" charset="0"/>
              <a:cs typeface="Arial" panose="020B0604020202020204" pitchFamily="34" charset="0"/>
            </a:rPr>
            <a:t>TT 08/2013/TT-BNV quy định về nâng lương trước thời hạn giao: </a:t>
          </a:r>
          <a:r>
            <a:rPr lang="vi-VN" sz="1600" dirty="0">
              <a:latin typeface="Arial" panose="020B0604020202020204" pitchFamily="34" charset="0"/>
              <a:cs typeface="Arial" panose="020B0604020202020204" pitchFamily="34" charset="0"/>
            </a:rPr>
            <a:t>Người đứng đầu cơ quan, đơn vị quản lý </a:t>
          </a:r>
          <a:r>
            <a:rPr lang="en-US" sz="1600" dirty="0">
              <a:latin typeface="Arial" panose="020B0604020202020204" pitchFamily="34" charset="0"/>
              <a:cs typeface="Arial" panose="020B0604020202020204" pitchFamily="34" charset="0"/>
            </a:rPr>
            <a:t>CBCCVC </a:t>
          </a:r>
          <a:r>
            <a:rPr lang="vi-VN" sz="1600" dirty="0">
              <a:latin typeface="Arial" panose="020B0604020202020204" pitchFamily="34" charset="0"/>
              <a:cs typeface="Arial" panose="020B0604020202020204" pitchFamily="34" charset="0"/>
            </a:rPr>
            <a:t>và </a:t>
          </a:r>
          <a:r>
            <a:rPr lang="en-US" sz="1600" dirty="0">
              <a:latin typeface="Arial" panose="020B0604020202020204" pitchFamily="34" charset="0"/>
              <a:cs typeface="Arial" panose="020B0604020202020204" pitchFamily="34" charset="0"/>
            </a:rPr>
            <a:t>NLĐ </a:t>
          </a:r>
          <a:r>
            <a:rPr lang="vi-VN" sz="1600" dirty="0">
              <a:latin typeface="Arial" panose="020B0604020202020204" pitchFamily="34" charset="0"/>
              <a:cs typeface="Arial" panose="020B0604020202020204" pitchFamily="34" charset="0"/>
            </a:rPr>
            <a:t>có trách nhiệm </a:t>
          </a:r>
          <a:r>
            <a:rPr lang="en-US" sz="1600" dirty="0">
              <a:latin typeface="Arial" panose="020B0604020202020204" pitchFamily="34" charset="0"/>
              <a:cs typeface="Arial" panose="020B0604020202020204" pitchFamily="34" charset="0"/>
            </a:rPr>
            <a:t>b</a:t>
          </a:r>
          <a:r>
            <a:rPr lang="vi-VN" sz="1600" dirty="0">
              <a:latin typeface="Arial" panose="020B0604020202020204" pitchFamily="34" charset="0"/>
              <a:cs typeface="Arial" panose="020B0604020202020204" pitchFamily="34" charset="0"/>
            </a:rPr>
            <a:t>an hành Quy chế NBLTTH do lập thành tích xuất sắc trong thực hiện nhiệm vụ của cơ quan, đơn vị mình</a:t>
          </a:r>
          <a:r>
            <a:rPr lang="en-US" sz="1600" dirty="0">
              <a:latin typeface="Arial" panose="020B0604020202020204" pitchFamily="34" charset="0"/>
              <a:cs typeface="Arial" panose="020B0604020202020204" pitchFamily="34" charset="0"/>
            </a:rPr>
            <a:t>: (i) </a:t>
          </a:r>
          <a:r>
            <a:rPr lang="vi-VN" sz="1600" dirty="0">
              <a:latin typeface="Arial" panose="020B0604020202020204" pitchFamily="34" charset="0"/>
              <a:cs typeface="Arial" panose="020B0604020202020204" pitchFamily="34" charset="0"/>
            </a:rPr>
            <a:t>quy định rõ tiêu chuẩn, cấp độ về lập thành tích xuất sắc trong thực hiện nhiệm vụ, thời gian được NBLTTH tương ứng với từng cấp độ thành tích khác nhau của </a:t>
          </a:r>
          <a:r>
            <a:rPr lang="en-US" sz="1600" dirty="0">
              <a:latin typeface="Arial" panose="020B0604020202020204" pitchFamily="34" charset="0"/>
              <a:cs typeface="Arial" panose="020B0604020202020204" pitchFamily="34" charset="0"/>
            </a:rPr>
            <a:t>CBCCVC </a:t>
          </a:r>
          <a:r>
            <a:rPr lang="vi-VN" sz="1600" dirty="0">
              <a:latin typeface="Arial" panose="020B0604020202020204" pitchFamily="34" charset="0"/>
              <a:cs typeface="Arial" panose="020B0604020202020204" pitchFamily="34" charset="0"/>
            </a:rPr>
            <a:t>và </a:t>
          </a:r>
          <a:r>
            <a:rPr lang="en-US" sz="1600" dirty="0">
              <a:latin typeface="Arial" panose="020B0604020202020204" pitchFamily="34" charset="0"/>
              <a:cs typeface="Arial" panose="020B0604020202020204" pitchFamily="34" charset="0"/>
            </a:rPr>
            <a:t>NLĐ; (ii)</a:t>
          </a:r>
          <a:r>
            <a:rPr lang="vi-VN" sz="1600" dirty="0">
              <a:latin typeface="Arial" panose="020B0604020202020204" pitchFamily="34" charset="0"/>
              <a:cs typeface="Arial" panose="020B0604020202020204" pitchFamily="34" charset="0"/>
            </a:rPr>
            <a:t> thứ tự ưu tiên xét NBLTTH đối với những người có thành tích xuất sắc như nhau để làm căn cứ xét NBLTTH.</a:t>
          </a:r>
          <a:r>
            <a:rPr lang="en-US" sz="1600" dirty="0">
              <a:latin typeface="Arial" panose="020B0604020202020204" pitchFamily="34" charset="0"/>
              <a:cs typeface="Arial" panose="020B0604020202020204" pitchFamily="34" charset="0"/>
            </a:rPr>
            <a:t>=&gt; TTHCNB thuộc thẩm quyền giải quyết của </a:t>
          </a:r>
          <a:r>
            <a:rPr lang="vi-VN" sz="1600" dirty="0">
              <a:latin typeface="Arial" panose="020B0604020202020204" pitchFamily="34" charset="0"/>
              <a:cs typeface="Arial" panose="020B0604020202020204" pitchFamily="34" charset="0"/>
            </a:rPr>
            <a:t>B, ĐP</a:t>
          </a:r>
          <a:r>
            <a:rPr lang="en-US" sz="1600" dirty="0">
              <a:latin typeface="Arial" panose="020B0604020202020204" pitchFamily="34" charset="0"/>
              <a:cs typeface="Arial" panose="020B0604020202020204" pitchFamily="34" charset="0"/>
            </a:rPr>
            <a:t> (bắt buộc </a:t>
          </a:r>
          <a:r>
            <a:rPr lang="vi-VN" sz="1600" dirty="0">
              <a:latin typeface="Arial" panose="020B0604020202020204" pitchFamily="34" charset="0"/>
              <a:cs typeface="Arial" panose="020B0604020202020204" pitchFamily="34" charset="0"/>
            </a:rPr>
            <a:t>B, ĐP </a:t>
          </a:r>
          <a:r>
            <a:rPr lang="en-US" sz="1600" dirty="0">
              <a:latin typeface="Arial" panose="020B0604020202020204" pitchFamily="34" charset="0"/>
              <a:cs typeface="Arial" panose="020B0604020202020204" pitchFamily="34" charset="0"/>
            </a:rPr>
            <a:t>quy định cụ thể).</a:t>
          </a:r>
        </a:p>
      </dgm:t>
    </dgm:pt>
    <dgm:pt modelId="{153B0D01-DD15-4365-AA71-B34A56E58E89}" type="parTrans" cxnId="{06254B3D-882A-4598-BD74-47D644BAB742}">
      <dgm:prSet/>
      <dgm:spPr/>
      <dgm:t>
        <a:bodyPr/>
        <a:lstStyle/>
        <a:p>
          <a:endParaRPr lang="en-US">
            <a:solidFill>
              <a:srgbClr val="FFFFFF"/>
            </a:solidFill>
          </a:endParaRPr>
        </a:p>
      </dgm:t>
    </dgm:pt>
    <dgm:pt modelId="{B2BE6FF6-6D52-49CA-A82C-5475BDDA97AF}" type="sibTrans" cxnId="{06254B3D-882A-4598-BD74-47D644BAB742}">
      <dgm:prSet/>
      <dgm:spPr/>
      <dgm:t>
        <a:bodyPr/>
        <a:lstStyle/>
        <a:p>
          <a:endParaRPr lang="en-US">
            <a:solidFill>
              <a:srgbClr val="FFFFFF"/>
            </a:solidFill>
          </a:endParaRPr>
        </a:p>
      </dgm:t>
    </dgm:pt>
    <dgm:pt modelId="{7AC7A5A5-B7B4-4473-918E-3C1470658A17}">
      <dgm:prSet phldrT="[Text]" custT="1"/>
      <dgm:spPr/>
      <dgm:t>
        <a:bodyPr/>
        <a:lstStyle/>
        <a:p>
          <a:pPr algn="just"/>
          <a:r>
            <a:rPr lang="en-US" sz="1600" dirty="0">
              <a:latin typeface="Arial" panose="020B0604020202020204" pitchFamily="34" charset="0"/>
              <a:cs typeface="Arial" panose="020B0604020202020204" pitchFamily="34" charset="0"/>
            </a:rPr>
            <a:t>QĐ 318/QĐ-</a:t>
          </a:r>
          <a:r>
            <a:rPr lang="en-US" sz="1600" dirty="0" err="1">
              <a:latin typeface="Arial" panose="020B0604020202020204" pitchFamily="34" charset="0"/>
              <a:cs typeface="Arial" panose="020B0604020202020204" pitchFamily="34" charset="0"/>
            </a:rPr>
            <a:t>TTg</a:t>
          </a:r>
          <a:r>
            <a:rPr lang="en-US" sz="1600" dirty="0">
              <a:latin typeface="Arial" panose="020B0604020202020204" pitchFamily="34" charset="0"/>
              <a:cs typeface="Arial" panose="020B0604020202020204" pitchFamily="34" charset="0"/>
            </a:rPr>
            <a:t> về tiêu chí xã NTM giao UBND cấp tỉnh chủ động xây dựng tiêu chí đạt chuẩn NTM phù hợp với đặc điểm KT, VH, XH các cộng đồng thôn, bản, ấp trên địa bàn để ban hành và chỉ đạo thực hiện, đảm bảo đồng bộ với tiêu chí NTM cấp xã =&gt; TTHCNB thuộc thẩm quyền giải quyết của </a:t>
          </a:r>
          <a:r>
            <a:rPr lang="vi-VN" sz="1600" dirty="0">
              <a:latin typeface="Arial" panose="020B0604020202020204" pitchFamily="34" charset="0"/>
              <a:cs typeface="Arial" panose="020B0604020202020204" pitchFamily="34" charset="0"/>
            </a:rPr>
            <a:t>ĐP</a:t>
          </a:r>
          <a:r>
            <a:rPr lang="en-US" sz="1600" dirty="0">
              <a:latin typeface="Arial" panose="020B0604020202020204" pitchFamily="34" charset="0"/>
              <a:cs typeface="Arial" panose="020B0604020202020204" pitchFamily="34" charset="0"/>
            </a:rPr>
            <a:t> (bắt buộc </a:t>
          </a:r>
          <a:r>
            <a:rPr lang="vi-VN" sz="1600" dirty="0">
              <a:latin typeface="Arial" panose="020B0604020202020204" pitchFamily="34" charset="0"/>
              <a:cs typeface="Arial" panose="020B0604020202020204" pitchFamily="34" charset="0"/>
            </a:rPr>
            <a:t>ĐP </a:t>
          </a:r>
          <a:r>
            <a:rPr lang="en-US" sz="1600" dirty="0">
              <a:latin typeface="Arial" panose="020B0604020202020204" pitchFamily="34" charset="0"/>
              <a:cs typeface="Arial" panose="020B0604020202020204" pitchFamily="34" charset="0"/>
            </a:rPr>
            <a:t>quy định cụ thể)</a:t>
          </a:r>
          <a:r>
            <a:rPr lang="vi-VN" sz="1600" dirty="0">
              <a:latin typeface="Arial" panose="020B0604020202020204" pitchFamily="34" charset="0"/>
              <a:cs typeface="Arial" panose="020B0604020202020204" pitchFamily="34" charset="0"/>
            </a:rPr>
            <a:t>.</a:t>
          </a:r>
          <a:endParaRPr lang="en-US" sz="1600" dirty="0">
            <a:latin typeface="Arial" panose="020B0604020202020204" pitchFamily="34" charset="0"/>
            <a:cs typeface="Arial" panose="020B0604020202020204" pitchFamily="34" charset="0"/>
          </a:endParaRPr>
        </a:p>
      </dgm:t>
    </dgm:pt>
    <dgm:pt modelId="{D79D4DEA-B55C-42C1-BCA7-478863A9D19F}" type="parTrans" cxnId="{874DA45A-8CE0-42C0-9296-EA7121F182DB}">
      <dgm:prSet/>
      <dgm:spPr/>
      <dgm:t>
        <a:bodyPr/>
        <a:lstStyle/>
        <a:p>
          <a:endParaRPr lang="en-US">
            <a:solidFill>
              <a:srgbClr val="FFFFFF"/>
            </a:solidFill>
          </a:endParaRPr>
        </a:p>
      </dgm:t>
    </dgm:pt>
    <dgm:pt modelId="{FFDBEDC8-8BFD-4EAB-89CE-9240CB98E4E4}" type="sibTrans" cxnId="{874DA45A-8CE0-42C0-9296-EA7121F182DB}">
      <dgm:prSet/>
      <dgm:spPr/>
      <dgm:t>
        <a:bodyPr/>
        <a:lstStyle/>
        <a:p>
          <a:endParaRPr lang="en-US">
            <a:solidFill>
              <a:srgbClr val="FFFFFF"/>
            </a:solidFill>
          </a:endParaRPr>
        </a:p>
      </dgm:t>
    </dgm:pt>
    <dgm:pt modelId="{E421F63E-2DC1-4048-B127-BED67108884A}">
      <dgm:prSet custT="1"/>
      <dgm:spPr/>
      <dgm:t>
        <a:bodyPr/>
        <a:lstStyle/>
        <a:p>
          <a:pPr algn="just"/>
          <a:r>
            <a:rPr lang="en-US" sz="1600" dirty="0">
              <a:latin typeface="Arial" panose="020B0604020202020204" pitchFamily="34" charset="0"/>
              <a:cs typeface="Arial" panose="020B0604020202020204" pitchFamily="34" charset="0"/>
            </a:rPr>
            <a:t>TT 25/2020/TT-BGDDT quy định về lựa chọn SGK trong cơ sở giáo dục giao Sở GD-ĐT </a:t>
          </a:r>
          <a:r>
            <a:rPr lang="vi-VN" sz="1600" dirty="0">
              <a:latin typeface="Arial" panose="020B0604020202020204" pitchFamily="34" charset="0"/>
              <a:cs typeface="Arial" panose="020B0604020202020204" pitchFamily="34" charset="0"/>
            </a:rPr>
            <a:t>tham mưu </a:t>
          </a:r>
          <a:r>
            <a:rPr lang="en-US" sz="1600" dirty="0">
              <a:latin typeface="Arial" panose="020B0604020202020204" pitchFamily="34" charset="0"/>
              <a:cs typeface="Arial" panose="020B0604020202020204" pitchFamily="34" charset="0"/>
            </a:rPr>
            <a:t>UBND</a:t>
          </a:r>
          <a:r>
            <a:rPr lang="vi-VN" sz="1600" dirty="0">
              <a:latin typeface="Arial" panose="020B0604020202020204" pitchFamily="34" charset="0"/>
              <a:cs typeface="Arial" panose="020B0604020202020204" pitchFamily="34" charset="0"/>
            </a:rPr>
            <a:t> cấp tỉnh quy định cụ thể tiêu chí lựa chọn </a:t>
          </a:r>
          <a:r>
            <a:rPr lang="en-US" sz="1600" dirty="0">
              <a:latin typeface="Arial" panose="020B0604020202020204" pitchFamily="34" charset="0"/>
              <a:cs typeface="Arial" panose="020B0604020202020204" pitchFamily="34" charset="0"/>
            </a:rPr>
            <a:t>SGK =&gt; TTHCNB thuộc thẩm quyền giải quyết của </a:t>
          </a:r>
          <a:r>
            <a:rPr lang="vi-VN" sz="1600" dirty="0">
              <a:latin typeface="Arial" panose="020B0604020202020204" pitchFamily="34" charset="0"/>
              <a:cs typeface="Arial" panose="020B0604020202020204" pitchFamily="34" charset="0"/>
            </a:rPr>
            <a:t>ĐP</a:t>
          </a:r>
          <a:r>
            <a:rPr lang="en-US" sz="1600" dirty="0">
              <a:latin typeface="Arial" panose="020B0604020202020204" pitchFamily="34" charset="0"/>
              <a:cs typeface="Arial" panose="020B0604020202020204" pitchFamily="34" charset="0"/>
            </a:rPr>
            <a:t> (bắt buộc </a:t>
          </a:r>
          <a:r>
            <a:rPr lang="vi-VN" sz="1600" dirty="0">
              <a:latin typeface="Arial" panose="020B0604020202020204" pitchFamily="34" charset="0"/>
              <a:cs typeface="Arial" panose="020B0604020202020204" pitchFamily="34" charset="0"/>
            </a:rPr>
            <a:t>ĐP </a:t>
          </a:r>
          <a:r>
            <a:rPr lang="en-US" sz="1600" dirty="0">
              <a:latin typeface="Arial" panose="020B0604020202020204" pitchFamily="34" charset="0"/>
              <a:cs typeface="Arial" panose="020B0604020202020204" pitchFamily="34" charset="0"/>
            </a:rPr>
            <a:t>quy định cụ thể)</a:t>
          </a:r>
          <a:r>
            <a:rPr lang="vi-VN" sz="1600" dirty="0">
              <a:latin typeface="Arial" panose="020B0604020202020204" pitchFamily="34" charset="0"/>
              <a:cs typeface="Arial" panose="020B0604020202020204" pitchFamily="34" charset="0"/>
            </a:rPr>
            <a:t>.</a:t>
          </a:r>
          <a:endParaRPr lang="en-US" sz="1600" dirty="0">
            <a:latin typeface="Arial" panose="020B0604020202020204" pitchFamily="34" charset="0"/>
            <a:cs typeface="Arial" panose="020B0604020202020204" pitchFamily="34" charset="0"/>
          </a:endParaRPr>
        </a:p>
      </dgm:t>
    </dgm:pt>
    <dgm:pt modelId="{5F1ED825-672F-45F4-9BAD-9CF956056B61}" type="parTrans" cxnId="{D9B19F26-D3B7-48BE-AC6D-8FB70146A265}">
      <dgm:prSet/>
      <dgm:spPr/>
      <dgm:t>
        <a:bodyPr/>
        <a:lstStyle/>
        <a:p>
          <a:endParaRPr lang="en-US">
            <a:solidFill>
              <a:srgbClr val="FFFFFF"/>
            </a:solidFill>
          </a:endParaRPr>
        </a:p>
      </dgm:t>
    </dgm:pt>
    <dgm:pt modelId="{CF1A4654-C86C-41DA-AAAE-B0C0FCC4C57E}" type="sibTrans" cxnId="{D9B19F26-D3B7-48BE-AC6D-8FB70146A265}">
      <dgm:prSet/>
      <dgm:spPr/>
      <dgm:t>
        <a:bodyPr/>
        <a:lstStyle/>
        <a:p>
          <a:endParaRPr lang="en-US">
            <a:solidFill>
              <a:srgbClr val="FFFFFF"/>
            </a:solidFill>
          </a:endParaRPr>
        </a:p>
      </dgm:t>
    </dgm:pt>
    <dgm:pt modelId="{0B6DE7BA-7021-430D-9AD6-1368CC6AFBD8}" type="pres">
      <dgm:prSet presAssocID="{58E1B9BE-8987-495C-8B83-1CD3A34B28FE}" presName="diagram" presStyleCnt="0">
        <dgm:presLayoutVars>
          <dgm:chPref val="1"/>
          <dgm:dir/>
          <dgm:animOne val="branch"/>
          <dgm:animLvl val="lvl"/>
          <dgm:resizeHandles val="exact"/>
        </dgm:presLayoutVars>
      </dgm:prSet>
      <dgm:spPr/>
    </dgm:pt>
    <dgm:pt modelId="{8C371BB2-81BA-459A-B81F-F323AFAC4FFE}" type="pres">
      <dgm:prSet presAssocID="{8A98A247-D84D-499D-B9FF-967541BC94A2}" presName="root1" presStyleCnt="0"/>
      <dgm:spPr/>
    </dgm:pt>
    <dgm:pt modelId="{50A3727B-6CCD-489E-A1C4-299F15B1427A}" type="pres">
      <dgm:prSet presAssocID="{8A98A247-D84D-499D-B9FF-967541BC94A2}" presName="LevelOneTextNode" presStyleLbl="node0" presStyleIdx="0" presStyleCnt="1" custScaleX="189087" custScaleY="205118">
        <dgm:presLayoutVars>
          <dgm:chPref val="3"/>
        </dgm:presLayoutVars>
      </dgm:prSet>
      <dgm:spPr/>
    </dgm:pt>
    <dgm:pt modelId="{F6BB96A9-CC6B-4BC0-853F-4C0B4988303C}" type="pres">
      <dgm:prSet presAssocID="{8A98A247-D84D-499D-B9FF-967541BC94A2}" presName="level2hierChild" presStyleCnt="0"/>
      <dgm:spPr/>
    </dgm:pt>
    <dgm:pt modelId="{C66A48B0-1F49-4F66-A651-1F1A2E9621A6}" type="pres">
      <dgm:prSet presAssocID="{153B0D01-DD15-4365-AA71-B34A56E58E89}" presName="conn2-1" presStyleLbl="parChTrans1D2" presStyleIdx="0" presStyleCnt="3"/>
      <dgm:spPr/>
    </dgm:pt>
    <dgm:pt modelId="{DE04EAFF-A342-4729-AE7E-711F2D709E78}" type="pres">
      <dgm:prSet presAssocID="{153B0D01-DD15-4365-AA71-B34A56E58E89}" presName="connTx" presStyleLbl="parChTrans1D2" presStyleIdx="0" presStyleCnt="3"/>
      <dgm:spPr/>
    </dgm:pt>
    <dgm:pt modelId="{4B46464A-E1C3-4F3E-80C7-77124CC64F09}" type="pres">
      <dgm:prSet presAssocID="{43264DDD-033A-4510-8542-629E938D7386}" presName="root2" presStyleCnt="0"/>
      <dgm:spPr/>
    </dgm:pt>
    <dgm:pt modelId="{CDB36D82-428F-4CB6-94D0-3DA441FCF557}" type="pres">
      <dgm:prSet presAssocID="{43264DDD-033A-4510-8542-629E938D7386}" presName="LevelTwoTextNode" presStyleLbl="node2" presStyleIdx="0" presStyleCnt="3" custScaleX="352385" custScaleY="196816">
        <dgm:presLayoutVars>
          <dgm:chPref val="3"/>
        </dgm:presLayoutVars>
      </dgm:prSet>
      <dgm:spPr/>
    </dgm:pt>
    <dgm:pt modelId="{2E27D065-5D6E-48DE-9C4C-3FD251213EDF}" type="pres">
      <dgm:prSet presAssocID="{43264DDD-033A-4510-8542-629E938D7386}" presName="level3hierChild" presStyleCnt="0"/>
      <dgm:spPr/>
    </dgm:pt>
    <dgm:pt modelId="{9A2A1F61-ED6B-4A80-854F-45A550895D99}" type="pres">
      <dgm:prSet presAssocID="{5F1ED825-672F-45F4-9BAD-9CF956056B61}" presName="conn2-1" presStyleLbl="parChTrans1D2" presStyleIdx="1" presStyleCnt="3"/>
      <dgm:spPr/>
    </dgm:pt>
    <dgm:pt modelId="{9A851DF3-4C3C-4CCD-9700-2A9320EEAD01}" type="pres">
      <dgm:prSet presAssocID="{5F1ED825-672F-45F4-9BAD-9CF956056B61}" presName="connTx" presStyleLbl="parChTrans1D2" presStyleIdx="1" presStyleCnt="3"/>
      <dgm:spPr/>
    </dgm:pt>
    <dgm:pt modelId="{C9909E55-E48A-462B-8A52-06F6E9BDE167}" type="pres">
      <dgm:prSet presAssocID="{E421F63E-2DC1-4048-B127-BED67108884A}" presName="root2" presStyleCnt="0"/>
      <dgm:spPr/>
    </dgm:pt>
    <dgm:pt modelId="{E22CC02F-36B1-43E9-95E5-602AE2DD3678}" type="pres">
      <dgm:prSet presAssocID="{E421F63E-2DC1-4048-B127-BED67108884A}" presName="LevelTwoTextNode" presStyleLbl="node2" presStyleIdx="1" presStyleCnt="3" custScaleX="352847" custScaleY="85770">
        <dgm:presLayoutVars>
          <dgm:chPref val="3"/>
        </dgm:presLayoutVars>
      </dgm:prSet>
      <dgm:spPr/>
    </dgm:pt>
    <dgm:pt modelId="{B10E92D3-0BE4-44D3-A8E2-9951747F3323}" type="pres">
      <dgm:prSet presAssocID="{E421F63E-2DC1-4048-B127-BED67108884A}" presName="level3hierChild" presStyleCnt="0"/>
      <dgm:spPr/>
    </dgm:pt>
    <dgm:pt modelId="{3146FCD6-026C-4D2D-BB3D-9EF589DCFAE3}" type="pres">
      <dgm:prSet presAssocID="{D79D4DEA-B55C-42C1-BCA7-478863A9D19F}" presName="conn2-1" presStyleLbl="parChTrans1D2" presStyleIdx="2" presStyleCnt="3"/>
      <dgm:spPr/>
    </dgm:pt>
    <dgm:pt modelId="{097AA055-79D4-449F-A609-B05D10D58D3A}" type="pres">
      <dgm:prSet presAssocID="{D79D4DEA-B55C-42C1-BCA7-478863A9D19F}" presName="connTx" presStyleLbl="parChTrans1D2" presStyleIdx="2" presStyleCnt="3"/>
      <dgm:spPr/>
    </dgm:pt>
    <dgm:pt modelId="{C13627CB-63B5-4E17-BACD-A8B609CD2A0A}" type="pres">
      <dgm:prSet presAssocID="{7AC7A5A5-B7B4-4473-918E-3C1470658A17}" presName="root2" presStyleCnt="0"/>
      <dgm:spPr/>
    </dgm:pt>
    <dgm:pt modelId="{81DCA3E6-57F6-4C66-AD66-0A150A77B480}" type="pres">
      <dgm:prSet presAssocID="{7AC7A5A5-B7B4-4473-918E-3C1470658A17}" presName="LevelTwoTextNode" presStyleLbl="node2" presStyleIdx="2" presStyleCnt="3" custScaleX="352245" custScaleY="107357">
        <dgm:presLayoutVars>
          <dgm:chPref val="3"/>
        </dgm:presLayoutVars>
      </dgm:prSet>
      <dgm:spPr/>
    </dgm:pt>
    <dgm:pt modelId="{F89B0FD1-3AAA-4D2E-AD53-8C4B42F82EF1}" type="pres">
      <dgm:prSet presAssocID="{7AC7A5A5-B7B4-4473-918E-3C1470658A17}" presName="level3hierChild" presStyleCnt="0"/>
      <dgm:spPr/>
    </dgm:pt>
  </dgm:ptLst>
  <dgm:cxnLst>
    <dgm:cxn modelId="{D9B19F26-D3B7-48BE-AC6D-8FB70146A265}" srcId="{8A98A247-D84D-499D-B9FF-967541BC94A2}" destId="{E421F63E-2DC1-4048-B127-BED67108884A}" srcOrd="1" destOrd="0" parTransId="{5F1ED825-672F-45F4-9BAD-9CF956056B61}" sibTransId="{CF1A4654-C86C-41DA-AAAE-B0C0FCC4C57E}"/>
    <dgm:cxn modelId="{06254B3D-882A-4598-BD74-47D644BAB742}" srcId="{8A98A247-D84D-499D-B9FF-967541BC94A2}" destId="{43264DDD-033A-4510-8542-629E938D7386}" srcOrd="0" destOrd="0" parTransId="{153B0D01-DD15-4365-AA71-B34A56E58E89}" sibTransId="{B2BE6FF6-6D52-49CA-A82C-5475BDDA97AF}"/>
    <dgm:cxn modelId="{EDC50863-B840-4E99-8229-1AAD0C1EAED3}" type="presOf" srcId="{E421F63E-2DC1-4048-B127-BED67108884A}" destId="{E22CC02F-36B1-43E9-95E5-602AE2DD3678}" srcOrd="0" destOrd="0" presId="urn:microsoft.com/office/officeart/2005/8/layout/hierarchy2"/>
    <dgm:cxn modelId="{4641EF46-FBEB-4893-BBBA-716A6FE5AF88}" type="presOf" srcId="{D79D4DEA-B55C-42C1-BCA7-478863A9D19F}" destId="{3146FCD6-026C-4D2D-BB3D-9EF589DCFAE3}" srcOrd="0" destOrd="0" presId="urn:microsoft.com/office/officeart/2005/8/layout/hierarchy2"/>
    <dgm:cxn modelId="{874DA45A-8CE0-42C0-9296-EA7121F182DB}" srcId="{8A98A247-D84D-499D-B9FF-967541BC94A2}" destId="{7AC7A5A5-B7B4-4473-918E-3C1470658A17}" srcOrd="2" destOrd="0" parTransId="{D79D4DEA-B55C-42C1-BCA7-478863A9D19F}" sibTransId="{FFDBEDC8-8BFD-4EAB-89CE-9240CB98E4E4}"/>
    <dgm:cxn modelId="{3435218A-8AB8-4CCD-B93E-AD63C0ECCDE3}" srcId="{58E1B9BE-8987-495C-8B83-1CD3A34B28FE}" destId="{8A98A247-D84D-499D-B9FF-967541BC94A2}" srcOrd="0" destOrd="0" parTransId="{E6BF9E92-CA78-499B-9AC6-7447F5A2426B}" sibTransId="{D436319A-CA50-4077-B4FB-6F96AF0B7CB7}"/>
    <dgm:cxn modelId="{B04C8A8D-5EF9-462A-8C3E-4159A02BD33D}" type="presOf" srcId="{153B0D01-DD15-4365-AA71-B34A56E58E89}" destId="{DE04EAFF-A342-4729-AE7E-711F2D709E78}" srcOrd="1" destOrd="0" presId="urn:microsoft.com/office/officeart/2005/8/layout/hierarchy2"/>
    <dgm:cxn modelId="{556854A2-E1BD-4DC4-8771-CB2DA9F09606}" type="presOf" srcId="{58E1B9BE-8987-495C-8B83-1CD3A34B28FE}" destId="{0B6DE7BA-7021-430D-9AD6-1368CC6AFBD8}" srcOrd="0" destOrd="0" presId="urn:microsoft.com/office/officeart/2005/8/layout/hierarchy2"/>
    <dgm:cxn modelId="{C6E5D0C2-101A-4DAA-B81D-FE00F564430C}" type="presOf" srcId="{5F1ED825-672F-45F4-9BAD-9CF956056B61}" destId="{9A2A1F61-ED6B-4A80-854F-45A550895D99}" srcOrd="0" destOrd="0" presId="urn:microsoft.com/office/officeart/2005/8/layout/hierarchy2"/>
    <dgm:cxn modelId="{441EE4C3-8B18-4DEE-B446-A636F77C4753}" type="presOf" srcId="{153B0D01-DD15-4365-AA71-B34A56E58E89}" destId="{C66A48B0-1F49-4F66-A651-1F1A2E9621A6}" srcOrd="0" destOrd="0" presId="urn:microsoft.com/office/officeart/2005/8/layout/hierarchy2"/>
    <dgm:cxn modelId="{B4CE78CB-3A06-48E2-983B-CCB27C2928C1}" type="presOf" srcId="{43264DDD-033A-4510-8542-629E938D7386}" destId="{CDB36D82-428F-4CB6-94D0-3DA441FCF557}" srcOrd="0" destOrd="0" presId="urn:microsoft.com/office/officeart/2005/8/layout/hierarchy2"/>
    <dgm:cxn modelId="{3A2DE5D3-0FC8-44AC-A29C-4E8578D60E30}" type="presOf" srcId="{D79D4DEA-B55C-42C1-BCA7-478863A9D19F}" destId="{097AA055-79D4-449F-A609-B05D10D58D3A}" srcOrd="1" destOrd="0" presId="urn:microsoft.com/office/officeart/2005/8/layout/hierarchy2"/>
    <dgm:cxn modelId="{E42E26D7-6D8F-4F28-8D1C-B80E79A7E329}" type="presOf" srcId="{7AC7A5A5-B7B4-4473-918E-3C1470658A17}" destId="{81DCA3E6-57F6-4C66-AD66-0A150A77B480}" srcOrd="0" destOrd="0" presId="urn:microsoft.com/office/officeart/2005/8/layout/hierarchy2"/>
    <dgm:cxn modelId="{3FDC73F9-656B-43CF-9843-80215460DC62}" type="presOf" srcId="{5F1ED825-672F-45F4-9BAD-9CF956056B61}" destId="{9A851DF3-4C3C-4CCD-9700-2A9320EEAD01}" srcOrd="1" destOrd="0" presId="urn:microsoft.com/office/officeart/2005/8/layout/hierarchy2"/>
    <dgm:cxn modelId="{5CC7BCFE-5E58-45D7-A0DD-763266D334C4}" type="presOf" srcId="{8A98A247-D84D-499D-B9FF-967541BC94A2}" destId="{50A3727B-6CCD-489E-A1C4-299F15B1427A}" srcOrd="0" destOrd="0" presId="urn:microsoft.com/office/officeart/2005/8/layout/hierarchy2"/>
    <dgm:cxn modelId="{AD29C248-128B-4F71-903C-E5C79800827F}" type="presParOf" srcId="{0B6DE7BA-7021-430D-9AD6-1368CC6AFBD8}" destId="{8C371BB2-81BA-459A-B81F-F323AFAC4FFE}" srcOrd="0" destOrd="0" presId="urn:microsoft.com/office/officeart/2005/8/layout/hierarchy2"/>
    <dgm:cxn modelId="{7421D731-02A1-4D1A-BEC3-1EC11182F57E}" type="presParOf" srcId="{8C371BB2-81BA-459A-B81F-F323AFAC4FFE}" destId="{50A3727B-6CCD-489E-A1C4-299F15B1427A}" srcOrd="0" destOrd="0" presId="urn:microsoft.com/office/officeart/2005/8/layout/hierarchy2"/>
    <dgm:cxn modelId="{DE8EB133-22DB-42AB-A531-6E3F2E8AB235}" type="presParOf" srcId="{8C371BB2-81BA-459A-B81F-F323AFAC4FFE}" destId="{F6BB96A9-CC6B-4BC0-853F-4C0B4988303C}" srcOrd="1" destOrd="0" presId="urn:microsoft.com/office/officeart/2005/8/layout/hierarchy2"/>
    <dgm:cxn modelId="{9B5E5702-DCF4-4056-B6AE-94DD6A483FE7}" type="presParOf" srcId="{F6BB96A9-CC6B-4BC0-853F-4C0B4988303C}" destId="{C66A48B0-1F49-4F66-A651-1F1A2E9621A6}" srcOrd="0" destOrd="0" presId="urn:microsoft.com/office/officeart/2005/8/layout/hierarchy2"/>
    <dgm:cxn modelId="{21883B09-89AF-4BA0-9A2F-2702FBE523A9}" type="presParOf" srcId="{C66A48B0-1F49-4F66-A651-1F1A2E9621A6}" destId="{DE04EAFF-A342-4729-AE7E-711F2D709E78}" srcOrd="0" destOrd="0" presId="urn:microsoft.com/office/officeart/2005/8/layout/hierarchy2"/>
    <dgm:cxn modelId="{70909284-D44D-4703-BD4E-0016179B2731}" type="presParOf" srcId="{F6BB96A9-CC6B-4BC0-853F-4C0B4988303C}" destId="{4B46464A-E1C3-4F3E-80C7-77124CC64F09}" srcOrd="1" destOrd="0" presId="urn:microsoft.com/office/officeart/2005/8/layout/hierarchy2"/>
    <dgm:cxn modelId="{62D2AD3C-8A68-4A8B-9486-204C9E8C4820}" type="presParOf" srcId="{4B46464A-E1C3-4F3E-80C7-77124CC64F09}" destId="{CDB36D82-428F-4CB6-94D0-3DA441FCF557}" srcOrd="0" destOrd="0" presId="urn:microsoft.com/office/officeart/2005/8/layout/hierarchy2"/>
    <dgm:cxn modelId="{324F9CCB-1443-4161-88A1-9C39D00E9FC2}" type="presParOf" srcId="{4B46464A-E1C3-4F3E-80C7-77124CC64F09}" destId="{2E27D065-5D6E-48DE-9C4C-3FD251213EDF}" srcOrd="1" destOrd="0" presId="urn:microsoft.com/office/officeart/2005/8/layout/hierarchy2"/>
    <dgm:cxn modelId="{215DE5B6-F73A-4103-BBEE-A2E157B098FD}" type="presParOf" srcId="{F6BB96A9-CC6B-4BC0-853F-4C0B4988303C}" destId="{9A2A1F61-ED6B-4A80-854F-45A550895D99}" srcOrd="2" destOrd="0" presId="urn:microsoft.com/office/officeart/2005/8/layout/hierarchy2"/>
    <dgm:cxn modelId="{6E605AA8-8D99-4D06-8CD3-7A44585E8DB0}" type="presParOf" srcId="{9A2A1F61-ED6B-4A80-854F-45A550895D99}" destId="{9A851DF3-4C3C-4CCD-9700-2A9320EEAD01}" srcOrd="0" destOrd="0" presId="urn:microsoft.com/office/officeart/2005/8/layout/hierarchy2"/>
    <dgm:cxn modelId="{97B31248-8325-4596-8080-1F94AB45C8D0}" type="presParOf" srcId="{F6BB96A9-CC6B-4BC0-853F-4C0B4988303C}" destId="{C9909E55-E48A-462B-8A52-06F6E9BDE167}" srcOrd="3" destOrd="0" presId="urn:microsoft.com/office/officeart/2005/8/layout/hierarchy2"/>
    <dgm:cxn modelId="{8A784917-333F-41BA-ADF2-F6798892BDEE}" type="presParOf" srcId="{C9909E55-E48A-462B-8A52-06F6E9BDE167}" destId="{E22CC02F-36B1-43E9-95E5-602AE2DD3678}" srcOrd="0" destOrd="0" presId="urn:microsoft.com/office/officeart/2005/8/layout/hierarchy2"/>
    <dgm:cxn modelId="{2B55C583-8863-447E-B3FA-2923D3F5E967}" type="presParOf" srcId="{C9909E55-E48A-462B-8A52-06F6E9BDE167}" destId="{B10E92D3-0BE4-44D3-A8E2-9951747F3323}" srcOrd="1" destOrd="0" presId="urn:microsoft.com/office/officeart/2005/8/layout/hierarchy2"/>
    <dgm:cxn modelId="{08C557FD-EB7B-4F71-A902-EF090ADC5D77}" type="presParOf" srcId="{F6BB96A9-CC6B-4BC0-853F-4C0B4988303C}" destId="{3146FCD6-026C-4D2D-BB3D-9EF589DCFAE3}" srcOrd="4" destOrd="0" presId="urn:microsoft.com/office/officeart/2005/8/layout/hierarchy2"/>
    <dgm:cxn modelId="{F28D2BE9-164C-4BBA-923E-12857A252B84}" type="presParOf" srcId="{3146FCD6-026C-4D2D-BB3D-9EF589DCFAE3}" destId="{097AA055-79D4-449F-A609-B05D10D58D3A}" srcOrd="0" destOrd="0" presId="urn:microsoft.com/office/officeart/2005/8/layout/hierarchy2"/>
    <dgm:cxn modelId="{2E90E651-E92E-48B0-A9ED-83A57AF6CC39}" type="presParOf" srcId="{F6BB96A9-CC6B-4BC0-853F-4C0B4988303C}" destId="{C13627CB-63B5-4E17-BACD-A8B609CD2A0A}" srcOrd="5" destOrd="0" presId="urn:microsoft.com/office/officeart/2005/8/layout/hierarchy2"/>
    <dgm:cxn modelId="{461389D3-4B6A-49E0-A97E-828C43414F1E}" type="presParOf" srcId="{C13627CB-63B5-4E17-BACD-A8B609CD2A0A}" destId="{81DCA3E6-57F6-4C66-AD66-0A150A77B480}" srcOrd="0" destOrd="0" presId="urn:microsoft.com/office/officeart/2005/8/layout/hierarchy2"/>
    <dgm:cxn modelId="{23725475-DBF8-4C6F-8E46-FB0F1ECC3BA0}" type="presParOf" srcId="{C13627CB-63B5-4E17-BACD-A8B609CD2A0A}" destId="{F89B0FD1-3AAA-4D2E-AD53-8C4B42F82EF1}"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8E1B9BE-8987-495C-8B83-1CD3A34B28FE}" type="doc">
      <dgm:prSet loTypeId="urn:microsoft.com/office/officeart/2005/8/layout/hierarchy2" loCatId="hierarchy" qsTypeId="urn:microsoft.com/office/officeart/2005/8/quickstyle/simple1" qsCatId="simple" csTypeId="urn:microsoft.com/office/officeart/2005/8/colors/accent3_1" csCatId="accent3" phldr="1"/>
      <dgm:spPr/>
      <dgm:t>
        <a:bodyPr/>
        <a:lstStyle/>
        <a:p>
          <a:endParaRPr lang="en-US"/>
        </a:p>
      </dgm:t>
    </dgm:pt>
    <dgm:pt modelId="{8A98A247-D84D-499D-B9FF-967541BC94A2}">
      <dgm:prSet phldrT="[Text]" custT="1"/>
      <dgm:spPr/>
      <dgm:t>
        <a:bodyPr/>
        <a:lstStyle/>
        <a:p>
          <a:pPr algn="just"/>
          <a:r>
            <a:rPr lang="vi-VN" sz="1600" dirty="0">
              <a:latin typeface="Arial" panose="020B0604020202020204" pitchFamily="34" charset="0"/>
              <a:cs typeface="Arial" panose="020B0604020202020204" pitchFamily="34" charset="0"/>
            </a:rPr>
            <a:t>2. </a:t>
          </a:r>
          <a:r>
            <a:rPr lang="en-US" sz="1600" dirty="0">
              <a:latin typeface="Arial" panose="020B0604020202020204" pitchFamily="34" charset="0"/>
              <a:cs typeface="Arial" panose="020B0604020202020204" pitchFamily="34" charset="0"/>
            </a:rPr>
            <a:t>TTHC </a:t>
          </a:r>
          <a:r>
            <a:rPr lang="en-US" sz="1600" dirty="0" err="1">
              <a:latin typeface="Arial" panose="020B0604020202020204" pitchFamily="34" charset="0"/>
              <a:cs typeface="Arial" panose="020B0604020202020204" pitchFamily="34" charset="0"/>
            </a:rPr>
            <a:t>nội</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bộ</a:t>
          </a:r>
          <a:r>
            <a:rPr lang="en-US" sz="1600" dirty="0">
              <a:latin typeface="Arial" panose="020B0604020202020204" pitchFamily="34" charset="0"/>
              <a:cs typeface="Arial" panose="020B0604020202020204" pitchFamily="34" charset="0"/>
            </a:rPr>
            <a:t> </a:t>
          </a:r>
          <a:r>
            <a:rPr lang="vi-VN" sz="1600" dirty="0" err="1">
              <a:latin typeface="Arial" panose="020B0604020202020204" pitchFamily="34" charset="0"/>
              <a:cs typeface="Arial" panose="020B0604020202020204" pitchFamily="34" charset="0"/>
            </a:rPr>
            <a:t>mà</a:t>
          </a:r>
          <a:r>
            <a:rPr lang="vi-VN" sz="1600" dirty="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VB </a:t>
          </a:r>
          <a:r>
            <a:rPr lang="en-US" sz="1600" dirty="0" err="1">
              <a:latin typeface="Arial" panose="020B0604020202020204" pitchFamily="34" charset="0"/>
              <a:cs typeface="Arial" panose="020B0604020202020204" pitchFamily="34" charset="0"/>
            </a:rPr>
            <a:t>của</a:t>
          </a:r>
          <a:r>
            <a:rPr lang="en-US" sz="1600" dirty="0">
              <a:latin typeface="Arial" panose="020B0604020202020204" pitchFamily="34" charset="0"/>
              <a:cs typeface="Arial" panose="020B0604020202020204" pitchFamily="34" charset="0"/>
            </a:rPr>
            <a:t> </a:t>
          </a:r>
          <a:r>
            <a:rPr lang="vi-VN" sz="1600" dirty="0">
              <a:latin typeface="Arial" panose="020B0604020202020204" pitchFamily="34" charset="0"/>
              <a:cs typeface="Arial" panose="020B0604020202020204" pitchFamily="34" charset="0"/>
            </a:rPr>
            <a:t>QH/CP/</a:t>
          </a:r>
          <a:r>
            <a:rPr lang="vi-VN" sz="1600" dirty="0" err="1">
              <a:latin typeface="Arial" panose="020B0604020202020204" pitchFamily="34" charset="0"/>
              <a:cs typeface="Arial" panose="020B0604020202020204" pitchFamily="34" charset="0"/>
            </a:rPr>
            <a:t>TTgCP</a:t>
          </a:r>
          <a:r>
            <a:rPr lang="vi-VN" sz="1600" dirty="0">
              <a:latin typeface="Arial" panose="020B0604020202020204" pitchFamily="34" charset="0"/>
              <a:cs typeface="Arial" panose="020B0604020202020204" pitchFamily="34" charset="0"/>
            </a:rPr>
            <a:t>, </a:t>
          </a:r>
          <a:r>
            <a:rPr lang="vi-VN" sz="1600" dirty="0" err="1">
              <a:latin typeface="Arial" panose="020B0604020202020204" pitchFamily="34" charset="0"/>
              <a:cs typeface="Arial" panose="020B0604020202020204" pitchFamily="34" charset="0"/>
            </a:rPr>
            <a:t>bộ</a:t>
          </a:r>
          <a:r>
            <a:rPr lang="vi-VN" sz="1600" dirty="0">
              <a:latin typeface="Arial" panose="020B0604020202020204" pitchFamily="34" charset="0"/>
              <a:cs typeface="Arial" panose="020B0604020202020204" pitchFamily="34" charset="0"/>
            </a:rPr>
            <a:t> </a:t>
          </a:r>
          <a:r>
            <a:rPr lang="vi-VN" sz="1600" dirty="0" err="1">
              <a:latin typeface="Arial" panose="020B0604020202020204" pitchFamily="34" charset="0"/>
              <a:cs typeface="Arial" panose="020B0604020202020204" pitchFamily="34" charset="0"/>
            </a:rPr>
            <a:t>quản</a:t>
          </a:r>
          <a:r>
            <a:rPr lang="vi-VN" sz="1600" dirty="0">
              <a:latin typeface="Arial" panose="020B0604020202020204" pitchFamily="34" charset="0"/>
              <a:cs typeface="Arial" panose="020B0604020202020204" pitchFamily="34" charset="0"/>
            </a:rPr>
            <a:t> </a:t>
          </a:r>
          <a:r>
            <a:rPr lang="vi-VN" sz="1600" dirty="0" err="1">
              <a:latin typeface="Arial" panose="020B0604020202020204" pitchFamily="34" charset="0"/>
              <a:cs typeface="Arial" panose="020B0604020202020204" pitchFamily="34" charset="0"/>
            </a:rPr>
            <a:t>lý</a:t>
          </a:r>
          <a:r>
            <a:rPr lang="vi-VN" sz="1600" dirty="0">
              <a:latin typeface="Arial" panose="020B0604020202020204" pitchFamily="34" charset="0"/>
              <a:cs typeface="Arial" panose="020B0604020202020204" pitchFamily="34" charset="0"/>
            </a:rPr>
            <a:t> </a:t>
          </a:r>
          <a:r>
            <a:rPr lang="vi-VN" sz="1600" dirty="0" err="1">
              <a:latin typeface="Arial" panose="020B0604020202020204" pitchFamily="34" charset="0"/>
              <a:cs typeface="Arial" panose="020B0604020202020204" pitchFamily="34" charset="0"/>
            </a:rPr>
            <a:t>ngành</a:t>
          </a:r>
          <a:r>
            <a:rPr lang="vi-VN" sz="1600" dirty="0">
              <a:latin typeface="Arial" panose="020B0604020202020204" pitchFamily="34" charset="0"/>
              <a:cs typeface="Arial" panose="020B0604020202020204" pitchFamily="34" charset="0"/>
            </a:rPr>
            <a:t>, </a:t>
          </a:r>
          <a:r>
            <a:rPr lang="vi-VN" sz="1600" dirty="0" err="1">
              <a:latin typeface="Arial" panose="020B0604020202020204" pitchFamily="34" charset="0"/>
              <a:cs typeface="Arial" panose="020B0604020202020204" pitchFamily="34" charset="0"/>
            </a:rPr>
            <a:t>lĩnh</a:t>
          </a:r>
          <a:r>
            <a:rPr lang="vi-VN" sz="1600" dirty="0">
              <a:latin typeface="Arial" panose="020B0604020202020204" pitchFamily="34" charset="0"/>
              <a:cs typeface="Arial" panose="020B0604020202020204" pitchFamily="34" charset="0"/>
            </a:rPr>
            <a:t> </a:t>
          </a:r>
          <a:r>
            <a:rPr lang="vi-VN" sz="1600" dirty="0" err="1">
              <a:latin typeface="Arial" panose="020B0604020202020204" pitchFamily="34" charset="0"/>
              <a:cs typeface="Arial" panose="020B0604020202020204" pitchFamily="34" charset="0"/>
            </a:rPr>
            <a:t>vực</a:t>
          </a:r>
          <a:r>
            <a:rPr lang="en-US" sz="1600" dirty="0">
              <a:latin typeface="Arial" panose="020B0604020202020204" pitchFamily="34" charset="0"/>
              <a:cs typeface="Arial" panose="020B0604020202020204" pitchFamily="34" charset="0"/>
            </a:rPr>
            <a:t> đã quy định nhưng </a:t>
          </a:r>
          <a:r>
            <a:rPr lang="vi-VN" sz="1600" dirty="0">
              <a:latin typeface="Arial" panose="020B0604020202020204" pitchFamily="34" charset="0"/>
              <a:cs typeface="Arial" panose="020B0604020202020204" pitchFamily="34" charset="0"/>
            </a:rPr>
            <a:t>B, ĐP </a:t>
          </a:r>
          <a:r>
            <a:rPr lang="en-US" sz="1600" dirty="0">
              <a:latin typeface="Arial" panose="020B0604020202020204" pitchFamily="34" charset="0"/>
              <a:cs typeface="Arial" panose="020B0604020202020204" pitchFamily="34" charset="0"/>
            </a:rPr>
            <a:t>cần phân công cụ thể cơ quan, đơn vị</a:t>
          </a:r>
          <a:r>
            <a:rPr lang="vi-VN" sz="1600" dirty="0">
              <a:latin typeface="Arial" panose="020B0604020202020204" pitchFamily="34" charset="0"/>
              <a:cs typeface="Arial" panose="020B0604020202020204" pitchFamily="34" charset="0"/>
            </a:rPr>
            <a:t> </a:t>
          </a:r>
          <a:r>
            <a:rPr lang="vi-VN" sz="1600" dirty="0" err="1">
              <a:latin typeface="Arial" panose="020B0604020202020204" pitchFamily="34" charset="0"/>
              <a:cs typeface="Arial" panose="020B0604020202020204" pitchFamily="34" charset="0"/>
            </a:rPr>
            <a:t>trực</a:t>
          </a:r>
          <a:r>
            <a:rPr lang="vi-VN" sz="1600" dirty="0">
              <a:latin typeface="Arial" panose="020B0604020202020204" pitchFamily="34" charset="0"/>
              <a:cs typeface="Arial" panose="020B0604020202020204" pitchFamily="34" charset="0"/>
            </a:rPr>
            <a:t> </a:t>
          </a:r>
          <a:r>
            <a:rPr lang="vi-VN" sz="1600" dirty="0" err="1">
              <a:latin typeface="Arial" panose="020B0604020202020204" pitchFamily="34" charset="0"/>
              <a:cs typeface="Arial" panose="020B0604020202020204" pitchFamily="34" charset="0"/>
            </a:rPr>
            <a:t>thuộc</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thực</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hiện</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trách</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nhiệm</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thời</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gian</a:t>
          </a:r>
          <a:r>
            <a:rPr lang="en-US" sz="1600" dirty="0">
              <a:latin typeface="Arial" panose="020B0604020202020204" pitchFamily="34" charset="0"/>
              <a:cs typeface="Arial" panose="020B0604020202020204" pitchFamily="34" charset="0"/>
            </a:rPr>
            <a:t>) </a:t>
          </a:r>
          <a:r>
            <a:rPr lang="vi-VN" sz="1600" dirty="0" err="1">
              <a:latin typeface="Arial" panose="020B0604020202020204" pitchFamily="34" charset="0"/>
              <a:cs typeface="Arial" panose="020B0604020202020204" pitchFamily="34" charset="0"/>
            </a:rPr>
            <a:t>hoặc</a:t>
          </a:r>
          <a:r>
            <a:rPr lang="vi-VN" sz="1600" dirty="0">
              <a:latin typeface="Arial" panose="020B0604020202020204" pitchFamily="34" charset="0"/>
              <a:cs typeface="Arial" panose="020B0604020202020204" pitchFamily="34" charset="0"/>
            </a:rPr>
            <a:t> </a:t>
          </a:r>
          <a:r>
            <a:rPr lang="vi-VN" sz="1600" dirty="0" err="1">
              <a:latin typeface="Arial" panose="020B0604020202020204" pitchFamily="34" charset="0"/>
              <a:cs typeface="Arial" panose="020B0604020202020204" pitchFamily="34" charset="0"/>
            </a:rPr>
            <a:t>mẫu</a:t>
          </a:r>
          <a:r>
            <a:rPr lang="vi-VN" sz="1600" dirty="0">
              <a:latin typeface="Arial" panose="020B0604020202020204" pitchFamily="34" charset="0"/>
              <a:cs typeface="Arial" panose="020B0604020202020204" pitchFamily="34" charset="0"/>
            </a:rPr>
            <a:t> </a:t>
          </a:r>
          <a:r>
            <a:rPr lang="vi-VN" sz="1600" dirty="0" err="1">
              <a:latin typeface="Arial" panose="020B0604020202020204" pitchFamily="34" charset="0"/>
              <a:cs typeface="Arial" panose="020B0604020202020204" pitchFamily="34" charset="0"/>
            </a:rPr>
            <a:t>hóa</a:t>
          </a:r>
          <a:r>
            <a:rPr lang="vi-VN" sz="1600" dirty="0">
              <a:latin typeface="Arial" panose="020B0604020202020204" pitchFamily="34" charset="0"/>
              <a:cs typeface="Arial" panose="020B0604020202020204" pitchFamily="34" charset="0"/>
            </a:rPr>
            <a:t> </a:t>
          </a:r>
          <a:r>
            <a:rPr lang="vi-VN" sz="1600" dirty="0" err="1">
              <a:latin typeface="Arial" panose="020B0604020202020204" pitchFamily="34" charset="0"/>
              <a:cs typeface="Arial" panose="020B0604020202020204" pitchFamily="34" charset="0"/>
            </a:rPr>
            <a:t>các</a:t>
          </a:r>
          <a:r>
            <a:rPr lang="vi-VN" sz="1600" dirty="0">
              <a:latin typeface="Arial" panose="020B0604020202020204" pitchFamily="34" charset="0"/>
              <a:cs typeface="Arial" panose="020B0604020202020204" pitchFamily="34" charset="0"/>
            </a:rPr>
            <a:t> </a:t>
          </a:r>
          <a:r>
            <a:rPr lang="vi-VN" sz="1600" dirty="0" err="1">
              <a:latin typeface="Arial" panose="020B0604020202020204" pitchFamily="34" charset="0"/>
              <a:cs typeface="Arial" panose="020B0604020202020204" pitchFamily="34" charset="0"/>
            </a:rPr>
            <a:t>hồ</a:t>
          </a:r>
          <a:r>
            <a:rPr lang="vi-VN" sz="1600" dirty="0">
              <a:latin typeface="Arial" panose="020B0604020202020204" pitchFamily="34" charset="0"/>
              <a:cs typeface="Arial" panose="020B0604020202020204" pitchFamily="34" charset="0"/>
            </a:rPr>
            <a:t> sơ, </a:t>
          </a:r>
          <a:r>
            <a:rPr lang="vi-VN" sz="1600" dirty="0" err="1">
              <a:latin typeface="Arial" panose="020B0604020202020204" pitchFamily="34" charset="0"/>
              <a:cs typeface="Arial" panose="020B0604020202020204" pitchFamily="34" charset="0"/>
            </a:rPr>
            <a:t>làm</a:t>
          </a:r>
          <a:r>
            <a:rPr lang="vi-VN" sz="1600" dirty="0">
              <a:latin typeface="Arial" panose="020B0604020202020204" pitchFamily="34" charset="0"/>
              <a:cs typeface="Arial" panose="020B0604020202020204" pitchFamily="34" charset="0"/>
            </a:rPr>
            <a:t> </a:t>
          </a:r>
          <a:r>
            <a:rPr lang="vi-VN" sz="1600" dirty="0" err="1">
              <a:latin typeface="Arial" panose="020B0604020202020204" pitchFamily="34" charset="0"/>
              <a:cs typeface="Arial" panose="020B0604020202020204" pitchFamily="34" charset="0"/>
            </a:rPr>
            <a:t>rõ</a:t>
          </a:r>
          <a:r>
            <a:rPr lang="vi-VN" sz="1600" dirty="0">
              <a:latin typeface="Arial" panose="020B0604020202020204" pitchFamily="34" charset="0"/>
              <a:cs typeface="Arial" panose="020B0604020202020204" pitchFamily="34" charset="0"/>
            </a:rPr>
            <a:t> </a:t>
          </a:r>
          <a:r>
            <a:rPr lang="vi-VN" sz="1600" dirty="0" err="1">
              <a:latin typeface="Arial" panose="020B0604020202020204" pitchFamily="34" charset="0"/>
              <a:cs typeface="Arial" panose="020B0604020202020204" pitchFamily="34" charset="0"/>
            </a:rPr>
            <a:t>đối</a:t>
          </a:r>
          <a:r>
            <a:rPr lang="vi-VN" sz="1600" dirty="0">
              <a:latin typeface="Arial" panose="020B0604020202020204" pitchFamily="34" charset="0"/>
              <a:cs typeface="Arial" panose="020B0604020202020204" pitchFamily="34" charset="0"/>
            </a:rPr>
            <a:t> </a:t>
          </a:r>
          <a:r>
            <a:rPr lang="vi-VN" sz="1600" dirty="0" err="1">
              <a:latin typeface="Arial" panose="020B0604020202020204" pitchFamily="34" charset="0"/>
              <a:cs typeface="Arial" panose="020B0604020202020204" pitchFamily="34" charset="0"/>
            </a:rPr>
            <a:t>tượng</a:t>
          </a:r>
          <a:r>
            <a:rPr lang="vi-VN" sz="1600" dirty="0">
              <a:latin typeface="Arial" panose="020B0604020202020204" pitchFamily="34" charset="0"/>
              <a:cs typeface="Arial" panose="020B0604020202020204" pitchFamily="34" charset="0"/>
            </a:rPr>
            <a:t> </a:t>
          </a:r>
          <a:r>
            <a:rPr lang="vi-VN" sz="1600" dirty="0" err="1">
              <a:latin typeface="Arial" panose="020B0604020202020204" pitchFamily="34" charset="0"/>
              <a:cs typeface="Arial" panose="020B0604020202020204" pitchFamily="34" charset="0"/>
            </a:rPr>
            <a:t>thực</a:t>
          </a:r>
          <a:r>
            <a:rPr lang="vi-VN" sz="1600" dirty="0">
              <a:latin typeface="Arial" panose="020B0604020202020204" pitchFamily="34" charset="0"/>
              <a:cs typeface="Arial" panose="020B0604020202020204" pitchFamily="34" charset="0"/>
            </a:rPr>
            <a:t> </a:t>
          </a:r>
          <a:r>
            <a:rPr lang="vi-VN" sz="1600" dirty="0" err="1">
              <a:latin typeface="Arial" panose="020B0604020202020204" pitchFamily="34" charset="0"/>
              <a:cs typeface="Arial" panose="020B0604020202020204" pitchFamily="34" charset="0"/>
            </a:rPr>
            <a:t>hiện</a:t>
          </a:r>
          <a:r>
            <a:rPr lang="vi-VN" sz="1600" dirty="0">
              <a:latin typeface="Arial" panose="020B0604020202020204" pitchFamily="34" charset="0"/>
              <a:cs typeface="Arial" panose="020B0604020202020204" pitchFamily="34" charset="0"/>
            </a:rPr>
            <a:t> </a:t>
          </a:r>
          <a:r>
            <a:rPr lang="vi-VN" sz="1600" dirty="0" err="1">
              <a:latin typeface="Arial" panose="020B0604020202020204" pitchFamily="34" charset="0"/>
              <a:cs typeface="Arial" panose="020B0604020202020204" pitchFamily="34" charset="0"/>
            </a:rPr>
            <a:t>gắn</a:t>
          </a:r>
          <a:r>
            <a:rPr lang="vi-VN" sz="1600" dirty="0">
              <a:latin typeface="Arial" panose="020B0604020202020204" pitchFamily="34" charset="0"/>
              <a:cs typeface="Arial" panose="020B0604020202020204" pitchFamily="34" charset="0"/>
            </a:rPr>
            <a:t> </a:t>
          </a:r>
          <a:r>
            <a:rPr lang="vi-VN" sz="1600" dirty="0" err="1">
              <a:latin typeface="Arial" panose="020B0604020202020204" pitchFamily="34" charset="0"/>
              <a:cs typeface="Arial" panose="020B0604020202020204" pitchFamily="34" charset="0"/>
            </a:rPr>
            <a:t>với</a:t>
          </a:r>
          <a:r>
            <a:rPr lang="vi-VN" sz="1600" dirty="0">
              <a:latin typeface="Arial" panose="020B0604020202020204" pitchFamily="34" charset="0"/>
              <a:cs typeface="Arial" panose="020B0604020202020204" pitchFamily="34" charset="0"/>
            </a:rPr>
            <a:t> </a:t>
          </a:r>
          <a:r>
            <a:rPr lang="vi-VN" sz="1600" dirty="0" err="1">
              <a:latin typeface="Arial" panose="020B0604020202020204" pitchFamily="34" charset="0"/>
              <a:cs typeface="Arial" panose="020B0604020202020204" pitchFamily="34" charset="0"/>
            </a:rPr>
            <a:t>các</a:t>
          </a:r>
          <a:r>
            <a:rPr lang="vi-VN" sz="1600" dirty="0">
              <a:latin typeface="Arial" panose="020B0604020202020204" pitchFamily="34" charset="0"/>
              <a:cs typeface="Arial" panose="020B0604020202020204" pitchFamily="34" charset="0"/>
            </a:rPr>
            <a:t> </a:t>
          </a:r>
          <a:r>
            <a:rPr lang="vi-VN" sz="1600" dirty="0" err="1">
              <a:latin typeface="Arial" panose="020B0604020202020204" pitchFamily="34" charset="0"/>
              <a:cs typeface="Arial" panose="020B0604020202020204" pitchFamily="34" charset="0"/>
            </a:rPr>
            <a:t>điều</a:t>
          </a:r>
          <a:r>
            <a:rPr lang="vi-VN" sz="1600" dirty="0">
              <a:latin typeface="Arial" panose="020B0604020202020204" pitchFamily="34" charset="0"/>
              <a:cs typeface="Arial" panose="020B0604020202020204" pitchFamily="34" charset="0"/>
            </a:rPr>
            <a:t> </a:t>
          </a:r>
          <a:r>
            <a:rPr lang="vi-VN" sz="1600" dirty="0" err="1">
              <a:latin typeface="Arial" panose="020B0604020202020204" pitchFamily="34" charset="0"/>
              <a:cs typeface="Arial" panose="020B0604020202020204" pitchFamily="34" charset="0"/>
            </a:rPr>
            <a:t>kiện</a:t>
          </a:r>
          <a:r>
            <a:rPr lang="vi-VN" sz="1600" dirty="0">
              <a:latin typeface="Arial" panose="020B0604020202020204" pitchFamily="34" charset="0"/>
              <a:cs typeface="Arial" panose="020B0604020202020204" pitchFamily="34" charset="0"/>
            </a:rPr>
            <a:t> </a:t>
          </a:r>
          <a:r>
            <a:rPr lang="vi-VN" sz="1600" dirty="0" err="1">
              <a:latin typeface="Arial" panose="020B0604020202020204" pitchFamily="34" charset="0"/>
              <a:cs typeface="Arial" panose="020B0604020202020204" pitchFamily="34" charset="0"/>
            </a:rPr>
            <a:t>cụ</a:t>
          </a:r>
          <a:r>
            <a:rPr lang="vi-VN" sz="1600" dirty="0">
              <a:latin typeface="Arial" panose="020B0604020202020204" pitchFamily="34" charset="0"/>
              <a:cs typeface="Arial" panose="020B0604020202020204" pitchFamily="34" charset="0"/>
            </a:rPr>
            <a:t> </a:t>
          </a:r>
          <a:r>
            <a:rPr lang="vi-VN" sz="1600" dirty="0" err="1">
              <a:latin typeface="Arial" panose="020B0604020202020204" pitchFamily="34" charset="0"/>
              <a:cs typeface="Arial" panose="020B0604020202020204" pitchFamily="34" charset="0"/>
            </a:rPr>
            <a:t>thể</a:t>
          </a:r>
          <a:r>
            <a:rPr lang="vi-VN"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để</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bảo</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đảm</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phù</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hợp</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đáp</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ứng</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yêu</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cầu</a:t>
          </a:r>
          <a:r>
            <a:rPr lang="vi-VN" sz="1600" dirty="0">
              <a:latin typeface="Arial" panose="020B0604020202020204" pitchFamily="34" charset="0"/>
              <a:cs typeface="Arial" panose="020B0604020202020204" pitchFamily="34" charset="0"/>
            </a:rPr>
            <a:t>, </a:t>
          </a:r>
          <a:r>
            <a:rPr lang="vi-VN" sz="1600" dirty="0" err="1">
              <a:latin typeface="Arial" panose="020B0604020202020204" pitchFamily="34" charset="0"/>
              <a:cs typeface="Arial" panose="020B0604020202020204" pitchFamily="34" charset="0"/>
            </a:rPr>
            <a:t>thuận</a:t>
          </a:r>
          <a:r>
            <a:rPr lang="vi-VN" sz="1600" dirty="0">
              <a:latin typeface="Arial" panose="020B0604020202020204" pitchFamily="34" charset="0"/>
              <a:cs typeface="Arial" panose="020B0604020202020204" pitchFamily="34" charset="0"/>
            </a:rPr>
            <a:t> </a:t>
          </a:r>
          <a:r>
            <a:rPr lang="vi-VN" sz="1600" dirty="0" err="1">
              <a:latin typeface="Arial" panose="020B0604020202020204" pitchFamily="34" charset="0"/>
              <a:cs typeface="Arial" panose="020B0604020202020204" pitchFamily="34" charset="0"/>
            </a:rPr>
            <a:t>lợi</a:t>
          </a:r>
          <a:r>
            <a:rPr lang="vi-VN" sz="1600" dirty="0">
              <a:latin typeface="Arial" panose="020B0604020202020204" pitchFamily="34" charset="0"/>
              <a:cs typeface="Arial" panose="020B0604020202020204" pitchFamily="34" charset="0"/>
            </a:rPr>
            <a:t> trong </a:t>
          </a:r>
          <a:r>
            <a:rPr lang="vi-VN" sz="1600" dirty="0" err="1">
              <a:latin typeface="Arial" panose="020B0604020202020204" pitchFamily="34" charset="0"/>
              <a:cs typeface="Arial" panose="020B0604020202020204" pitchFamily="34" charset="0"/>
            </a:rPr>
            <a:t>quá</a:t>
          </a:r>
          <a:r>
            <a:rPr lang="vi-VN" sz="1600" dirty="0">
              <a:latin typeface="Arial" panose="020B0604020202020204" pitchFamily="34" charset="0"/>
              <a:cs typeface="Arial" panose="020B0604020202020204" pitchFamily="34" charset="0"/>
            </a:rPr>
            <a:t> trinh </a:t>
          </a:r>
          <a:r>
            <a:rPr lang="vi-VN" sz="1600" dirty="0" err="1">
              <a:latin typeface="Arial" panose="020B0604020202020204" pitchFamily="34" charset="0"/>
              <a:cs typeface="Arial" panose="020B0604020202020204" pitchFamily="34" charset="0"/>
            </a:rPr>
            <a:t>thực</a:t>
          </a:r>
          <a:r>
            <a:rPr lang="vi-VN" sz="1600" dirty="0">
              <a:latin typeface="Arial" panose="020B0604020202020204" pitchFamily="34" charset="0"/>
              <a:cs typeface="Arial" panose="020B0604020202020204" pitchFamily="34" charset="0"/>
            </a:rPr>
            <a:t> </a:t>
          </a:r>
          <a:r>
            <a:rPr lang="vi-VN" sz="1600" dirty="0" err="1">
              <a:latin typeface="Arial" panose="020B0604020202020204" pitchFamily="34" charset="0"/>
              <a:cs typeface="Arial" panose="020B0604020202020204" pitchFamily="34" charset="0"/>
            </a:rPr>
            <a:t>hiện</a:t>
          </a:r>
          <a:r>
            <a:rPr lang="vi-VN" sz="1600" dirty="0">
              <a:latin typeface="Arial" panose="020B0604020202020204" pitchFamily="34" charset="0"/>
              <a:cs typeface="Arial" panose="020B0604020202020204" pitchFamily="34" charset="0"/>
            </a:rPr>
            <a:t> </a:t>
          </a:r>
          <a:r>
            <a:rPr lang="vi-VN" sz="1600" dirty="0" err="1">
              <a:latin typeface="Arial" panose="020B0604020202020204" pitchFamily="34" charset="0"/>
              <a:cs typeface="Arial" panose="020B0604020202020204" pitchFamily="34" charset="0"/>
            </a:rPr>
            <a:t>nhiệm</a:t>
          </a:r>
          <a:r>
            <a:rPr lang="vi-VN" sz="1600" dirty="0">
              <a:latin typeface="Arial" panose="020B0604020202020204" pitchFamily="34" charset="0"/>
              <a:cs typeface="Arial" panose="020B0604020202020204" pitchFamily="34" charset="0"/>
            </a:rPr>
            <a:t> </a:t>
          </a:r>
          <a:r>
            <a:rPr lang="vi-VN" sz="1600" dirty="0" err="1">
              <a:latin typeface="Arial" panose="020B0604020202020204" pitchFamily="34" charset="0"/>
              <a:cs typeface="Arial" panose="020B0604020202020204" pitchFamily="34" charset="0"/>
            </a:rPr>
            <a:t>vụ</a:t>
          </a:r>
          <a:r>
            <a:rPr lang="vi-VN" sz="1600" dirty="0">
              <a:latin typeface="Arial" panose="020B0604020202020204" pitchFamily="34" charset="0"/>
              <a:cs typeface="Arial" panose="020B0604020202020204" pitchFamily="34" charset="0"/>
            </a:rPr>
            <a:t> </a:t>
          </a:r>
          <a:r>
            <a:rPr lang="vi-VN" sz="1600" dirty="0" err="1">
              <a:latin typeface="Arial" panose="020B0604020202020204" pitchFamily="34" charset="0"/>
              <a:cs typeface="Arial" panose="020B0604020202020204" pitchFamily="34" charset="0"/>
            </a:rPr>
            <a:t>được</a:t>
          </a:r>
          <a:r>
            <a:rPr lang="vi-VN" sz="1600" dirty="0">
              <a:latin typeface="Arial" panose="020B0604020202020204" pitchFamily="34" charset="0"/>
              <a:cs typeface="Arial" panose="020B0604020202020204" pitchFamily="34" charset="0"/>
            </a:rPr>
            <a:t> giao.</a:t>
          </a:r>
          <a:endParaRPr lang="en-US" sz="1600" dirty="0">
            <a:latin typeface="Arial" panose="020B0604020202020204" pitchFamily="34" charset="0"/>
            <a:cs typeface="Arial" panose="020B0604020202020204" pitchFamily="34" charset="0"/>
          </a:endParaRPr>
        </a:p>
      </dgm:t>
    </dgm:pt>
    <dgm:pt modelId="{E6BF9E92-CA78-499B-9AC6-7447F5A2426B}" type="parTrans" cxnId="{3435218A-8AB8-4CCD-B93E-AD63C0ECCDE3}">
      <dgm:prSet/>
      <dgm:spPr/>
      <dgm:t>
        <a:bodyPr/>
        <a:lstStyle/>
        <a:p>
          <a:endParaRPr lang="en-US"/>
        </a:p>
      </dgm:t>
    </dgm:pt>
    <dgm:pt modelId="{D436319A-CA50-4077-B4FB-6F96AF0B7CB7}" type="sibTrans" cxnId="{3435218A-8AB8-4CCD-B93E-AD63C0ECCDE3}">
      <dgm:prSet/>
      <dgm:spPr/>
      <dgm:t>
        <a:bodyPr/>
        <a:lstStyle/>
        <a:p>
          <a:endParaRPr lang="en-US"/>
        </a:p>
      </dgm:t>
    </dgm:pt>
    <dgm:pt modelId="{43264DDD-033A-4510-8542-629E938D7386}">
      <dgm:prSet phldrT="[Text]" custT="1"/>
      <dgm:spPr/>
      <dgm:t>
        <a:bodyPr/>
        <a:lstStyle/>
        <a:p>
          <a:pPr algn="just"/>
          <a:r>
            <a:rPr lang="en-US" sz="1400" dirty="0" err="1">
              <a:latin typeface="Arial" panose="020B0604020202020204" pitchFamily="34" charset="0"/>
              <a:cs typeface="Arial" panose="020B0604020202020204" pitchFamily="34" charset="0"/>
            </a:rPr>
            <a:t>Nghị</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định</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số</a:t>
          </a:r>
          <a:r>
            <a:rPr lang="en-US" sz="1400" dirty="0">
              <a:latin typeface="Arial" panose="020B0604020202020204" pitchFamily="34" charset="0"/>
              <a:cs typeface="Arial" panose="020B0604020202020204" pitchFamily="34" charset="0"/>
            </a:rPr>
            <a:t> 62/2020/NĐ-CP </a:t>
          </a:r>
          <a:r>
            <a:rPr lang="en-US" sz="1400" dirty="0" err="1">
              <a:latin typeface="Arial" panose="020B0604020202020204" pitchFamily="34" charset="0"/>
              <a:cs typeface="Arial" panose="020B0604020202020204" pitchFamily="34" charset="0"/>
            </a:rPr>
            <a:t>về</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phê</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duyệt</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kế</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hoạch</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biên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chế</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công</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chức</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quy</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định</a:t>
          </a:r>
          <a:r>
            <a:rPr lang="en-US" sz="1400" dirty="0">
              <a:latin typeface="Arial" panose="020B0604020202020204" pitchFamily="34" charset="0"/>
              <a:cs typeface="Arial" panose="020B0604020202020204" pitchFamily="34" charset="0"/>
            </a:rPr>
            <a:t>:</a:t>
          </a:r>
          <a:r>
            <a:rPr lang="vi-VN" sz="1400" dirty="0">
              <a:latin typeface="Arial" panose="020B0604020202020204" pitchFamily="34" charset="0"/>
              <a:cs typeface="Arial" panose="020B0604020202020204" pitchFamily="34" charset="0"/>
            </a:rPr>
            <a:t> </a:t>
          </a:r>
          <a:r>
            <a:rPr lang="vi-VN" sz="1400" dirty="0" err="1">
              <a:latin typeface="Arial" panose="020B0604020202020204" pitchFamily="34" charset="0"/>
              <a:cs typeface="Arial" panose="020B0604020202020204" pitchFamily="34" charset="0"/>
            </a:rPr>
            <a:t>Các</a:t>
          </a:r>
          <a:r>
            <a:rPr lang="vi-VN" sz="1400" dirty="0">
              <a:latin typeface="Arial" panose="020B0604020202020204" pitchFamily="34" charset="0"/>
              <a:cs typeface="Arial" panose="020B0604020202020204" pitchFamily="34" charset="0"/>
            </a:rPr>
            <a:t> cơ quan, </a:t>
          </a:r>
          <a:r>
            <a:rPr lang="vi-VN" sz="1400" dirty="0" err="1">
              <a:latin typeface="Arial" panose="020B0604020202020204" pitchFamily="34" charset="0"/>
              <a:cs typeface="Arial" panose="020B0604020202020204" pitchFamily="34" charset="0"/>
            </a:rPr>
            <a:t>tổ</a:t>
          </a:r>
          <a:r>
            <a:rPr lang="vi-VN" sz="1400" dirty="0">
              <a:latin typeface="Arial" panose="020B0604020202020204" pitchFamily="34" charset="0"/>
              <a:cs typeface="Arial" panose="020B0604020202020204" pitchFamily="34" charset="0"/>
            </a:rPr>
            <a:t> </a:t>
          </a:r>
          <a:r>
            <a:rPr lang="vi-VN" sz="1400" dirty="0" err="1">
              <a:latin typeface="Arial" panose="020B0604020202020204" pitchFamily="34" charset="0"/>
              <a:cs typeface="Arial" panose="020B0604020202020204" pitchFamily="34" charset="0"/>
            </a:rPr>
            <a:t>chức</a:t>
          </a:r>
          <a:r>
            <a:rPr lang="vi-VN" sz="1400" dirty="0">
              <a:latin typeface="Arial" panose="020B0604020202020204" pitchFamily="34" charset="0"/>
              <a:cs typeface="Arial" panose="020B0604020202020204" pitchFamily="34" charset="0"/>
            </a:rPr>
            <a:t> </a:t>
          </a:r>
          <a:r>
            <a:rPr lang="vi-VN" sz="1400" dirty="0" err="1">
              <a:latin typeface="Arial" panose="020B0604020202020204" pitchFamily="34" charset="0"/>
              <a:cs typeface="Arial" panose="020B0604020202020204" pitchFamily="34" charset="0"/>
            </a:rPr>
            <a:t>thuộc</a:t>
          </a:r>
          <a:r>
            <a:rPr lang="vi-VN"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bộ</a:t>
          </a:r>
          <a:r>
            <a:rPr lang="en-US" sz="1400" dirty="0">
              <a:latin typeface="Arial" panose="020B0604020202020204" pitchFamily="34" charset="0"/>
              <a:cs typeface="Arial" panose="020B0604020202020204" pitchFamily="34" charset="0"/>
            </a:rPr>
            <a:t>, ĐP </a:t>
          </a:r>
          <a:r>
            <a:rPr lang="vi-VN" sz="1400" dirty="0">
              <a:latin typeface="Arial" panose="020B0604020202020204" pitchFamily="34" charset="0"/>
              <a:cs typeface="Arial" panose="020B0604020202020204" pitchFamily="34" charset="0"/>
            </a:rPr>
            <a:t>xây </a:t>
          </a:r>
          <a:r>
            <a:rPr lang="vi-VN" sz="1400" dirty="0" err="1">
              <a:latin typeface="Arial" panose="020B0604020202020204" pitchFamily="34" charset="0"/>
              <a:cs typeface="Arial" panose="020B0604020202020204" pitchFamily="34" charset="0"/>
            </a:rPr>
            <a:t>dựng</a:t>
          </a:r>
          <a:r>
            <a:rPr lang="vi-VN" sz="1400" dirty="0">
              <a:latin typeface="Arial" panose="020B0604020202020204" pitchFamily="34" charset="0"/>
              <a:cs typeface="Arial" panose="020B0604020202020204" pitchFamily="34" charset="0"/>
            </a:rPr>
            <a:t> </a:t>
          </a:r>
          <a:r>
            <a:rPr lang="vi-VN" sz="1400" dirty="0" err="1">
              <a:latin typeface="Arial" panose="020B0604020202020204" pitchFamily="34" charset="0"/>
              <a:cs typeface="Arial" panose="020B0604020202020204" pitchFamily="34" charset="0"/>
            </a:rPr>
            <a:t>kế</a:t>
          </a:r>
          <a:r>
            <a:rPr lang="vi-VN" sz="1400" dirty="0">
              <a:latin typeface="Arial" panose="020B0604020202020204" pitchFamily="34" charset="0"/>
              <a:cs typeface="Arial" panose="020B0604020202020204" pitchFamily="34" charset="0"/>
            </a:rPr>
            <a:t> </a:t>
          </a:r>
          <a:r>
            <a:rPr lang="vi-VN" sz="1400" dirty="0" err="1">
              <a:latin typeface="Arial" panose="020B0604020202020204" pitchFamily="34" charset="0"/>
              <a:cs typeface="Arial" panose="020B0604020202020204" pitchFamily="34" charset="0"/>
            </a:rPr>
            <a:t>hoạch</a:t>
          </a:r>
          <a:r>
            <a:rPr lang="vi-VN" sz="1400" dirty="0">
              <a:latin typeface="Arial" panose="020B0604020202020204" pitchFamily="34" charset="0"/>
              <a:cs typeface="Arial" panose="020B0604020202020204" pitchFamily="34" charset="0"/>
            </a:rPr>
            <a:t> biên </a:t>
          </a:r>
          <a:r>
            <a:rPr lang="vi-VN" sz="1400" dirty="0" err="1">
              <a:latin typeface="Arial" panose="020B0604020202020204" pitchFamily="34" charset="0"/>
              <a:cs typeface="Arial" panose="020B0604020202020204" pitchFamily="34" charset="0"/>
            </a:rPr>
            <a:t>chế</a:t>
          </a:r>
          <a:r>
            <a:rPr lang="vi-VN" sz="1400" dirty="0">
              <a:latin typeface="Arial" panose="020B0604020202020204" pitchFamily="34" charset="0"/>
              <a:cs typeface="Arial" panose="020B0604020202020204" pitchFamily="34" charset="0"/>
            </a:rPr>
            <a:t> công </a:t>
          </a:r>
          <a:r>
            <a:rPr lang="vi-VN" sz="1400" dirty="0" err="1">
              <a:latin typeface="Arial" panose="020B0604020202020204" pitchFamily="34" charset="0"/>
              <a:cs typeface="Arial" panose="020B0604020202020204" pitchFamily="34" charset="0"/>
            </a:rPr>
            <a:t>chức</a:t>
          </a:r>
          <a:r>
            <a:rPr lang="vi-VN" sz="1400" dirty="0">
              <a:latin typeface="Arial" panose="020B0604020202020204" pitchFamily="34" charset="0"/>
              <a:cs typeface="Arial" panose="020B0604020202020204" pitchFamily="34" charset="0"/>
            </a:rPr>
            <a:t> </a:t>
          </a:r>
          <a:r>
            <a:rPr lang="vi-VN" sz="1400" dirty="0" err="1">
              <a:latin typeface="Arial" panose="020B0604020202020204" pitchFamily="34" charset="0"/>
              <a:cs typeface="Arial" panose="020B0604020202020204" pitchFamily="34" charset="0"/>
            </a:rPr>
            <a:t>hằng</a:t>
          </a:r>
          <a:r>
            <a:rPr lang="vi-VN" sz="1400" dirty="0">
              <a:latin typeface="Arial" panose="020B0604020202020204" pitchFamily="34" charset="0"/>
              <a:cs typeface="Arial" panose="020B0604020202020204" pitchFamily="34" charset="0"/>
            </a:rPr>
            <a:t> năm </a:t>
          </a:r>
          <a:r>
            <a:rPr lang="vi-VN" sz="1400" dirty="0" err="1">
              <a:latin typeface="Arial" panose="020B0604020202020204" pitchFamily="34" charset="0"/>
              <a:cs typeface="Arial" panose="020B0604020202020204" pitchFamily="34" charset="0"/>
            </a:rPr>
            <a:t>của</a:t>
          </a:r>
          <a:r>
            <a:rPr lang="vi-VN" sz="1400" dirty="0">
              <a:latin typeface="Arial" panose="020B0604020202020204" pitchFamily="34" charset="0"/>
              <a:cs typeface="Arial" panose="020B0604020202020204" pitchFamily="34" charset="0"/>
            </a:rPr>
            <a:t> cơ quan, </a:t>
          </a:r>
          <a:r>
            <a:rPr lang="vi-VN" sz="1400" dirty="0" err="1">
              <a:latin typeface="Arial" panose="020B0604020202020204" pitchFamily="34" charset="0"/>
              <a:cs typeface="Arial" panose="020B0604020202020204" pitchFamily="34" charset="0"/>
            </a:rPr>
            <a:t>tổ</a:t>
          </a:r>
          <a:r>
            <a:rPr lang="vi-VN" sz="1400" dirty="0">
              <a:latin typeface="Arial" panose="020B0604020202020204" pitchFamily="34" charset="0"/>
              <a:cs typeface="Arial" panose="020B0604020202020204" pitchFamily="34" charset="0"/>
            </a:rPr>
            <a:t> </a:t>
          </a:r>
          <a:r>
            <a:rPr lang="vi-VN" sz="1400" dirty="0" err="1">
              <a:latin typeface="Arial" panose="020B0604020202020204" pitchFamily="34" charset="0"/>
              <a:cs typeface="Arial" panose="020B0604020202020204" pitchFamily="34" charset="0"/>
            </a:rPr>
            <a:t>chức</a:t>
          </a:r>
          <a:r>
            <a:rPr lang="vi-VN" sz="1400" dirty="0">
              <a:latin typeface="Arial" panose="020B0604020202020204" pitchFamily="34" charset="0"/>
              <a:cs typeface="Arial" panose="020B0604020202020204" pitchFamily="34" charset="0"/>
            </a:rPr>
            <a:t> </a:t>
          </a:r>
          <a:r>
            <a:rPr lang="vi-VN" sz="1400" dirty="0" err="1">
              <a:latin typeface="Arial" panose="020B0604020202020204" pitchFamily="34" charset="0"/>
              <a:cs typeface="Arial" panose="020B0604020202020204" pitchFamily="34" charset="0"/>
            </a:rPr>
            <a:t>mình</a:t>
          </a:r>
          <a:r>
            <a:rPr lang="vi-VN" sz="1400" dirty="0">
              <a:latin typeface="Arial" panose="020B0604020202020204" pitchFamily="34" charset="0"/>
              <a:cs typeface="Arial" panose="020B0604020202020204" pitchFamily="34" charset="0"/>
            </a:rPr>
            <a:t>, </a:t>
          </a:r>
          <a:r>
            <a:rPr lang="vi-VN" sz="1400" dirty="0" err="1">
              <a:latin typeface="Arial" panose="020B0604020202020204" pitchFamily="34" charset="0"/>
              <a:cs typeface="Arial" panose="020B0604020202020204" pitchFamily="34" charset="0"/>
            </a:rPr>
            <a:t>gửi</a:t>
          </a:r>
          <a:r>
            <a:rPr lang="vi-VN" sz="1400" dirty="0">
              <a:latin typeface="Arial" panose="020B0604020202020204" pitchFamily="34" charset="0"/>
              <a:cs typeface="Arial" panose="020B0604020202020204" pitchFamily="34" charset="0"/>
            </a:rPr>
            <a:t> cơ quan, </a:t>
          </a:r>
          <a:r>
            <a:rPr lang="vi-VN" sz="1400" dirty="0" err="1">
              <a:latin typeface="Arial" panose="020B0604020202020204" pitchFamily="34" charset="0"/>
              <a:cs typeface="Arial" panose="020B0604020202020204" pitchFamily="34" charset="0"/>
            </a:rPr>
            <a:t>tổ</a:t>
          </a:r>
          <a:r>
            <a:rPr lang="vi-VN" sz="1400" dirty="0">
              <a:latin typeface="Arial" panose="020B0604020202020204" pitchFamily="34" charset="0"/>
              <a:cs typeface="Arial" panose="020B0604020202020204" pitchFamily="34" charset="0"/>
            </a:rPr>
            <a:t> </a:t>
          </a:r>
          <a:r>
            <a:rPr lang="vi-VN" sz="1400" dirty="0" err="1">
              <a:latin typeface="Arial" panose="020B0604020202020204" pitchFamily="34" charset="0"/>
              <a:cs typeface="Arial" panose="020B0604020202020204" pitchFamily="34" charset="0"/>
            </a:rPr>
            <a:t>chức</a:t>
          </a:r>
          <a:r>
            <a:rPr lang="vi-VN" sz="140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đ</a:t>
          </a:r>
          <a:r>
            <a:rPr lang="vi-VN" sz="1400" dirty="0" err="1">
              <a:latin typeface="Arial" panose="020B0604020202020204" pitchFamily="34" charset="0"/>
              <a:cs typeface="Arial" panose="020B0604020202020204" pitchFamily="34" charset="0"/>
            </a:rPr>
            <a:t>ược</a:t>
          </a:r>
          <a:r>
            <a:rPr lang="vi-VN" sz="1400" dirty="0">
              <a:latin typeface="Arial" panose="020B0604020202020204" pitchFamily="34" charset="0"/>
              <a:cs typeface="Arial" panose="020B0604020202020204" pitchFamily="34" charset="0"/>
            </a:rPr>
            <a:t> giao </a:t>
          </a:r>
          <a:r>
            <a:rPr lang="vi-VN" sz="1400" dirty="0" err="1">
              <a:latin typeface="Arial" panose="020B0604020202020204" pitchFamily="34" charset="0"/>
              <a:cs typeface="Arial" panose="020B0604020202020204" pitchFamily="34" charset="0"/>
            </a:rPr>
            <a:t>nhiệm</a:t>
          </a:r>
          <a:r>
            <a:rPr lang="vi-VN" sz="1400" dirty="0">
              <a:latin typeface="Arial" panose="020B0604020202020204" pitchFamily="34" charset="0"/>
              <a:cs typeface="Arial" panose="020B0604020202020204" pitchFamily="34" charset="0"/>
            </a:rPr>
            <a:t> </a:t>
          </a:r>
          <a:r>
            <a:rPr lang="vi-VN" sz="1400" dirty="0" err="1">
              <a:latin typeface="Arial" panose="020B0604020202020204" pitchFamily="34" charset="0"/>
              <a:cs typeface="Arial" panose="020B0604020202020204" pitchFamily="34" charset="0"/>
            </a:rPr>
            <a:t>vụ</a:t>
          </a:r>
          <a:r>
            <a:rPr lang="vi-VN" sz="1400" dirty="0">
              <a:latin typeface="Arial" panose="020B0604020202020204" pitchFamily="34" charset="0"/>
              <a:cs typeface="Arial" panose="020B0604020202020204" pitchFamily="34" charset="0"/>
            </a:rPr>
            <a:t> </a:t>
          </a:r>
          <a:r>
            <a:rPr lang="vi-VN" sz="1400" dirty="0" err="1">
              <a:latin typeface="Arial" panose="020B0604020202020204" pitchFamily="34" charset="0"/>
              <a:cs typeface="Arial" panose="020B0604020202020204" pitchFamily="34" charset="0"/>
            </a:rPr>
            <a:t>về</a:t>
          </a:r>
          <a:r>
            <a:rPr lang="vi-VN" sz="140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TCCB</a:t>
          </a:r>
          <a:r>
            <a:rPr lang="vi-VN" sz="1400" dirty="0">
              <a:latin typeface="Arial" panose="020B0604020202020204" pitchFamily="34" charset="0"/>
              <a:cs typeface="Arial" panose="020B0604020202020204" pitchFamily="34" charset="0"/>
            </a:rPr>
            <a:t> </a:t>
          </a:r>
          <a:r>
            <a:rPr lang="vi-VN" sz="1400" dirty="0" err="1">
              <a:latin typeface="Arial" panose="020B0604020202020204" pitchFamily="34" charset="0"/>
              <a:cs typeface="Arial" panose="020B0604020202020204" pitchFamily="34" charset="0"/>
            </a:rPr>
            <a:t>của</a:t>
          </a:r>
          <a:r>
            <a:rPr lang="vi-VN"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bộ</a:t>
          </a:r>
          <a:r>
            <a:rPr lang="en-US" sz="1400" dirty="0">
              <a:latin typeface="Arial" panose="020B0604020202020204" pitchFamily="34" charset="0"/>
              <a:cs typeface="Arial" panose="020B0604020202020204" pitchFamily="34" charset="0"/>
            </a:rPr>
            <a:t>, ĐP </a:t>
          </a:r>
          <a:r>
            <a:rPr lang="en-US" sz="1400" dirty="0" err="1">
              <a:latin typeface="Arial" panose="020B0604020202020204" pitchFamily="34" charset="0"/>
              <a:cs typeface="Arial" panose="020B0604020202020204" pitchFamily="34" charset="0"/>
            </a:rPr>
            <a:t>để</a:t>
          </a:r>
          <a:r>
            <a:rPr lang="vi-VN" sz="1400" dirty="0">
              <a:latin typeface="Arial" panose="020B0604020202020204" pitchFamily="34" charset="0"/>
              <a:cs typeface="Arial" panose="020B0604020202020204" pitchFamily="34" charset="0"/>
            </a:rPr>
            <a:t> </a:t>
          </a:r>
          <a:r>
            <a:rPr lang="vi-VN" sz="1400" dirty="0" err="1">
              <a:latin typeface="Arial" panose="020B0604020202020204" pitchFamily="34" charset="0"/>
              <a:cs typeface="Arial" panose="020B0604020202020204" pitchFamily="34" charset="0"/>
            </a:rPr>
            <a:t>thẩm</a:t>
          </a:r>
          <a:r>
            <a:rPr lang="vi-VN" sz="1400" dirty="0">
              <a:latin typeface="Arial" panose="020B0604020202020204" pitchFamily="34" charset="0"/>
              <a:cs typeface="Arial" panose="020B0604020202020204" pitchFamily="34" charset="0"/>
            </a:rPr>
            <a:t> </a:t>
          </a:r>
          <a:r>
            <a:rPr lang="vi-VN" sz="1400" dirty="0" err="1">
              <a:latin typeface="Arial" panose="020B0604020202020204" pitchFamily="34" charset="0"/>
              <a:cs typeface="Arial" panose="020B0604020202020204" pitchFamily="34" charset="0"/>
            </a:rPr>
            <a:t>định</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và</a:t>
          </a:r>
          <a:r>
            <a:rPr lang="vi-VN" sz="1400" dirty="0">
              <a:latin typeface="Arial" panose="020B0604020202020204" pitchFamily="34" charset="0"/>
              <a:cs typeface="Arial" panose="020B0604020202020204" pitchFamily="34" charset="0"/>
            </a:rPr>
            <a:t> </a:t>
          </a:r>
          <a:r>
            <a:rPr lang="vi-VN" sz="1400" dirty="0" err="1">
              <a:latin typeface="Arial" panose="020B0604020202020204" pitchFamily="34" charset="0"/>
              <a:cs typeface="Arial" panose="020B0604020202020204" pitchFamily="34" charset="0"/>
            </a:rPr>
            <a:t>tổng</a:t>
          </a:r>
          <a:r>
            <a:rPr lang="vi-VN" sz="1400" dirty="0">
              <a:latin typeface="Arial" panose="020B0604020202020204" pitchFamily="34" charset="0"/>
              <a:cs typeface="Arial" panose="020B0604020202020204" pitchFamily="34" charset="0"/>
            </a:rPr>
            <a:t> </a:t>
          </a:r>
          <a:r>
            <a:rPr lang="vi-VN" sz="1400" dirty="0" err="1">
              <a:latin typeface="Arial" panose="020B0604020202020204" pitchFamily="34" charset="0"/>
              <a:cs typeface="Arial" panose="020B0604020202020204" pitchFamily="34" charset="0"/>
            </a:rPr>
            <a:t>hợp</a:t>
          </a:r>
          <a:r>
            <a:rPr lang="vi-VN" sz="1400" dirty="0">
              <a:latin typeface="Arial" panose="020B0604020202020204" pitchFamily="34" charset="0"/>
              <a:cs typeface="Arial" panose="020B0604020202020204" pitchFamily="34" charset="0"/>
            </a:rPr>
            <a:t>, </a:t>
          </a:r>
          <a:r>
            <a:rPr lang="vi-VN" sz="1400" dirty="0" err="1">
              <a:latin typeface="Arial" panose="020B0604020202020204" pitchFamily="34" charset="0"/>
              <a:cs typeface="Arial" panose="020B0604020202020204" pitchFamily="34" charset="0"/>
            </a:rPr>
            <a:t>lập</a:t>
          </a:r>
          <a:r>
            <a:rPr lang="vi-VN" sz="1400" dirty="0">
              <a:latin typeface="Arial" panose="020B0604020202020204" pitchFamily="34" charset="0"/>
              <a:cs typeface="Arial" panose="020B0604020202020204" pitchFamily="34" charset="0"/>
            </a:rPr>
            <a:t> </a:t>
          </a:r>
          <a:r>
            <a:rPr lang="vi-VN" sz="1400" dirty="0" err="1">
              <a:latin typeface="Arial" panose="020B0604020202020204" pitchFamily="34" charset="0"/>
              <a:cs typeface="Arial" panose="020B0604020202020204" pitchFamily="34" charset="0"/>
            </a:rPr>
            <a:t>kế</a:t>
          </a:r>
          <a:r>
            <a:rPr lang="vi-VN" sz="1400" dirty="0">
              <a:latin typeface="Arial" panose="020B0604020202020204" pitchFamily="34" charset="0"/>
              <a:cs typeface="Arial" panose="020B0604020202020204" pitchFamily="34" charset="0"/>
            </a:rPr>
            <a:t> </a:t>
          </a:r>
          <a:r>
            <a:rPr lang="vi-VN" sz="1400" dirty="0" err="1">
              <a:latin typeface="Arial" panose="020B0604020202020204" pitchFamily="34" charset="0"/>
              <a:cs typeface="Arial" panose="020B0604020202020204" pitchFamily="34" charset="0"/>
            </a:rPr>
            <a:t>hoạch</a:t>
          </a:r>
          <a:r>
            <a:rPr lang="vi-VN" sz="1400" dirty="0">
              <a:latin typeface="Arial" panose="020B0604020202020204" pitchFamily="34" charset="0"/>
              <a:cs typeface="Arial" panose="020B0604020202020204" pitchFamily="34" charset="0"/>
            </a:rPr>
            <a:t> biên </a:t>
          </a:r>
          <a:r>
            <a:rPr lang="vi-VN" sz="1400" dirty="0" err="1">
              <a:latin typeface="Arial" panose="020B0604020202020204" pitchFamily="34" charset="0"/>
              <a:cs typeface="Arial" panose="020B0604020202020204" pitchFamily="34" charset="0"/>
            </a:rPr>
            <a:t>chế</a:t>
          </a:r>
          <a:r>
            <a:rPr lang="vi-VN" sz="1400" dirty="0">
              <a:latin typeface="Arial" panose="020B0604020202020204" pitchFamily="34" charset="0"/>
              <a:cs typeface="Arial" panose="020B0604020202020204" pitchFamily="34" charset="0"/>
            </a:rPr>
            <a:t> công </a:t>
          </a:r>
          <a:r>
            <a:rPr lang="vi-VN" sz="1400" dirty="0" err="1">
              <a:latin typeface="Arial" panose="020B0604020202020204" pitchFamily="34" charset="0"/>
              <a:cs typeface="Arial" panose="020B0604020202020204" pitchFamily="34" charset="0"/>
            </a:rPr>
            <a:t>chức</a:t>
          </a:r>
          <a:r>
            <a:rPr lang="vi-VN" sz="1400" dirty="0">
              <a:latin typeface="Arial" panose="020B0604020202020204" pitchFamily="34" charset="0"/>
              <a:cs typeface="Arial" panose="020B0604020202020204" pitchFamily="34" charset="0"/>
            </a:rPr>
            <a:t> </a:t>
          </a:r>
          <a:r>
            <a:rPr lang="vi-VN" sz="1400" dirty="0" err="1">
              <a:latin typeface="Arial" panose="020B0604020202020204" pitchFamily="34" charset="0"/>
              <a:cs typeface="Arial" panose="020B0604020202020204" pitchFamily="34" charset="0"/>
            </a:rPr>
            <a:t>hằng</a:t>
          </a:r>
          <a:r>
            <a:rPr lang="vi-VN" sz="1400" dirty="0">
              <a:latin typeface="Arial" panose="020B0604020202020204" pitchFamily="34" charset="0"/>
              <a:cs typeface="Arial" panose="020B0604020202020204" pitchFamily="34" charset="0"/>
            </a:rPr>
            <a:t> năm </a:t>
          </a:r>
          <a:r>
            <a:rPr lang="vi-VN" sz="1400" dirty="0" err="1">
              <a:latin typeface="Arial" panose="020B0604020202020204" pitchFamily="34" charset="0"/>
              <a:cs typeface="Arial" panose="020B0604020202020204" pitchFamily="34" charset="0"/>
            </a:rPr>
            <a:t>của</a:t>
          </a:r>
          <a:r>
            <a:rPr lang="vi-VN" sz="140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BNĐP, </a:t>
          </a:r>
          <a:r>
            <a:rPr lang="vi-VN" sz="1400" dirty="0" err="1">
              <a:latin typeface="Arial" panose="020B0604020202020204" pitchFamily="34" charset="0"/>
              <a:cs typeface="Arial" panose="020B0604020202020204" pitchFamily="34" charset="0"/>
            </a:rPr>
            <a:t>gửi</a:t>
          </a:r>
          <a:r>
            <a:rPr lang="vi-VN" sz="1400" dirty="0">
              <a:latin typeface="Arial" panose="020B0604020202020204" pitchFamily="34" charset="0"/>
              <a:cs typeface="Arial" panose="020B0604020202020204" pitchFamily="34" charset="0"/>
            </a:rPr>
            <a:t> </a:t>
          </a:r>
          <a:r>
            <a:rPr lang="vi-VN" sz="1400" dirty="0" err="1">
              <a:latin typeface="Arial" panose="020B0604020202020204" pitchFamily="34" charset="0"/>
              <a:cs typeface="Arial" panose="020B0604020202020204" pitchFamily="34" charset="0"/>
            </a:rPr>
            <a:t>Bộ</a:t>
          </a:r>
          <a:r>
            <a:rPr lang="vi-VN" sz="1400" dirty="0">
              <a:latin typeface="Arial" panose="020B0604020202020204" pitchFamily="34" charset="0"/>
              <a:cs typeface="Arial" panose="020B0604020202020204" pitchFamily="34" charset="0"/>
            </a:rPr>
            <a:t> </a:t>
          </a:r>
          <a:r>
            <a:rPr lang="vi-VN" sz="1400" dirty="0" err="1">
              <a:latin typeface="Arial" panose="020B0604020202020204" pitchFamily="34" charset="0"/>
              <a:cs typeface="Arial" panose="020B0604020202020204" pitchFamily="34" charset="0"/>
            </a:rPr>
            <a:t>Nội</a:t>
          </a:r>
          <a:r>
            <a:rPr lang="vi-VN" sz="1400" dirty="0">
              <a:latin typeface="Arial" panose="020B0604020202020204" pitchFamily="34" charset="0"/>
              <a:cs typeface="Arial" panose="020B0604020202020204" pitchFamily="34" charset="0"/>
            </a:rPr>
            <a:t> </a:t>
          </a:r>
          <a:r>
            <a:rPr lang="vi-VN" sz="1400" dirty="0" err="1">
              <a:latin typeface="Arial" panose="020B0604020202020204" pitchFamily="34" charset="0"/>
              <a:cs typeface="Arial" panose="020B0604020202020204" pitchFamily="34" charset="0"/>
            </a:rPr>
            <a:t>vụ</a:t>
          </a:r>
          <a:r>
            <a:rPr lang="vi-VN" sz="1400" dirty="0">
              <a:latin typeface="Arial" panose="020B0604020202020204" pitchFamily="34" charset="0"/>
              <a:cs typeface="Arial" panose="020B0604020202020204" pitchFamily="34" charset="0"/>
            </a:rPr>
            <a:t> </a:t>
          </a:r>
          <a:r>
            <a:rPr lang="vi-VN" sz="1400" dirty="0" err="1">
              <a:latin typeface="Arial" panose="020B0604020202020204" pitchFamily="34" charset="0"/>
              <a:cs typeface="Arial" panose="020B0604020202020204" pitchFamily="34" charset="0"/>
            </a:rPr>
            <a:t>thẩm</a:t>
          </a:r>
          <a:r>
            <a:rPr lang="vi-VN" sz="1400" dirty="0">
              <a:latin typeface="Arial" panose="020B0604020202020204" pitchFamily="34" charset="0"/>
              <a:cs typeface="Arial" panose="020B0604020202020204" pitchFamily="34" charset="0"/>
            </a:rPr>
            <a:t> </a:t>
          </a:r>
          <a:r>
            <a:rPr lang="vi-VN" sz="1400" dirty="0" err="1">
              <a:latin typeface="Arial" panose="020B0604020202020204" pitchFamily="34" charset="0"/>
              <a:cs typeface="Arial" panose="020B0604020202020204" pitchFamily="34" charset="0"/>
            </a:rPr>
            <a:t>định</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chậm</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nhất</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vào</a:t>
          </a:r>
          <a:r>
            <a:rPr lang="en-US" sz="1400" dirty="0">
              <a:latin typeface="Arial" panose="020B0604020202020204" pitchFamily="34" charset="0"/>
              <a:cs typeface="Arial" panose="020B0604020202020204" pitchFamily="34" charset="0"/>
            </a:rPr>
            <a:t> 15/6 </a:t>
          </a:r>
          <a:r>
            <a:rPr lang="en-US" sz="1400" dirty="0" err="1">
              <a:latin typeface="Arial" panose="020B0604020202020204" pitchFamily="34" charset="0"/>
              <a:cs typeface="Arial" panose="020B0604020202020204" pitchFamily="34" charset="0"/>
            </a:rPr>
            <a:t>hằng</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năm</a:t>
          </a:r>
          <a:r>
            <a:rPr lang="en-US" sz="1400" dirty="0">
              <a:latin typeface="Arial" panose="020B0604020202020204" pitchFamily="34" charset="0"/>
              <a:cs typeface="Arial" panose="020B0604020202020204" pitchFamily="34" charset="0"/>
            </a:rPr>
            <a:t> =&gt; </a:t>
          </a:r>
          <a:r>
            <a:rPr lang="en-US" sz="1400" dirty="0" err="1">
              <a:latin typeface="Arial" panose="020B0604020202020204" pitchFamily="34" charset="0"/>
              <a:cs typeface="Arial" panose="020B0604020202020204" pitchFamily="34" charset="0"/>
            </a:rPr>
            <a:t>Các</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bộ</a:t>
          </a:r>
          <a:r>
            <a:rPr lang="en-US" sz="1400" dirty="0">
              <a:latin typeface="Arial" panose="020B0604020202020204" pitchFamily="34" charset="0"/>
              <a:cs typeface="Arial" panose="020B0604020202020204" pitchFamily="34" charset="0"/>
            </a:rPr>
            <a:t>, ĐP ban </a:t>
          </a:r>
          <a:r>
            <a:rPr lang="en-US" sz="1400" dirty="0" err="1">
              <a:latin typeface="Arial" panose="020B0604020202020204" pitchFamily="34" charset="0"/>
              <a:cs typeface="Arial" panose="020B0604020202020204" pitchFamily="34" charset="0"/>
            </a:rPr>
            <a:t>hành</a:t>
          </a:r>
          <a:r>
            <a:rPr lang="en-US" sz="1400" dirty="0">
              <a:latin typeface="Arial" panose="020B0604020202020204" pitchFamily="34" charset="0"/>
              <a:cs typeface="Arial" panose="020B0604020202020204" pitchFamily="34" charset="0"/>
            </a:rPr>
            <a:t> TTHC </a:t>
          </a:r>
          <a:r>
            <a:rPr lang="en-US" sz="1400" dirty="0" err="1">
              <a:latin typeface="Arial" panose="020B0604020202020204" pitchFamily="34" charset="0"/>
              <a:cs typeface="Arial" panose="020B0604020202020204" pitchFamily="34" charset="0"/>
            </a:rPr>
            <a:t>nội</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bộ</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quy</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định</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rõ</a:t>
          </a:r>
          <a:r>
            <a:rPr lang="vi-VN" sz="1400" dirty="0">
              <a:latin typeface="Arial" panose="020B0604020202020204" pitchFamily="34" charset="0"/>
              <a:cs typeface="Arial" panose="020B0604020202020204" pitchFamily="34" charset="0"/>
            </a:rPr>
            <a:t> </a:t>
          </a:r>
          <a:r>
            <a:rPr lang="vi-VN" sz="1400" dirty="0" err="1">
              <a:latin typeface="Arial" panose="020B0604020202020204" pitchFamily="34" charset="0"/>
              <a:cs typeface="Arial" panose="020B0604020202020204" pitchFamily="34" charset="0"/>
            </a:rPr>
            <a:t>hoặc</a:t>
          </a:r>
          <a:r>
            <a:rPr lang="vi-VN" sz="1400" dirty="0">
              <a:latin typeface="Arial" panose="020B0604020202020204" pitchFamily="34" charset="0"/>
              <a:cs typeface="Arial" panose="020B0604020202020204" pitchFamily="34" charset="0"/>
            </a:rPr>
            <a:t> </a:t>
          </a:r>
          <a:r>
            <a:rPr lang="vi-VN" sz="1400" dirty="0" err="1">
              <a:latin typeface="Arial" panose="020B0604020202020204" pitchFamily="34" charset="0"/>
              <a:cs typeface="Arial" panose="020B0604020202020204" pitchFamily="34" charset="0"/>
            </a:rPr>
            <a:t>ấn</a:t>
          </a:r>
          <a:r>
            <a:rPr lang="vi-VN" sz="1400" dirty="0">
              <a:latin typeface="Arial" panose="020B0604020202020204" pitchFamily="34" charset="0"/>
              <a:cs typeface="Arial" panose="020B0604020202020204" pitchFamily="34" charset="0"/>
            </a:rPr>
            <a:t> </a:t>
          </a:r>
          <a:r>
            <a:rPr lang="vi-VN" sz="1400" dirty="0" err="1">
              <a:latin typeface="Arial" panose="020B0604020202020204" pitchFamily="34" charset="0"/>
              <a:cs typeface="Arial" panose="020B0604020202020204" pitchFamily="34" charset="0"/>
            </a:rPr>
            <a:t>định</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thời</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hạn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các</a:t>
          </a:r>
          <a:r>
            <a:rPr lang="en-US" sz="1400" dirty="0">
              <a:latin typeface="Arial" panose="020B0604020202020204" pitchFamily="34" charset="0"/>
              <a:cs typeface="Arial" panose="020B0604020202020204" pitchFamily="34" charset="0"/>
            </a:rPr>
            <a:t> </a:t>
          </a:r>
          <a:r>
            <a:rPr lang="vi-VN" sz="1400" dirty="0">
              <a:latin typeface="Arial" panose="020B0604020202020204" pitchFamily="34" charset="0"/>
              <a:cs typeface="Arial" panose="020B0604020202020204" pitchFamily="34" charset="0"/>
            </a:rPr>
            <a:t>cơ quan, </a:t>
          </a:r>
          <a:r>
            <a:rPr lang="vi-VN" sz="1400" dirty="0" err="1">
              <a:latin typeface="Arial" panose="020B0604020202020204" pitchFamily="34" charset="0"/>
              <a:cs typeface="Arial" panose="020B0604020202020204" pitchFamily="34" charset="0"/>
            </a:rPr>
            <a:t>tổ</a:t>
          </a:r>
          <a:r>
            <a:rPr lang="vi-VN" sz="1400" dirty="0">
              <a:latin typeface="Arial" panose="020B0604020202020204" pitchFamily="34" charset="0"/>
              <a:cs typeface="Arial" panose="020B0604020202020204" pitchFamily="34" charset="0"/>
            </a:rPr>
            <a:t> </a:t>
          </a:r>
          <a:r>
            <a:rPr lang="vi-VN" sz="1400" dirty="0" err="1">
              <a:latin typeface="Arial" panose="020B0604020202020204" pitchFamily="34" charset="0"/>
              <a:cs typeface="Arial" panose="020B0604020202020204" pitchFamily="34" charset="0"/>
            </a:rPr>
            <a:t>chức</a:t>
          </a:r>
          <a:r>
            <a:rPr lang="vi-VN" sz="1400" dirty="0">
              <a:latin typeface="Arial" panose="020B0604020202020204" pitchFamily="34" charset="0"/>
              <a:cs typeface="Arial" panose="020B0604020202020204" pitchFamily="34" charset="0"/>
            </a:rPr>
            <a:t> </a:t>
          </a:r>
          <a:r>
            <a:rPr lang="vi-VN" sz="1400" dirty="0" err="1">
              <a:latin typeface="Arial" panose="020B0604020202020204" pitchFamily="34" charset="0"/>
              <a:cs typeface="Arial" panose="020B0604020202020204" pitchFamily="34" charset="0"/>
            </a:rPr>
            <a:t>thuộc</a:t>
          </a:r>
          <a:r>
            <a:rPr lang="vi-VN" sz="140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bộ, ĐP gửi kế hoạch; thời hạn cơ quan, tổ chức được giao nhiệm vụ về TCCB thẩm định, trình lãnh đạo bộ, ĐP kế hoạch biên chế công chức của bộ, ĐP để bảo đảm có thể gửi BNV chậm nhất vào ngày 15/6. =&gt; TTHCNB thuộc thẩm quyền giải quyết của </a:t>
          </a:r>
          <a:r>
            <a:rPr lang="vi-VN" sz="1400" dirty="0">
              <a:latin typeface="Arial" panose="020B0604020202020204" pitchFamily="34" charset="0"/>
              <a:cs typeface="Arial" panose="020B0604020202020204" pitchFamily="34" charset="0"/>
            </a:rPr>
            <a:t>ĐP</a:t>
          </a:r>
          <a:r>
            <a:rPr lang="en-US" sz="1400" dirty="0">
              <a:latin typeface="Arial" panose="020B0604020202020204" pitchFamily="34" charset="0"/>
              <a:cs typeface="Arial" panose="020B0604020202020204" pitchFamily="34" charset="0"/>
            </a:rPr>
            <a:t> (không bắt buộc quy định cụ thể)</a:t>
          </a:r>
          <a:r>
            <a:rPr lang="vi-VN" sz="1400" dirty="0">
              <a:latin typeface="Arial" panose="020B0604020202020204" pitchFamily="34" charset="0"/>
              <a:cs typeface="Arial" panose="020B0604020202020204" pitchFamily="34" charset="0"/>
            </a:rPr>
            <a:t>.</a:t>
          </a:r>
          <a:endParaRPr lang="en-US" sz="1400" dirty="0">
            <a:latin typeface="Arial" panose="020B0604020202020204" pitchFamily="34" charset="0"/>
            <a:cs typeface="Arial" panose="020B0604020202020204" pitchFamily="34" charset="0"/>
          </a:endParaRPr>
        </a:p>
      </dgm:t>
    </dgm:pt>
    <dgm:pt modelId="{153B0D01-DD15-4365-AA71-B34A56E58E89}" type="parTrans" cxnId="{06254B3D-882A-4598-BD74-47D644BAB742}">
      <dgm:prSet/>
      <dgm:spPr/>
      <dgm:t>
        <a:bodyPr/>
        <a:lstStyle/>
        <a:p>
          <a:endParaRPr lang="en-US"/>
        </a:p>
      </dgm:t>
    </dgm:pt>
    <dgm:pt modelId="{B2BE6FF6-6D52-49CA-A82C-5475BDDA97AF}" type="sibTrans" cxnId="{06254B3D-882A-4598-BD74-47D644BAB742}">
      <dgm:prSet/>
      <dgm:spPr/>
      <dgm:t>
        <a:bodyPr/>
        <a:lstStyle/>
        <a:p>
          <a:endParaRPr lang="en-US"/>
        </a:p>
      </dgm:t>
    </dgm:pt>
    <dgm:pt modelId="{E421F63E-2DC1-4048-B127-BED67108884A}">
      <dgm:prSet custT="1"/>
      <dgm:spPr/>
      <dgm:t>
        <a:bodyPr/>
        <a:lstStyle/>
        <a:p>
          <a:pPr algn="just"/>
          <a:r>
            <a:rPr lang="en-US" sz="1400" dirty="0">
              <a:latin typeface="Arial" panose="020B0604020202020204" pitchFamily="34" charset="0"/>
              <a:cs typeface="Arial" panose="020B0604020202020204" pitchFamily="34" charset="0"/>
            </a:rPr>
            <a:t>QĐ </a:t>
          </a:r>
          <a:r>
            <a:rPr lang="en-US" sz="1400" dirty="0" err="1">
              <a:latin typeface="Arial" panose="020B0604020202020204" pitchFamily="34" charset="0"/>
              <a:cs typeface="Arial" panose="020B0604020202020204" pitchFamily="34" charset="0"/>
            </a:rPr>
            <a:t>số</a:t>
          </a:r>
          <a:r>
            <a:rPr lang="en-US" sz="1400" dirty="0">
              <a:latin typeface="Arial" panose="020B0604020202020204" pitchFamily="34" charset="0"/>
              <a:cs typeface="Arial" panose="020B0604020202020204" pitchFamily="34" charset="0"/>
            </a:rPr>
            <a:t> 06/QĐ-</a:t>
          </a:r>
          <a:r>
            <a:rPr lang="en-US" sz="1400" dirty="0" err="1">
              <a:latin typeface="Arial" panose="020B0604020202020204" pitchFamily="34" charset="0"/>
              <a:cs typeface="Arial" panose="020B0604020202020204" pitchFamily="34" charset="0"/>
            </a:rPr>
            <a:t>TTg</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ngày</a:t>
          </a:r>
          <a:r>
            <a:rPr lang="en-US" sz="1400" dirty="0">
              <a:latin typeface="Arial" panose="020B0604020202020204" pitchFamily="34" charset="0"/>
              <a:cs typeface="Arial" panose="020B0604020202020204" pitchFamily="34" charset="0"/>
            </a:rPr>
            <a:t> 03/01/2019 ban </a:t>
          </a:r>
          <a:r>
            <a:rPr lang="en-US" sz="1400" dirty="0" err="1">
              <a:latin typeface="Arial" panose="020B0604020202020204" pitchFamily="34" charset="0"/>
              <a:cs typeface="Arial" panose="020B0604020202020204" pitchFamily="34" charset="0"/>
            </a:rPr>
            <a:t>hành</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Quy</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định</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về</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tiêu</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chuẩn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trình</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tự</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đánh</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giá</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và</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công</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nhận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xã</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phường</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thị</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trấn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phù</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hợp</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với</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trẻ</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em</a:t>
          </a:r>
          <a:r>
            <a:rPr lang="vi-VN"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quy</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định</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điều</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kiện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công</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nhận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xã</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phường</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thị</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trấn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đạt</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tiêu</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chuẩn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phù</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hợp</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với</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trẻ</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em</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phải</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đạt</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tổng</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số</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điểm</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theo</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quy</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định</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sau</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đây</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i</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Phường</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thuộc</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quận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thị</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xã</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thành</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phố</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của</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thành</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phố</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trực</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thuộc</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trung</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ương</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Đạt</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từ</a:t>
          </a:r>
          <a:r>
            <a:rPr lang="en-US" sz="1400" dirty="0">
              <a:latin typeface="Arial" panose="020B0604020202020204" pitchFamily="34" charset="0"/>
              <a:cs typeface="Arial" panose="020B0604020202020204" pitchFamily="34" charset="0"/>
            </a:rPr>
            <a:t> 900 </a:t>
          </a:r>
          <a:r>
            <a:rPr lang="en-US" sz="1400" dirty="0" err="1">
              <a:latin typeface="Arial" panose="020B0604020202020204" pitchFamily="34" charset="0"/>
              <a:cs typeface="Arial" panose="020B0604020202020204" pitchFamily="34" charset="0"/>
            </a:rPr>
            <a:t>điểm</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trở</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lên</a:t>
          </a:r>
          <a:r>
            <a:rPr lang="en-US" sz="1400" dirty="0">
              <a:latin typeface="Arial" panose="020B0604020202020204" pitchFamily="34" charset="0"/>
              <a:cs typeface="Arial" panose="020B0604020202020204" pitchFamily="34" charset="0"/>
            </a:rPr>
            <a:t>; (ii) </a:t>
          </a:r>
          <a:r>
            <a:rPr lang="en-US" sz="1400" dirty="0" err="1">
              <a:latin typeface="Arial" panose="020B0604020202020204" pitchFamily="34" charset="0"/>
              <a:cs typeface="Arial" panose="020B0604020202020204" pitchFamily="34" charset="0"/>
            </a:rPr>
            <a:t>Xã</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thị</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trấn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thuộc</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miền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núi</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hải</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đảo</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xã</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đặc</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biệt</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khó</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khăn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theo</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quy</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định</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của</a:t>
          </a:r>
          <a:r>
            <a:rPr lang="en-US" sz="1400" dirty="0">
              <a:latin typeface="Arial" panose="020B0604020202020204" pitchFamily="34" charset="0"/>
              <a:cs typeface="Arial" panose="020B0604020202020204" pitchFamily="34" charset="0"/>
            </a:rPr>
            <a:t> </a:t>
          </a:r>
          <a:r>
            <a:rPr lang="vi-VN" sz="1400" dirty="0" err="1">
              <a:latin typeface="Arial" panose="020B0604020202020204" pitchFamily="34" charset="0"/>
              <a:cs typeface="Arial" panose="020B0604020202020204" pitchFamily="34" charset="0"/>
            </a:rPr>
            <a:t>TTgCP</a:t>
          </a:r>
          <a:r>
            <a:rPr lang="en-US" sz="1400" dirty="0">
              <a:latin typeface="Arial" panose="020B0604020202020204" pitchFamily="34" charset="0"/>
              <a:cs typeface="Arial" panose="020B0604020202020204" pitchFamily="34" charset="0"/>
            </a:rPr>
            <a:t>: Đạt từ 800 điểm trở lên; (iii) Xã, phường, thị trấn còn lại: Đạt từ 850 điểm trở lên.=&gt; Từng ĐP phải quy định rõ các phường, xã, thị trấn trên địa bàn</a:t>
          </a:r>
          <a:r>
            <a:rPr lang="vi-VN" sz="1400" dirty="0">
              <a:latin typeface="Arial" panose="020B0604020202020204" pitchFamily="34" charset="0"/>
              <a:cs typeface="Arial" panose="020B0604020202020204" pitchFamily="34" charset="0"/>
            </a:rPr>
            <a:t> (nêu </a:t>
          </a:r>
          <a:r>
            <a:rPr lang="vi-VN" sz="1400" dirty="0" err="1">
              <a:latin typeface="Arial" panose="020B0604020202020204" pitchFamily="34" charset="0"/>
              <a:cs typeface="Arial" panose="020B0604020202020204" pitchFamily="34" charset="0"/>
            </a:rPr>
            <a:t>cụ</a:t>
          </a:r>
          <a:r>
            <a:rPr lang="vi-VN" sz="1400" dirty="0">
              <a:latin typeface="Arial" panose="020B0604020202020204" pitchFamily="34" charset="0"/>
              <a:cs typeface="Arial" panose="020B0604020202020204" pitchFamily="34" charset="0"/>
            </a:rPr>
            <a:t> </a:t>
          </a:r>
          <a:r>
            <a:rPr lang="vi-VN" sz="1400" dirty="0" err="1">
              <a:latin typeface="Arial" panose="020B0604020202020204" pitchFamily="34" charset="0"/>
              <a:cs typeface="Arial" panose="020B0604020202020204" pitchFamily="34" charset="0"/>
            </a:rPr>
            <a:t>thể</a:t>
          </a:r>
          <a:r>
            <a:rPr lang="vi-VN" sz="1400" dirty="0">
              <a:latin typeface="Arial" panose="020B0604020202020204" pitchFamily="34" charset="0"/>
              <a:cs typeface="Arial" panose="020B0604020202020204" pitchFamily="34" charset="0"/>
            </a:rPr>
            <a:t> tên </a:t>
          </a:r>
          <a:r>
            <a:rPr lang="vi-VN" sz="1400" dirty="0" err="1">
              <a:latin typeface="Arial" panose="020B0604020202020204" pitchFamily="34" charset="0"/>
              <a:cs typeface="Arial" panose="020B0604020202020204" pitchFamily="34" charset="0"/>
            </a:rPr>
            <a:t>gọi</a:t>
          </a:r>
          <a:r>
            <a:rPr lang="vi-VN" sz="1400" dirty="0">
              <a:latin typeface="Arial" panose="020B0604020202020204" pitchFamily="34" charset="0"/>
              <a:cs typeface="Arial" panose="020B0604020202020204" pitchFamily="34" charset="0"/>
            </a:rPr>
            <a:t>) theo tiêu </a:t>
          </a:r>
          <a:r>
            <a:rPr lang="vi-VN" sz="1400" dirty="0" err="1">
              <a:latin typeface="Arial" panose="020B0604020202020204" pitchFamily="34" charset="0"/>
              <a:cs typeface="Arial" panose="020B0604020202020204" pitchFamily="34" charset="0"/>
            </a:rPr>
            <a:t>chí</a:t>
          </a:r>
          <a:r>
            <a:rPr lang="vi-VN" sz="1400" dirty="0">
              <a:latin typeface="Arial" panose="020B0604020202020204" pitchFamily="34" charset="0"/>
              <a:cs typeface="Arial" panose="020B0604020202020204" pitchFamily="34" charset="0"/>
            </a:rPr>
            <a:t> </a:t>
          </a:r>
          <a:r>
            <a:rPr lang="vi-VN" sz="1400" dirty="0" err="1">
              <a:latin typeface="Arial" panose="020B0604020202020204" pitchFamily="34" charset="0"/>
              <a:cs typeface="Arial" panose="020B0604020202020204" pitchFamily="34" charset="0"/>
            </a:rPr>
            <a:t>gắn</a:t>
          </a:r>
          <a:r>
            <a:rPr lang="vi-VN" sz="1400" dirty="0">
              <a:latin typeface="Arial" panose="020B0604020202020204" pitchFamily="34" charset="0"/>
              <a:cs typeface="Arial" panose="020B0604020202020204" pitchFamily="34" charset="0"/>
            </a:rPr>
            <a:t> </a:t>
          </a:r>
          <a:r>
            <a:rPr lang="vi-VN" sz="1400" dirty="0" err="1">
              <a:latin typeface="Arial" panose="020B0604020202020204" pitchFamily="34" charset="0"/>
              <a:cs typeface="Arial" panose="020B0604020202020204" pitchFamily="34" charset="0"/>
            </a:rPr>
            <a:t>với</a:t>
          </a:r>
          <a:r>
            <a:rPr lang="en-US" sz="1400" dirty="0">
              <a:latin typeface="Arial" panose="020B0604020202020204" pitchFamily="34" charset="0"/>
              <a:cs typeface="Arial" panose="020B0604020202020204" pitchFamily="34" charset="0"/>
            </a:rPr>
            <a:t> 03 trường hợp nêu tại QĐ 06, và cập nhật khi có sự thay đổi.</a:t>
          </a:r>
          <a:r>
            <a:rPr lang="vi-VN" sz="140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=&gt; TTHCNB thuộc thẩm quyền giải quyết của </a:t>
          </a:r>
          <a:r>
            <a:rPr lang="vi-VN" sz="1400" dirty="0">
              <a:latin typeface="Arial" panose="020B0604020202020204" pitchFamily="34" charset="0"/>
              <a:cs typeface="Arial" panose="020B0604020202020204" pitchFamily="34" charset="0"/>
            </a:rPr>
            <a:t>ĐP</a:t>
          </a:r>
          <a:r>
            <a:rPr lang="en-US" sz="1400" dirty="0">
              <a:latin typeface="Arial" panose="020B0604020202020204" pitchFamily="34" charset="0"/>
              <a:cs typeface="Arial" panose="020B0604020202020204" pitchFamily="34" charset="0"/>
            </a:rPr>
            <a:t> (không bắt buộc quy định cụ thể)</a:t>
          </a:r>
          <a:r>
            <a:rPr lang="vi-VN" sz="1400" dirty="0">
              <a:latin typeface="Arial" panose="020B0604020202020204" pitchFamily="34" charset="0"/>
              <a:cs typeface="Arial" panose="020B0604020202020204" pitchFamily="34" charset="0"/>
            </a:rPr>
            <a:t>.</a:t>
          </a:r>
          <a:endParaRPr lang="en-US" sz="1400" dirty="0">
            <a:latin typeface="Arial" panose="020B0604020202020204" pitchFamily="34" charset="0"/>
            <a:cs typeface="Arial" panose="020B0604020202020204" pitchFamily="34" charset="0"/>
          </a:endParaRPr>
        </a:p>
      </dgm:t>
    </dgm:pt>
    <dgm:pt modelId="{5F1ED825-672F-45F4-9BAD-9CF956056B61}" type="parTrans" cxnId="{D9B19F26-D3B7-48BE-AC6D-8FB70146A265}">
      <dgm:prSet/>
      <dgm:spPr/>
      <dgm:t>
        <a:bodyPr/>
        <a:lstStyle/>
        <a:p>
          <a:endParaRPr lang="en-US"/>
        </a:p>
      </dgm:t>
    </dgm:pt>
    <dgm:pt modelId="{CF1A4654-C86C-41DA-AAAE-B0C0FCC4C57E}" type="sibTrans" cxnId="{D9B19F26-D3B7-48BE-AC6D-8FB70146A265}">
      <dgm:prSet/>
      <dgm:spPr/>
      <dgm:t>
        <a:bodyPr/>
        <a:lstStyle/>
        <a:p>
          <a:endParaRPr lang="en-US"/>
        </a:p>
      </dgm:t>
    </dgm:pt>
    <dgm:pt modelId="{0B6DE7BA-7021-430D-9AD6-1368CC6AFBD8}" type="pres">
      <dgm:prSet presAssocID="{58E1B9BE-8987-495C-8B83-1CD3A34B28FE}" presName="diagram" presStyleCnt="0">
        <dgm:presLayoutVars>
          <dgm:chPref val="1"/>
          <dgm:dir/>
          <dgm:animOne val="branch"/>
          <dgm:animLvl val="lvl"/>
          <dgm:resizeHandles val="exact"/>
        </dgm:presLayoutVars>
      </dgm:prSet>
      <dgm:spPr/>
    </dgm:pt>
    <dgm:pt modelId="{8C371BB2-81BA-459A-B81F-F323AFAC4FFE}" type="pres">
      <dgm:prSet presAssocID="{8A98A247-D84D-499D-B9FF-967541BC94A2}" presName="root1" presStyleCnt="0"/>
      <dgm:spPr/>
    </dgm:pt>
    <dgm:pt modelId="{50A3727B-6CCD-489E-A1C4-299F15B1427A}" type="pres">
      <dgm:prSet presAssocID="{8A98A247-D84D-499D-B9FF-967541BC94A2}" presName="LevelOneTextNode" presStyleLbl="node0" presStyleIdx="0" presStyleCnt="1" custScaleX="189087" custScaleY="291318">
        <dgm:presLayoutVars>
          <dgm:chPref val="3"/>
        </dgm:presLayoutVars>
      </dgm:prSet>
      <dgm:spPr/>
    </dgm:pt>
    <dgm:pt modelId="{F6BB96A9-CC6B-4BC0-853F-4C0B4988303C}" type="pres">
      <dgm:prSet presAssocID="{8A98A247-D84D-499D-B9FF-967541BC94A2}" presName="level2hierChild" presStyleCnt="0"/>
      <dgm:spPr/>
    </dgm:pt>
    <dgm:pt modelId="{C66A48B0-1F49-4F66-A651-1F1A2E9621A6}" type="pres">
      <dgm:prSet presAssocID="{153B0D01-DD15-4365-AA71-B34A56E58E89}" presName="conn2-1" presStyleLbl="parChTrans1D2" presStyleIdx="0" presStyleCnt="2"/>
      <dgm:spPr/>
    </dgm:pt>
    <dgm:pt modelId="{DE04EAFF-A342-4729-AE7E-711F2D709E78}" type="pres">
      <dgm:prSet presAssocID="{153B0D01-DD15-4365-AA71-B34A56E58E89}" presName="connTx" presStyleLbl="parChTrans1D2" presStyleIdx="0" presStyleCnt="2"/>
      <dgm:spPr/>
    </dgm:pt>
    <dgm:pt modelId="{4B46464A-E1C3-4F3E-80C7-77124CC64F09}" type="pres">
      <dgm:prSet presAssocID="{43264DDD-033A-4510-8542-629E938D7386}" presName="root2" presStyleCnt="0"/>
      <dgm:spPr/>
    </dgm:pt>
    <dgm:pt modelId="{CDB36D82-428F-4CB6-94D0-3DA441FCF557}" type="pres">
      <dgm:prSet presAssocID="{43264DDD-033A-4510-8542-629E938D7386}" presName="LevelTwoTextNode" presStyleLbl="node2" presStyleIdx="0" presStyleCnt="2" custScaleX="352385" custScaleY="216734">
        <dgm:presLayoutVars>
          <dgm:chPref val="3"/>
        </dgm:presLayoutVars>
      </dgm:prSet>
      <dgm:spPr/>
    </dgm:pt>
    <dgm:pt modelId="{2E27D065-5D6E-48DE-9C4C-3FD251213EDF}" type="pres">
      <dgm:prSet presAssocID="{43264DDD-033A-4510-8542-629E938D7386}" presName="level3hierChild" presStyleCnt="0"/>
      <dgm:spPr/>
    </dgm:pt>
    <dgm:pt modelId="{9A2A1F61-ED6B-4A80-854F-45A550895D99}" type="pres">
      <dgm:prSet presAssocID="{5F1ED825-672F-45F4-9BAD-9CF956056B61}" presName="conn2-1" presStyleLbl="parChTrans1D2" presStyleIdx="1" presStyleCnt="2"/>
      <dgm:spPr/>
    </dgm:pt>
    <dgm:pt modelId="{9A851DF3-4C3C-4CCD-9700-2A9320EEAD01}" type="pres">
      <dgm:prSet presAssocID="{5F1ED825-672F-45F4-9BAD-9CF956056B61}" presName="connTx" presStyleLbl="parChTrans1D2" presStyleIdx="1" presStyleCnt="2"/>
      <dgm:spPr/>
    </dgm:pt>
    <dgm:pt modelId="{C9909E55-E48A-462B-8A52-06F6E9BDE167}" type="pres">
      <dgm:prSet presAssocID="{E421F63E-2DC1-4048-B127-BED67108884A}" presName="root2" presStyleCnt="0"/>
      <dgm:spPr/>
    </dgm:pt>
    <dgm:pt modelId="{E22CC02F-36B1-43E9-95E5-602AE2DD3678}" type="pres">
      <dgm:prSet presAssocID="{E421F63E-2DC1-4048-B127-BED67108884A}" presName="LevelTwoTextNode" presStyleLbl="node2" presStyleIdx="1" presStyleCnt="2" custScaleX="352847" custScaleY="231986">
        <dgm:presLayoutVars>
          <dgm:chPref val="3"/>
        </dgm:presLayoutVars>
      </dgm:prSet>
      <dgm:spPr/>
    </dgm:pt>
    <dgm:pt modelId="{B10E92D3-0BE4-44D3-A8E2-9951747F3323}" type="pres">
      <dgm:prSet presAssocID="{E421F63E-2DC1-4048-B127-BED67108884A}" presName="level3hierChild" presStyleCnt="0"/>
      <dgm:spPr/>
    </dgm:pt>
  </dgm:ptLst>
  <dgm:cxnLst>
    <dgm:cxn modelId="{D9B19F26-D3B7-48BE-AC6D-8FB70146A265}" srcId="{8A98A247-D84D-499D-B9FF-967541BC94A2}" destId="{E421F63E-2DC1-4048-B127-BED67108884A}" srcOrd="1" destOrd="0" parTransId="{5F1ED825-672F-45F4-9BAD-9CF956056B61}" sibTransId="{CF1A4654-C86C-41DA-AAAE-B0C0FCC4C57E}"/>
    <dgm:cxn modelId="{06254B3D-882A-4598-BD74-47D644BAB742}" srcId="{8A98A247-D84D-499D-B9FF-967541BC94A2}" destId="{43264DDD-033A-4510-8542-629E938D7386}" srcOrd="0" destOrd="0" parTransId="{153B0D01-DD15-4365-AA71-B34A56E58E89}" sibTransId="{B2BE6FF6-6D52-49CA-A82C-5475BDDA97AF}"/>
    <dgm:cxn modelId="{EDC50863-B840-4E99-8229-1AAD0C1EAED3}" type="presOf" srcId="{E421F63E-2DC1-4048-B127-BED67108884A}" destId="{E22CC02F-36B1-43E9-95E5-602AE2DD3678}" srcOrd="0" destOrd="0" presId="urn:microsoft.com/office/officeart/2005/8/layout/hierarchy2"/>
    <dgm:cxn modelId="{3435218A-8AB8-4CCD-B93E-AD63C0ECCDE3}" srcId="{58E1B9BE-8987-495C-8B83-1CD3A34B28FE}" destId="{8A98A247-D84D-499D-B9FF-967541BC94A2}" srcOrd="0" destOrd="0" parTransId="{E6BF9E92-CA78-499B-9AC6-7447F5A2426B}" sibTransId="{D436319A-CA50-4077-B4FB-6F96AF0B7CB7}"/>
    <dgm:cxn modelId="{B04C8A8D-5EF9-462A-8C3E-4159A02BD33D}" type="presOf" srcId="{153B0D01-DD15-4365-AA71-B34A56E58E89}" destId="{DE04EAFF-A342-4729-AE7E-711F2D709E78}" srcOrd="1" destOrd="0" presId="urn:microsoft.com/office/officeart/2005/8/layout/hierarchy2"/>
    <dgm:cxn modelId="{556854A2-E1BD-4DC4-8771-CB2DA9F09606}" type="presOf" srcId="{58E1B9BE-8987-495C-8B83-1CD3A34B28FE}" destId="{0B6DE7BA-7021-430D-9AD6-1368CC6AFBD8}" srcOrd="0" destOrd="0" presId="urn:microsoft.com/office/officeart/2005/8/layout/hierarchy2"/>
    <dgm:cxn modelId="{C6E5D0C2-101A-4DAA-B81D-FE00F564430C}" type="presOf" srcId="{5F1ED825-672F-45F4-9BAD-9CF956056B61}" destId="{9A2A1F61-ED6B-4A80-854F-45A550895D99}" srcOrd="0" destOrd="0" presId="urn:microsoft.com/office/officeart/2005/8/layout/hierarchy2"/>
    <dgm:cxn modelId="{441EE4C3-8B18-4DEE-B446-A636F77C4753}" type="presOf" srcId="{153B0D01-DD15-4365-AA71-B34A56E58E89}" destId="{C66A48B0-1F49-4F66-A651-1F1A2E9621A6}" srcOrd="0" destOrd="0" presId="urn:microsoft.com/office/officeart/2005/8/layout/hierarchy2"/>
    <dgm:cxn modelId="{B4CE78CB-3A06-48E2-983B-CCB27C2928C1}" type="presOf" srcId="{43264DDD-033A-4510-8542-629E938D7386}" destId="{CDB36D82-428F-4CB6-94D0-3DA441FCF557}" srcOrd="0" destOrd="0" presId="urn:microsoft.com/office/officeart/2005/8/layout/hierarchy2"/>
    <dgm:cxn modelId="{3FDC73F9-656B-43CF-9843-80215460DC62}" type="presOf" srcId="{5F1ED825-672F-45F4-9BAD-9CF956056B61}" destId="{9A851DF3-4C3C-4CCD-9700-2A9320EEAD01}" srcOrd="1" destOrd="0" presId="urn:microsoft.com/office/officeart/2005/8/layout/hierarchy2"/>
    <dgm:cxn modelId="{5CC7BCFE-5E58-45D7-A0DD-763266D334C4}" type="presOf" srcId="{8A98A247-D84D-499D-B9FF-967541BC94A2}" destId="{50A3727B-6CCD-489E-A1C4-299F15B1427A}" srcOrd="0" destOrd="0" presId="urn:microsoft.com/office/officeart/2005/8/layout/hierarchy2"/>
    <dgm:cxn modelId="{AD29C248-128B-4F71-903C-E5C79800827F}" type="presParOf" srcId="{0B6DE7BA-7021-430D-9AD6-1368CC6AFBD8}" destId="{8C371BB2-81BA-459A-B81F-F323AFAC4FFE}" srcOrd="0" destOrd="0" presId="urn:microsoft.com/office/officeart/2005/8/layout/hierarchy2"/>
    <dgm:cxn modelId="{7421D731-02A1-4D1A-BEC3-1EC11182F57E}" type="presParOf" srcId="{8C371BB2-81BA-459A-B81F-F323AFAC4FFE}" destId="{50A3727B-6CCD-489E-A1C4-299F15B1427A}" srcOrd="0" destOrd="0" presId="urn:microsoft.com/office/officeart/2005/8/layout/hierarchy2"/>
    <dgm:cxn modelId="{DE8EB133-22DB-42AB-A531-6E3F2E8AB235}" type="presParOf" srcId="{8C371BB2-81BA-459A-B81F-F323AFAC4FFE}" destId="{F6BB96A9-CC6B-4BC0-853F-4C0B4988303C}" srcOrd="1" destOrd="0" presId="urn:microsoft.com/office/officeart/2005/8/layout/hierarchy2"/>
    <dgm:cxn modelId="{9B5E5702-DCF4-4056-B6AE-94DD6A483FE7}" type="presParOf" srcId="{F6BB96A9-CC6B-4BC0-853F-4C0B4988303C}" destId="{C66A48B0-1F49-4F66-A651-1F1A2E9621A6}" srcOrd="0" destOrd="0" presId="urn:microsoft.com/office/officeart/2005/8/layout/hierarchy2"/>
    <dgm:cxn modelId="{21883B09-89AF-4BA0-9A2F-2702FBE523A9}" type="presParOf" srcId="{C66A48B0-1F49-4F66-A651-1F1A2E9621A6}" destId="{DE04EAFF-A342-4729-AE7E-711F2D709E78}" srcOrd="0" destOrd="0" presId="urn:microsoft.com/office/officeart/2005/8/layout/hierarchy2"/>
    <dgm:cxn modelId="{70909284-D44D-4703-BD4E-0016179B2731}" type="presParOf" srcId="{F6BB96A9-CC6B-4BC0-853F-4C0B4988303C}" destId="{4B46464A-E1C3-4F3E-80C7-77124CC64F09}" srcOrd="1" destOrd="0" presId="urn:microsoft.com/office/officeart/2005/8/layout/hierarchy2"/>
    <dgm:cxn modelId="{62D2AD3C-8A68-4A8B-9486-204C9E8C4820}" type="presParOf" srcId="{4B46464A-E1C3-4F3E-80C7-77124CC64F09}" destId="{CDB36D82-428F-4CB6-94D0-3DA441FCF557}" srcOrd="0" destOrd="0" presId="urn:microsoft.com/office/officeart/2005/8/layout/hierarchy2"/>
    <dgm:cxn modelId="{324F9CCB-1443-4161-88A1-9C39D00E9FC2}" type="presParOf" srcId="{4B46464A-E1C3-4F3E-80C7-77124CC64F09}" destId="{2E27D065-5D6E-48DE-9C4C-3FD251213EDF}" srcOrd="1" destOrd="0" presId="urn:microsoft.com/office/officeart/2005/8/layout/hierarchy2"/>
    <dgm:cxn modelId="{215DE5B6-F73A-4103-BBEE-A2E157B098FD}" type="presParOf" srcId="{F6BB96A9-CC6B-4BC0-853F-4C0B4988303C}" destId="{9A2A1F61-ED6B-4A80-854F-45A550895D99}" srcOrd="2" destOrd="0" presId="urn:microsoft.com/office/officeart/2005/8/layout/hierarchy2"/>
    <dgm:cxn modelId="{6E605AA8-8D99-4D06-8CD3-7A44585E8DB0}" type="presParOf" srcId="{9A2A1F61-ED6B-4A80-854F-45A550895D99}" destId="{9A851DF3-4C3C-4CCD-9700-2A9320EEAD01}" srcOrd="0" destOrd="0" presId="urn:microsoft.com/office/officeart/2005/8/layout/hierarchy2"/>
    <dgm:cxn modelId="{97B31248-8325-4596-8080-1F94AB45C8D0}" type="presParOf" srcId="{F6BB96A9-CC6B-4BC0-853F-4C0B4988303C}" destId="{C9909E55-E48A-462B-8A52-06F6E9BDE167}" srcOrd="3" destOrd="0" presId="urn:microsoft.com/office/officeart/2005/8/layout/hierarchy2"/>
    <dgm:cxn modelId="{8A784917-333F-41BA-ADF2-F6798892BDEE}" type="presParOf" srcId="{C9909E55-E48A-462B-8A52-06F6E9BDE167}" destId="{E22CC02F-36B1-43E9-95E5-602AE2DD3678}" srcOrd="0" destOrd="0" presId="urn:microsoft.com/office/officeart/2005/8/layout/hierarchy2"/>
    <dgm:cxn modelId="{2B55C583-8863-447E-B3FA-2923D3F5E967}" type="presParOf" srcId="{C9909E55-E48A-462B-8A52-06F6E9BDE167}" destId="{B10E92D3-0BE4-44D3-A8E2-9951747F3323}"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8E1B9BE-8987-495C-8B83-1CD3A34B28FE}" type="doc">
      <dgm:prSet loTypeId="urn:microsoft.com/office/officeart/2005/8/layout/hierarchy2" loCatId="hierarchy" qsTypeId="urn:microsoft.com/office/officeart/2005/8/quickstyle/simple1" qsCatId="simple" csTypeId="urn:microsoft.com/office/officeart/2005/8/colors/accent6_1" csCatId="accent6" phldr="1"/>
      <dgm:spPr/>
      <dgm:t>
        <a:bodyPr/>
        <a:lstStyle/>
        <a:p>
          <a:endParaRPr lang="en-US"/>
        </a:p>
      </dgm:t>
    </dgm:pt>
    <dgm:pt modelId="{8A98A247-D84D-499D-B9FF-967541BC94A2}">
      <dgm:prSet phldrT="[Text]" custT="1"/>
      <dgm:spPr/>
      <dgm:t>
        <a:bodyPr/>
        <a:lstStyle/>
        <a:p>
          <a:pPr algn="just"/>
          <a:r>
            <a:rPr lang="vi-VN" sz="1800" dirty="0">
              <a:latin typeface="Arial" panose="020B0604020202020204" pitchFamily="34" charset="0"/>
              <a:cs typeface="Arial" panose="020B0604020202020204" pitchFamily="34" charset="0"/>
            </a:rPr>
            <a:t>3. </a:t>
          </a:r>
          <a:r>
            <a:rPr lang="en-US" sz="1800" dirty="0">
              <a:latin typeface="Arial" panose="020B0604020202020204" pitchFamily="34" charset="0"/>
              <a:cs typeface="Arial" panose="020B0604020202020204" pitchFamily="34" charset="0"/>
            </a:rPr>
            <a:t>TTHC nội bộ </a:t>
          </a:r>
          <a:r>
            <a:rPr lang="vi-VN" sz="1800" dirty="0">
              <a:latin typeface="Arial" panose="020B0604020202020204" pitchFamily="34" charset="0"/>
              <a:cs typeface="Arial" panose="020B0604020202020204" pitchFamily="34" charset="0"/>
            </a:rPr>
            <a:t>B</a:t>
          </a:r>
          <a:r>
            <a:rPr lang="en-US" sz="1800" dirty="0">
              <a:latin typeface="Arial" panose="020B0604020202020204" pitchFamily="34" charset="0"/>
              <a:cs typeface="Arial" panose="020B0604020202020204" pitchFamily="34" charset="0"/>
            </a:rPr>
            <a:t>, ĐP chủ động quy định để giải quyết công việc nội bộ của </a:t>
          </a:r>
          <a:r>
            <a:rPr lang="vi-VN" sz="1800" dirty="0">
              <a:latin typeface="Arial" panose="020B0604020202020204" pitchFamily="34" charset="0"/>
              <a:cs typeface="Arial" panose="020B0604020202020204" pitchFamily="34" charset="0"/>
            </a:rPr>
            <a:t>B</a:t>
          </a:r>
          <a:r>
            <a:rPr lang="en-US" sz="1800" dirty="0">
              <a:latin typeface="Arial" panose="020B0604020202020204" pitchFamily="34" charset="0"/>
              <a:cs typeface="Arial" panose="020B0604020202020204" pitchFamily="34" charset="0"/>
            </a:rPr>
            <a:t>, ĐP mà thường </a:t>
          </a:r>
          <a:r>
            <a:rPr lang="vi-VN" sz="1800" dirty="0">
              <a:latin typeface="Arial" panose="020B0604020202020204" pitchFamily="34" charset="0"/>
              <a:cs typeface="Arial" panose="020B0604020202020204" pitchFamily="34" charset="0"/>
            </a:rPr>
            <a:t>B</a:t>
          </a:r>
          <a:r>
            <a:rPr lang="en-US" sz="1800" dirty="0">
              <a:latin typeface="Arial" panose="020B0604020202020204" pitchFamily="34" charset="0"/>
              <a:cs typeface="Arial" panose="020B0604020202020204" pitchFamily="34" charset="0"/>
            </a:rPr>
            <a:t>, ĐP nào cũng có theo chức năng, nhiệm vụ được giao (</a:t>
          </a:r>
          <a:r>
            <a:rPr lang="vi-VN" sz="1800" dirty="0">
              <a:latin typeface="Arial" panose="020B0604020202020204" pitchFamily="34" charset="0"/>
              <a:cs typeface="Arial" panose="020B0604020202020204" pitchFamily="34" charset="0"/>
            </a:rPr>
            <a:t>đa </a:t>
          </a:r>
          <a:r>
            <a:rPr lang="vi-VN" sz="1800" dirty="0" err="1">
              <a:latin typeface="Arial" panose="020B0604020202020204" pitchFamily="34" charset="0"/>
              <a:cs typeface="Arial" panose="020B0604020202020204" pitchFamily="34" charset="0"/>
            </a:rPr>
            <a:t>số</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là</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về</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công</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tác</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văn</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phòng</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và</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công</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tác</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tổ</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chức</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cán</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bộ</a:t>
          </a:r>
          <a:r>
            <a:rPr lang="en-US" sz="1800" dirty="0">
              <a:latin typeface="Arial" panose="020B0604020202020204" pitchFamily="34" charset="0"/>
              <a:cs typeface="Arial" panose="020B0604020202020204" pitchFamily="34" charset="0"/>
            </a:rPr>
            <a:t>).</a:t>
          </a:r>
        </a:p>
      </dgm:t>
    </dgm:pt>
    <dgm:pt modelId="{E6BF9E92-CA78-499B-9AC6-7447F5A2426B}" type="parTrans" cxnId="{3435218A-8AB8-4CCD-B93E-AD63C0ECCDE3}">
      <dgm:prSet/>
      <dgm:spPr/>
      <dgm:t>
        <a:bodyPr/>
        <a:lstStyle/>
        <a:p>
          <a:endParaRPr lang="en-US"/>
        </a:p>
      </dgm:t>
    </dgm:pt>
    <dgm:pt modelId="{D436319A-CA50-4077-B4FB-6F96AF0B7CB7}" type="sibTrans" cxnId="{3435218A-8AB8-4CCD-B93E-AD63C0ECCDE3}">
      <dgm:prSet/>
      <dgm:spPr/>
      <dgm:t>
        <a:bodyPr/>
        <a:lstStyle/>
        <a:p>
          <a:endParaRPr lang="en-US"/>
        </a:p>
      </dgm:t>
    </dgm:pt>
    <dgm:pt modelId="{43264DDD-033A-4510-8542-629E938D7386}">
      <dgm:prSet phldrT="[Text]" custT="1"/>
      <dgm:spPr/>
      <dgm:t>
        <a:bodyPr/>
        <a:lstStyle/>
        <a:p>
          <a:pPr algn="just"/>
          <a:r>
            <a:rPr lang="en-US" sz="1800" dirty="0" err="1">
              <a:latin typeface="Arial" panose="020B0604020202020204" pitchFamily="34" charset="0"/>
              <a:cs typeface="Arial" panose="020B0604020202020204" pitchFamily="34" charset="0"/>
            </a:rPr>
            <a:t>Các</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thủ</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tục</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này</a:t>
          </a:r>
          <a:r>
            <a:rPr lang="en-US" sz="1800" dirty="0">
              <a:latin typeface="Arial" panose="020B0604020202020204" pitchFamily="34" charset="0"/>
              <a:cs typeface="Arial" panose="020B0604020202020204" pitchFamily="34" charset="0"/>
            </a:rPr>
            <a:t> </a:t>
          </a:r>
          <a:r>
            <a:rPr lang="vi-VN" sz="1800" dirty="0">
              <a:latin typeface="Arial" panose="020B0604020202020204" pitchFamily="34" charset="0"/>
              <a:cs typeface="Arial" panose="020B0604020202020204" pitchFamily="34" charset="0"/>
            </a:rPr>
            <a:t>khi </a:t>
          </a:r>
          <a:r>
            <a:rPr lang="vi-VN" sz="1800" dirty="0" err="1">
              <a:latin typeface="Arial" panose="020B0604020202020204" pitchFamily="34" charset="0"/>
              <a:cs typeface="Arial" panose="020B0604020202020204" pitchFamily="34" charset="0"/>
            </a:rPr>
            <a:t>bộ</a:t>
          </a:r>
          <a:r>
            <a:rPr lang="vi-VN" sz="1800" dirty="0">
              <a:latin typeface="Arial" panose="020B0604020202020204" pitchFamily="34" charset="0"/>
              <a:cs typeface="Arial" panose="020B0604020202020204" pitchFamily="34" charset="0"/>
            </a:rPr>
            <a:t>, </a:t>
          </a:r>
          <a:r>
            <a:rPr lang="vi-VN" sz="1800" dirty="0" err="1">
              <a:latin typeface="Arial" panose="020B0604020202020204" pitchFamily="34" charset="0"/>
              <a:cs typeface="Arial" panose="020B0604020202020204" pitchFamily="34" charset="0"/>
            </a:rPr>
            <a:t>địa</a:t>
          </a:r>
          <a:r>
            <a:rPr lang="vi-VN" sz="1800" dirty="0">
              <a:latin typeface="Arial" panose="020B0604020202020204" pitchFamily="34" charset="0"/>
              <a:cs typeface="Arial" panose="020B0604020202020204" pitchFamily="34" charset="0"/>
            </a:rPr>
            <a:t> phương ban </a:t>
          </a:r>
          <a:r>
            <a:rPr lang="vi-VN" sz="1800" dirty="0" err="1">
              <a:latin typeface="Arial" panose="020B0604020202020204" pitchFamily="34" charset="0"/>
              <a:cs typeface="Arial" panose="020B0604020202020204" pitchFamily="34" charset="0"/>
            </a:rPr>
            <a:t>hành</a:t>
          </a:r>
          <a:r>
            <a:rPr lang="vi-VN"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phải</a:t>
          </a:r>
          <a:r>
            <a:rPr lang="en-US" sz="1800" dirty="0">
              <a:latin typeface="Arial" panose="020B0604020202020204" pitchFamily="34" charset="0"/>
              <a:cs typeface="Arial" panose="020B0604020202020204" pitchFamily="34" charset="0"/>
            </a:rPr>
            <a:t> </a:t>
          </a:r>
          <a:r>
            <a:rPr lang="vi-VN" sz="1800" dirty="0" err="1">
              <a:latin typeface="Arial" panose="020B0604020202020204" pitchFamily="34" charset="0"/>
              <a:cs typeface="Arial" panose="020B0604020202020204" pitchFamily="34" charset="0"/>
            </a:rPr>
            <a:t>bảo</a:t>
          </a:r>
          <a:r>
            <a:rPr lang="vi-VN" sz="1800" dirty="0">
              <a:latin typeface="Arial" panose="020B0604020202020204" pitchFamily="34" charset="0"/>
              <a:cs typeface="Arial" panose="020B0604020202020204" pitchFamily="34" charset="0"/>
            </a:rPr>
            <a:t> </a:t>
          </a:r>
          <a:r>
            <a:rPr lang="vi-VN" sz="1800" dirty="0" err="1">
              <a:latin typeface="Arial" panose="020B0604020202020204" pitchFamily="34" charset="0"/>
              <a:cs typeface="Arial" panose="020B0604020202020204" pitchFamily="34" charset="0"/>
            </a:rPr>
            <a:t>đảm</a:t>
          </a:r>
          <a:r>
            <a:rPr lang="vi-VN"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phù</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hợp</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với</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quy</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định</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chung</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quy</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định</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khung</a:t>
          </a:r>
          <a:r>
            <a:rPr lang="vi-VN" sz="1800" dirty="0">
              <a:latin typeface="Arial" panose="020B0604020202020204" pitchFamily="34" charset="0"/>
              <a:cs typeface="Arial" panose="020B0604020202020204" pitchFamily="34" charset="0"/>
            </a:rPr>
            <a:t> </a:t>
          </a:r>
          <a:r>
            <a:rPr lang="vi-VN" sz="1800" dirty="0" err="1">
              <a:latin typeface="Arial" panose="020B0604020202020204" pitchFamily="34" charset="0"/>
              <a:cs typeface="Arial" panose="020B0604020202020204" pitchFamily="34" charset="0"/>
            </a:rPr>
            <a:t>và</a:t>
          </a:r>
          <a:r>
            <a:rPr lang="vi-VN" sz="1800" dirty="0">
              <a:latin typeface="Arial" panose="020B0604020202020204" pitchFamily="34" charset="0"/>
              <a:cs typeface="Arial" panose="020B0604020202020204" pitchFamily="34" charset="0"/>
            </a:rPr>
            <a:t> </a:t>
          </a:r>
          <a:r>
            <a:rPr lang="vi-VN" sz="1800" dirty="0" err="1">
              <a:latin typeface="Arial" panose="020B0604020202020204" pitchFamily="34" charset="0"/>
              <a:cs typeface="Arial" panose="020B0604020202020204" pitchFamily="34" charset="0"/>
            </a:rPr>
            <a:t>thực</a:t>
          </a:r>
          <a:r>
            <a:rPr lang="vi-VN" sz="1800" dirty="0">
              <a:latin typeface="Arial" panose="020B0604020202020204" pitchFamily="34" charset="0"/>
              <a:cs typeface="Arial" panose="020B0604020202020204" pitchFamily="34" charset="0"/>
            </a:rPr>
            <a:t> </a:t>
          </a:r>
          <a:r>
            <a:rPr lang="vi-VN" sz="1800" dirty="0" err="1">
              <a:latin typeface="Arial" panose="020B0604020202020204" pitchFamily="34" charset="0"/>
              <a:cs typeface="Arial" panose="020B0604020202020204" pitchFamily="34" charset="0"/>
            </a:rPr>
            <a:t>tế</a:t>
          </a:r>
          <a:r>
            <a:rPr lang="vi-VN" sz="1800" dirty="0">
              <a:latin typeface="Arial" panose="020B0604020202020204" pitchFamily="34" charset="0"/>
              <a:cs typeface="Arial" panose="020B0604020202020204" pitchFamily="34" charset="0"/>
            </a:rPr>
            <a:t> </a:t>
          </a:r>
          <a:r>
            <a:rPr lang="vi-VN" sz="1800" dirty="0" err="1">
              <a:latin typeface="Arial" panose="020B0604020202020204" pitchFamily="34" charset="0"/>
              <a:cs typeface="Arial" panose="020B0604020202020204" pitchFamily="34" charset="0"/>
            </a:rPr>
            <a:t>của</a:t>
          </a:r>
          <a:r>
            <a:rPr lang="vi-VN" sz="1800" dirty="0">
              <a:latin typeface="Arial" panose="020B0604020202020204" pitchFamily="34" charset="0"/>
              <a:cs typeface="Arial" panose="020B0604020202020204" pitchFamily="34" charset="0"/>
            </a:rPr>
            <a:t> </a:t>
          </a:r>
          <a:r>
            <a:rPr lang="vi-VN" sz="1800" dirty="0" err="1">
              <a:latin typeface="Arial" panose="020B0604020202020204" pitchFamily="34" charset="0"/>
              <a:cs typeface="Arial" panose="020B0604020202020204" pitchFamily="34" charset="0"/>
            </a:rPr>
            <a:t>bộ</a:t>
          </a:r>
          <a:r>
            <a:rPr lang="vi-VN" sz="1800" dirty="0">
              <a:latin typeface="Arial" panose="020B0604020202020204" pitchFamily="34" charset="0"/>
              <a:cs typeface="Arial" panose="020B0604020202020204" pitchFamily="34" charset="0"/>
            </a:rPr>
            <a:t>, </a:t>
          </a:r>
          <a:r>
            <a:rPr lang="vi-VN" sz="1800" dirty="0" err="1">
              <a:latin typeface="Arial" panose="020B0604020202020204" pitchFamily="34" charset="0"/>
              <a:cs typeface="Arial" panose="020B0604020202020204" pitchFamily="34" charset="0"/>
            </a:rPr>
            <a:t>địa</a:t>
          </a:r>
          <a:r>
            <a:rPr lang="vi-VN" sz="1800" dirty="0">
              <a:latin typeface="Arial" panose="020B0604020202020204" pitchFamily="34" charset="0"/>
              <a:cs typeface="Arial" panose="020B0604020202020204" pitchFamily="34" charset="0"/>
            </a:rPr>
            <a:t> phương</a:t>
          </a:r>
          <a:r>
            <a:rPr lang="en-US" sz="1800" dirty="0">
              <a:latin typeface="Arial" panose="020B0604020202020204" pitchFamily="34" charset="0"/>
              <a:cs typeface="Arial" panose="020B0604020202020204" pitchFamily="34" charset="0"/>
            </a:rPr>
            <a:t>: thủ tục xin nghỉ phép của CBCC phải phù hợp với Luật Lao động, Luật CBCC…; =&gt; TTHCNB thuộc thẩm quyền giải quyết của </a:t>
          </a:r>
          <a:r>
            <a:rPr lang="vi-VN" sz="1800" dirty="0">
              <a:latin typeface="Arial" panose="020B0604020202020204" pitchFamily="34" charset="0"/>
              <a:cs typeface="Arial" panose="020B0604020202020204" pitchFamily="34" charset="0"/>
            </a:rPr>
            <a:t>B, ĐP </a:t>
          </a:r>
          <a:r>
            <a:rPr lang="en-US" sz="1800" dirty="0">
              <a:latin typeface="Arial" panose="020B0604020202020204" pitchFamily="34" charset="0"/>
              <a:cs typeface="Arial" panose="020B0604020202020204" pitchFamily="34" charset="0"/>
            </a:rPr>
            <a:t>(không có quy định khung, </a:t>
          </a:r>
          <a:r>
            <a:rPr lang="vi-VN" sz="1800" dirty="0">
              <a:latin typeface="Arial" panose="020B0604020202020204" pitchFamily="34" charset="0"/>
              <a:cs typeface="Arial" panose="020B0604020202020204" pitchFamily="34" charset="0"/>
            </a:rPr>
            <a:t>B, ĐP </a:t>
          </a:r>
          <a:r>
            <a:rPr lang="en-US" sz="1800" dirty="0">
              <a:latin typeface="Arial" panose="020B0604020202020204" pitchFamily="34" charset="0"/>
              <a:cs typeface="Arial" panose="020B0604020202020204" pitchFamily="34" charset="0"/>
            </a:rPr>
            <a:t>chủ động quy định)</a:t>
          </a:r>
          <a:r>
            <a:rPr lang="vi-VN" sz="1800" dirty="0">
              <a:latin typeface="Arial" panose="020B0604020202020204" pitchFamily="34" charset="0"/>
              <a:cs typeface="Arial" panose="020B0604020202020204" pitchFamily="34" charset="0"/>
            </a:rPr>
            <a:t>.</a:t>
          </a:r>
          <a:endParaRPr lang="en-US" sz="1800" dirty="0">
            <a:latin typeface="Arial" panose="020B0604020202020204" pitchFamily="34" charset="0"/>
            <a:cs typeface="Arial" panose="020B0604020202020204" pitchFamily="34" charset="0"/>
          </a:endParaRPr>
        </a:p>
      </dgm:t>
    </dgm:pt>
    <dgm:pt modelId="{153B0D01-DD15-4365-AA71-B34A56E58E89}" type="parTrans" cxnId="{06254B3D-882A-4598-BD74-47D644BAB742}">
      <dgm:prSet/>
      <dgm:spPr/>
      <dgm:t>
        <a:bodyPr/>
        <a:lstStyle/>
        <a:p>
          <a:endParaRPr lang="en-US"/>
        </a:p>
      </dgm:t>
    </dgm:pt>
    <dgm:pt modelId="{B2BE6FF6-6D52-49CA-A82C-5475BDDA97AF}" type="sibTrans" cxnId="{06254B3D-882A-4598-BD74-47D644BAB742}">
      <dgm:prSet/>
      <dgm:spPr/>
      <dgm:t>
        <a:bodyPr/>
        <a:lstStyle/>
        <a:p>
          <a:endParaRPr lang="en-US"/>
        </a:p>
      </dgm:t>
    </dgm:pt>
    <dgm:pt modelId="{E421F63E-2DC1-4048-B127-BED67108884A}">
      <dgm:prSet custT="1"/>
      <dgm:spPr/>
      <dgm:t>
        <a:bodyPr/>
        <a:lstStyle/>
        <a:p>
          <a:pPr algn="just"/>
          <a:r>
            <a:rPr lang="vi-VN" sz="1800" dirty="0" err="1">
              <a:latin typeface="Arial" panose="020B0604020202020204" pitchFamily="34" charset="0"/>
              <a:cs typeface="Arial" panose="020B0604020202020204" pitchFamily="34" charset="0"/>
            </a:rPr>
            <a:t>Các</a:t>
          </a:r>
          <a:r>
            <a:rPr lang="vi-VN" sz="1800" dirty="0">
              <a:latin typeface="Arial" panose="020B0604020202020204" pitchFamily="34" charset="0"/>
              <a:cs typeface="Arial" panose="020B0604020202020204" pitchFamily="34" charset="0"/>
            </a:rPr>
            <a:t> </a:t>
          </a:r>
          <a:r>
            <a:rPr lang="vi-VN" sz="1800" dirty="0" err="1">
              <a:latin typeface="Arial" panose="020B0604020202020204" pitchFamily="34" charset="0"/>
              <a:cs typeface="Arial" panose="020B0604020202020204" pitchFamily="34" charset="0"/>
            </a:rPr>
            <a:t>thủ</a:t>
          </a:r>
          <a:r>
            <a:rPr lang="vi-VN" sz="1800" dirty="0">
              <a:latin typeface="Arial" panose="020B0604020202020204" pitchFamily="34" charset="0"/>
              <a:cs typeface="Arial" panose="020B0604020202020204" pitchFamily="34" charset="0"/>
            </a:rPr>
            <a:t> </a:t>
          </a:r>
          <a:r>
            <a:rPr lang="vi-VN" sz="1800" dirty="0" err="1">
              <a:latin typeface="Arial" panose="020B0604020202020204" pitchFamily="34" charset="0"/>
              <a:cs typeface="Arial" panose="020B0604020202020204" pitchFamily="34" charset="0"/>
            </a:rPr>
            <a:t>tục</a:t>
          </a:r>
          <a:r>
            <a:rPr lang="vi-VN" sz="1800" dirty="0">
              <a:latin typeface="Arial" panose="020B0604020202020204" pitchFamily="34" charset="0"/>
              <a:cs typeface="Arial" panose="020B0604020202020204" pitchFamily="34" charset="0"/>
            </a:rPr>
            <a:t> </a:t>
          </a:r>
          <a:r>
            <a:rPr lang="vi-VN" sz="1800" dirty="0" err="1">
              <a:latin typeface="Arial" panose="020B0604020202020204" pitchFamily="34" charset="0"/>
              <a:cs typeface="Arial" panose="020B0604020202020204" pitchFamily="34" charset="0"/>
            </a:rPr>
            <a:t>này</a:t>
          </a:r>
          <a:r>
            <a:rPr lang="vi-VN" sz="1800" dirty="0">
              <a:latin typeface="Arial" panose="020B0604020202020204" pitchFamily="34" charset="0"/>
              <a:cs typeface="Arial" panose="020B0604020202020204" pitchFamily="34" charset="0"/>
            </a:rPr>
            <a:t> </a:t>
          </a:r>
          <a:r>
            <a:rPr lang="vi-VN" sz="1800" dirty="0" err="1">
              <a:latin typeface="Arial" panose="020B0604020202020204" pitchFamily="34" charset="0"/>
              <a:cs typeface="Arial" panose="020B0604020202020204" pitchFamily="34" charset="0"/>
            </a:rPr>
            <a:t>phải</a:t>
          </a:r>
          <a:r>
            <a:rPr lang="vi-VN" sz="1800" dirty="0">
              <a:latin typeface="Arial" panose="020B0604020202020204" pitchFamily="34" charset="0"/>
              <a:cs typeface="Arial" panose="020B0604020202020204" pitchFamily="34" charset="0"/>
            </a:rPr>
            <a:t> </a:t>
          </a:r>
          <a:r>
            <a:rPr lang="vi-VN" sz="1800" dirty="0" err="1">
              <a:latin typeface="Arial" panose="020B0604020202020204" pitchFamily="34" charset="0"/>
              <a:cs typeface="Arial" panose="020B0604020202020204" pitchFamily="34" charset="0"/>
            </a:rPr>
            <a:t>bảo</a:t>
          </a:r>
          <a:r>
            <a:rPr lang="vi-VN" sz="1800" dirty="0">
              <a:latin typeface="Arial" panose="020B0604020202020204" pitchFamily="34" charset="0"/>
              <a:cs typeface="Arial" panose="020B0604020202020204" pitchFamily="34" charset="0"/>
            </a:rPr>
            <a:t> </a:t>
          </a:r>
          <a:r>
            <a:rPr lang="vi-VN" sz="1800" dirty="0" err="1">
              <a:latin typeface="Arial" panose="020B0604020202020204" pitchFamily="34" charset="0"/>
              <a:cs typeface="Arial" panose="020B0604020202020204" pitchFamily="34" charset="0"/>
            </a:rPr>
            <a:t>đảm</a:t>
          </a:r>
          <a:r>
            <a:rPr lang="vi-VN" sz="1800"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không trái với các quy định có liên quan của cơ quan cấp trên: thủ tục xây dựng chương trình công tác năm, 6 tháng, quý, tháng của </a:t>
          </a:r>
          <a:r>
            <a:rPr lang="vi-VN" sz="1800" dirty="0">
              <a:latin typeface="Arial" panose="020B0604020202020204" pitchFamily="34" charset="0"/>
              <a:cs typeface="Arial" panose="020B0604020202020204" pitchFamily="34" charset="0"/>
            </a:rPr>
            <a:t>B</a:t>
          </a:r>
          <a:r>
            <a:rPr lang="en-US" sz="1800" dirty="0">
              <a:latin typeface="Arial" panose="020B0604020202020204" pitchFamily="34" charset="0"/>
              <a:cs typeface="Arial" panose="020B0604020202020204" pitchFamily="34" charset="0"/>
            </a:rPr>
            <a:t>, ĐP phải phù hợp với quy định về xây dựng CTCT của CP, </a:t>
          </a:r>
          <a:r>
            <a:rPr lang="en-US" sz="1800" dirty="0" err="1">
              <a:latin typeface="Arial" panose="020B0604020202020204" pitchFamily="34" charset="0"/>
              <a:cs typeface="Arial" panose="020B0604020202020204" pitchFamily="34" charset="0"/>
            </a:rPr>
            <a:t>TTgCP</a:t>
          </a:r>
          <a:r>
            <a:rPr lang="en-US" sz="1800" dirty="0">
              <a:latin typeface="Arial" panose="020B0604020202020204" pitchFamily="34" charset="0"/>
              <a:cs typeface="Arial" panose="020B0604020202020204" pitchFamily="34" charset="0"/>
            </a:rPr>
            <a:t> theo Quy chế làm việc của CP do có những nội dung trong CTCT của bộ, ĐP sẽ là nội dung trong CTCT của CP, </a:t>
          </a:r>
          <a:r>
            <a:rPr lang="en-US" sz="1800" dirty="0" err="1">
              <a:latin typeface="Arial" panose="020B0604020202020204" pitchFamily="34" charset="0"/>
              <a:cs typeface="Arial" panose="020B0604020202020204" pitchFamily="34" charset="0"/>
            </a:rPr>
            <a:t>TTgCP</a:t>
          </a:r>
          <a:r>
            <a:rPr lang="en-US" sz="1800" dirty="0">
              <a:latin typeface="Arial" panose="020B0604020202020204" pitchFamily="34" charset="0"/>
              <a:cs typeface="Arial" panose="020B0604020202020204" pitchFamily="34" charset="0"/>
            </a:rPr>
            <a:t>.</a:t>
          </a:r>
        </a:p>
        <a:p>
          <a:pPr algn="just"/>
          <a:r>
            <a:rPr lang="en-US" sz="1800" dirty="0">
              <a:latin typeface="Arial" panose="020B0604020202020204" pitchFamily="34" charset="0"/>
              <a:cs typeface="Arial" panose="020B0604020202020204" pitchFamily="34" charset="0"/>
            </a:rPr>
            <a:t>=&gt; TTHCNB thuộc thẩm quyền giải quyết của </a:t>
          </a:r>
          <a:r>
            <a:rPr lang="vi-VN" sz="1800" dirty="0">
              <a:latin typeface="Arial" panose="020B0604020202020204" pitchFamily="34" charset="0"/>
              <a:cs typeface="Arial" panose="020B0604020202020204" pitchFamily="34" charset="0"/>
            </a:rPr>
            <a:t>B, ĐP </a:t>
          </a:r>
          <a:r>
            <a:rPr lang="en-US" sz="1800" dirty="0">
              <a:latin typeface="Arial" panose="020B0604020202020204" pitchFamily="34" charset="0"/>
              <a:cs typeface="Arial" panose="020B0604020202020204" pitchFamily="34" charset="0"/>
            </a:rPr>
            <a:t>(không có quy định khung, </a:t>
          </a:r>
          <a:r>
            <a:rPr lang="vi-VN" sz="1800" dirty="0">
              <a:latin typeface="Arial" panose="020B0604020202020204" pitchFamily="34" charset="0"/>
              <a:cs typeface="Arial" panose="020B0604020202020204" pitchFamily="34" charset="0"/>
            </a:rPr>
            <a:t>B, ĐP </a:t>
          </a:r>
          <a:r>
            <a:rPr lang="en-US" sz="1800" dirty="0">
              <a:latin typeface="Arial" panose="020B0604020202020204" pitchFamily="34" charset="0"/>
              <a:cs typeface="Arial" panose="020B0604020202020204" pitchFamily="34" charset="0"/>
            </a:rPr>
            <a:t>chủ động quy định)</a:t>
          </a:r>
          <a:r>
            <a:rPr lang="vi-VN" sz="1800" dirty="0">
              <a:latin typeface="Arial" panose="020B0604020202020204" pitchFamily="34" charset="0"/>
              <a:cs typeface="Arial" panose="020B0604020202020204" pitchFamily="34" charset="0"/>
            </a:rPr>
            <a:t>.</a:t>
          </a:r>
          <a:endParaRPr lang="en-US" sz="1800" dirty="0">
            <a:latin typeface="Arial" panose="020B0604020202020204" pitchFamily="34" charset="0"/>
            <a:cs typeface="Arial" panose="020B0604020202020204" pitchFamily="34" charset="0"/>
          </a:endParaRPr>
        </a:p>
      </dgm:t>
    </dgm:pt>
    <dgm:pt modelId="{5F1ED825-672F-45F4-9BAD-9CF956056B61}" type="parTrans" cxnId="{D9B19F26-D3B7-48BE-AC6D-8FB70146A265}">
      <dgm:prSet/>
      <dgm:spPr/>
      <dgm:t>
        <a:bodyPr/>
        <a:lstStyle/>
        <a:p>
          <a:endParaRPr lang="en-US"/>
        </a:p>
      </dgm:t>
    </dgm:pt>
    <dgm:pt modelId="{CF1A4654-C86C-41DA-AAAE-B0C0FCC4C57E}" type="sibTrans" cxnId="{D9B19F26-D3B7-48BE-AC6D-8FB70146A265}">
      <dgm:prSet/>
      <dgm:spPr/>
      <dgm:t>
        <a:bodyPr/>
        <a:lstStyle/>
        <a:p>
          <a:endParaRPr lang="en-US"/>
        </a:p>
      </dgm:t>
    </dgm:pt>
    <dgm:pt modelId="{0B6DE7BA-7021-430D-9AD6-1368CC6AFBD8}" type="pres">
      <dgm:prSet presAssocID="{58E1B9BE-8987-495C-8B83-1CD3A34B28FE}" presName="diagram" presStyleCnt="0">
        <dgm:presLayoutVars>
          <dgm:chPref val="1"/>
          <dgm:dir/>
          <dgm:animOne val="branch"/>
          <dgm:animLvl val="lvl"/>
          <dgm:resizeHandles val="exact"/>
        </dgm:presLayoutVars>
      </dgm:prSet>
      <dgm:spPr/>
    </dgm:pt>
    <dgm:pt modelId="{8C371BB2-81BA-459A-B81F-F323AFAC4FFE}" type="pres">
      <dgm:prSet presAssocID="{8A98A247-D84D-499D-B9FF-967541BC94A2}" presName="root1" presStyleCnt="0"/>
      <dgm:spPr/>
    </dgm:pt>
    <dgm:pt modelId="{50A3727B-6CCD-489E-A1C4-299F15B1427A}" type="pres">
      <dgm:prSet presAssocID="{8A98A247-D84D-499D-B9FF-967541BC94A2}" presName="LevelOneTextNode" presStyleLbl="node0" presStyleIdx="0" presStyleCnt="1" custScaleX="189087" custScaleY="291318">
        <dgm:presLayoutVars>
          <dgm:chPref val="3"/>
        </dgm:presLayoutVars>
      </dgm:prSet>
      <dgm:spPr/>
    </dgm:pt>
    <dgm:pt modelId="{F6BB96A9-CC6B-4BC0-853F-4C0B4988303C}" type="pres">
      <dgm:prSet presAssocID="{8A98A247-D84D-499D-B9FF-967541BC94A2}" presName="level2hierChild" presStyleCnt="0"/>
      <dgm:spPr/>
    </dgm:pt>
    <dgm:pt modelId="{C66A48B0-1F49-4F66-A651-1F1A2E9621A6}" type="pres">
      <dgm:prSet presAssocID="{153B0D01-DD15-4365-AA71-B34A56E58E89}" presName="conn2-1" presStyleLbl="parChTrans1D2" presStyleIdx="0" presStyleCnt="2"/>
      <dgm:spPr/>
    </dgm:pt>
    <dgm:pt modelId="{DE04EAFF-A342-4729-AE7E-711F2D709E78}" type="pres">
      <dgm:prSet presAssocID="{153B0D01-DD15-4365-AA71-B34A56E58E89}" presName="connTx" presStyleLbl="parChTrans1D2" presStyleIdx="0" presStyleCnt="2"/>
      <dgm:spPr/>
    </dgm:pt>
    <dgm:pt modelId="{4B46464A-E1C3-4F3E-80C7-77124CC64F09}" type="pres">
      <dgm:prSet presAssocID="{43264DDD-033A-4510-8542-629E938D7386}" presName="root2" presStyleCnt="0"/>
      <dgm:spPr/>
    </dgm:pt>
    <dgm:pt modelId="{CDB36D82-428F-4CB6-94D0-3DA441FCF557}" type="pres">
      <dgm:prSet presAssocID="{43264DDD-033A-4510-8542-629E938D7386}" presName="LevelTwoTextNode" presStyleLbl="node2" presStyleIdx="0" presStyleCnt="2" custScaleX="352385" custScaleY="216734">
        <dgm:presLayoutVars>
          <dgm:chPref val="3"/>
        </dgm:presLayoutVars>
      </dgm:prSet>
      <dgm:spPr/>
    </dgm:pt>
    <dgm:pt modelId="{2E27D065-5D6E-48DE-9C4C-3FD251213EDF}" type="pres">
      <dgm:prSet presAssocID="{43264DDD-033A-4510-8542-629E938D7386}" presName="level3hierChild" presStyleCnt="0"/>
      <dgm:spPr/>
    </dgm:pt>
    <dgm:pt modelId="{9A2A1F61-ED6B-4A80-854F-45A550895D99}" type="pres">
      <dgm:prSet presAssocID="{5F1ED825-672F-45F4-9BAD-9CF956056B61}" presName="conn2-1" presStyleLbl="parChTrans1D2" presStyleIdx="1" presStyleCnt="2"/>
      <dgm:spPr/>
    </dgm:pt>
    <dgm:pt modelId="{9A851DF3-4C3C-4CCD-9700-2A9320EEAD01}" type="pres">
      <dgm:prSet presAssocID="{5F1ED825-672F-45F4-9BAD-9CF956056B61}" presName="connTx" presStyleLbl="parChTrans1D2" presStyleIdx="1" presStyleCnt="2"/>
      <dgm:spPr/>
    </dgm:pt>
    <dgm:pt modelId="{C9909E55-E48A-462B-8A52-06F6E9BDE167}" type="pres">
      <dgm:prSet presAssocID="{E421F63E-2DC1-4048-B127-BED67108884A}" presName="root2" presStyleCnt="0"/>
      <dgm:spPr/>
    </dgm:pt>
    <dgm:pt modelId="{E22CC02F-36B1-43E9-95E5-602AE2DD3678}" type="pres">
      <dgm:prSet presAssocID="{E421F63E-2DC1-4048-B127-BED67108884A}" presName="LevelTwoTextNode" presStyleLbl="node2" presStyleIdx="1" presStyleCnt="2" custScaleX="352847" custScaleY="231986">
        <dgm:presLayoutVars>
          <dgm:chPref val="3"/>
        </dgm:presLayoutVars>
      </dgm:prSet>
      <dgm:spPr/>
    </dgm:pt>
    <dgm:pt modelId="{B10E92D3-0BE4-44D3-A8E2-9951747F3323}" type="pres">
      <dgm:prSet presAssocID="{E421F63E-2DC1-4048-B127-BED67108884A}" presName="level3hierChild" presStyleCnt="0"/>
      <dgm:spPr/>
    </dgm:pt>
  </dgm:ptLst>
  <dgm:cxnLst>
    <dgm:cxn modelId="{D9B19F26-D3B7-48BE-AC6D-8FB70146A265}" srcId="{8A98A247-D84D-499D-B9FF-967541BC94A2}" destId="{E421F63E-2DC1-4048-B127-BED67108884A}" srcOrd="1" destOrd="0" parTransId="{5F1ED825-672F-45F4-9BAD-9CF956056B61}" sibTransId="{CF1A4654-C86C-41DA-AAAE-B0C0FCC4C57E}"/>
    <dgm:cxn modelId="{06254B3D-882A-4598-BD74-47D644BAB742}" srcId="{8A98A247-D84D-499D-B9FF-967541BC94A2}" destId="{43264DDD-033A-4510-8542-629E938D7386}" srcOrd="0" destOrd="0" parTransId="{153B0D01-DD15-4365-AA71-B34A56E58E89}" sibTransId="{B2BE6FF6-6D52-49CA-A82C-5475BDDA97AF}"/>
    <dgm:cxn modelId="{EDC50863-B840-4E99-8229-1AAD0C1EAED3}" type="presOf" srcId="{E421F63E-2DC1-4048-B127-BED67108884A}" destId="{E22CC02F-36B1-43E9-95E5-602AE2DD3678}" srcOrd="0" destOrd="0" presId="urn:microsoft.com/office/officeart/2005/8/layout/hierarchy2"/>
    <dgm:cxn modelId="{3435218A-8AB8-4CCD-B93E-AD63C0ECCDE3}" srcId="{58E1B9BE-8987-495C-8B83-1CD3A34B28FE}" destId="{8A98A247-D84D-499D-B9FF-967541BC94A2}" srcOrd="0" destOrd="0" parTransId="{E6BF9E92-CA78-499B-9AC6-7447F5A2426B}" sibTransId="{D436319A-CA50-4077-B4FB-6F96AF0B7CB7}"/>
    <dgm:cxn modelId="{B04C8A8D-5EF9-462A-8C3E-4159A02BD33D}" type="presOf" srcId="{153B0D01-DD15-4365-AA71-B34A56E58E89}" destId="{DE04EAFF-A342-4729-AE7E-711F2D709E78}" srcOrd="1" destOrd="0" presId="urn:microsoft.com/office/officeart/2005/8/layout/hierarchy2"/>
    <dgm:cxn modelId="{556854A2-E1BD-4DC4-8771-CB2DA9F09606}" type="presOf" srcId="{58E1B9BE-8987-495C-8B83-1CD3A34B28FE}" destId="{0B6DE7BA-7021-430D-9AD6-1368CC6AFBD8}" srcOrd="0" destOrd="0" presId="urn:microsoft.com/office/officeart/2005/8/layout/hierarchy2"/>
    <dgm:cxn modelId="{C6E5D0C2-101A-4DAA-B81D-FE00F564430C}" type="presOf" srcId="{5F1ED825-672F-45F4-9BAD-9CF956056B61}" destId="{9A2A1F61-ED6B-4A80-854F-45A550895D99}" srcOrd="0" destOrd="0" presId="urn:microsoft.com/office/officeart/2005/8/layout/hierarchy2"/>
    <dgm:cxn modelId="{441EE4C3-8B18-4DEE-B446-A636F77C4753}" type="presOf" srcId="{153B0D01-DD15-4365-AA71-B34A56E58E89}" destId="{C66A48B0-1F49-4F66-A651-1F1A2E9621A6}" srcOrd="0" destOrd="0" presId="urn:microsoft.com/office/officeart/2005/8/layout/hierarchy2"/>
    <dgm:cxn modelId="{B4CE78CB-3A06-48E2-983B-CCB27C2928C1}" type="presOf" srcId="{43264DDD-033A-4510-8542-629E938D7386}" destId="{CDB36D82-428F-4CB6-94D0-3DA441FCF557}" srcOrd="0" destOrd="0" presId="urn:microsoft.com/office/officeart/2005/8/layout/hierarchy2"/>
    <dgm:cxn modelId="{3FDC73F9-656B-43CF-9843-80215460DC62}" type="presOf" srcId="{5F1ED825-672F-45F4-9BAD-9CF956056B61}" destId="{9A851DF3-4C3C-4CCD-9700-2A9320EEAD01}" srcOrd="1" destOrd="0" presId="urn:microsoft.com/office/officeart/2005/8/layout/hierarchy2"/>
    <dgm:cxn modelId="{5CC7BCFE-5E58-45D7-A0DD-763266D334C4}" type="presOf" srcId="{8A98A247-D84D-499D-B9FF-967541BC94A2}" destId="{50A3727B-6CCD-489E-A1C4-299F15B1427A}" srcOrd="0" destOrd="0" presId="urn:microsoft.com/office/officeart/2005/8/layout/hierarchy2"/>
    <dgm:cxn modelId="{AD29C248-128B-4F71-903C-E5C79800827F}" type="presParOf" srcId="{0B6DE7BA-7021-430D-9AD6-1368CC6AFBD8}" destId="{8C371BB2-81BA-459A-B81F-F323AFAC4FFE}" srcOrd="0" destOrd="0" presId="urn:microsoft.com/office/officeart/2005/8/layout/hierarchy2"/>
    <dgm:cxn modelId="{7421D731-02A1-4D1A-BEC3-1EC11182F57E}" type="presParOf" srcId="{8C371BB2-81BA-459A-B81F-F323AFAC4FFE}" destId="{50A3727B-6CCD-489E-A1C4-299F15B1427A}" srcOrd="0" destOrd="0" presId="urn:microsoft.com/office/officeart/2005/8/layout/hierarchy2"/>
    <dgm:cxn modelId="{DE8EB133-22DB-42AB-A531-6E3F2E8AB235}" type="presParOf" srcId="{8C371BB2-81BA-459A-B81F-F323AFAC4FFE}" destId="{F6BB96A9-CC6B-4BC0-853F-4C0B4988303C}" srcOrd="1" destOrd="0" presId="urn:microsoft.com/office/officeart/2005/8/layout/hierarchy2"/>
    <dgm:cxn modelId="{9B5E5702-DCF4-4056-B6AE-94DD6A483FE7}" type="presParOf" srcId="{F6BB96A9-CC6B-4BC0-853F-4C0B4988303C}" destId="{C66A48B0-1F49-4F66-A651-1F1A2E9621A6}" srcOrd="0" destOrd="0" presId="urn:microsoft.com/office/officeart/2005/8/layout/hierarchy2"/>
    <dgm:cxn modelId="{21883B09-89AF-4BA0-9A2F-2702FBE523A9}" type="presParOf" srcId="{C66A48B0-1F49-4F66-A651-1F1A2E9621A6}" destId="{DE04EAFF-A342-4729-AE7E-711F2D709E78}" srcOrd="0" destOrd="0" presId="urn:microsoft.com/office/officeart/2005/8/layout/hierarchy2"/>
    <dgm:cxn modelId="{70909284-D44D-4703-BD4E-0016179B2731}" type="presParOf" srcId="{F6BB96A9-CC6B-4BC0-853F-4C0B4988303C}" destId="{4B46464A-E1C3-4F3E-80C7-77124CC64F09}" srcOrd="1" destOrd="0" presId="urn:microsoft.com/office/officeart/2005/8/layout/hierarchy2"/>
    <dgm:cxn modelId="{62D2AD3C-8A68-4A8B-9486-204C9E8C4820}" type="presParOf" srcId="{4B46464A-E1C3-4F3E-80C7-77124CC64F09}" destId="{CDB36D82-428F-4CB6-94D0-3DA441FCF557}" srcOrd="0" destOrd="0" presId="urn:microsoft.com/office/officeart/2005/8/layout/hierarchy2"/>
    <dgm:cxn modelId="{324F9CCB-1443-4161-88A1-9C39D00E9FC2}" type="presParOf" srcId="{4B46464A-E1C3-4F3E-80C7-77124CC64F09}" destId="{2E27D065-5D6E-48DE-9C4C-3FD251213EDF}" srcOrd="1" destOrd="0" presId="urn:microsoft.com/office/officeart/2005/8/layout/hierarchy2"/>
    <dgm:cxn modelId="{215DE5B6-F73A-4103-BBEE-A2E157B098FD}" type="presParOf" srcId="{F6BB96A9-CC6B-4BC0-853F-4C0B4988303C}" destId="{9A2A1F61-ED6B-4A80-854F-45A550895D99}" srcOrd="2" destOrd="0" presId="urn:microsoft.com/office/officeart/2005/8/layout/hierarchy2"/>
    <dgm:cxn modelId="{6E605AA8-8D99-4D06-8CD3-7A44585E8DB0}" type="presParOf" srcId="{9A2A1F61-ED6B-4A80-854F-45A550895D99}" destId="{9A851DF3-4C3C-4CCD-9700-2A9320EEAD01}" srcOrd="0" destOrd="0" presId="urn:microsoft.com/office/officeart/2005/8/layout/hierarchy2"/>
    <dgm:cxn modelId="{97B31248-8325-4596-8080-1F94AB45C8D0}" type="presParOf" srcId="{F6BB96A9-CC6B-4BC0-853F-4C0B4988303C}" destId="{C9909E55-E48A-462B-8A52-06F6E9BDE167}" srcOrd="3" destOrd="0" presId="urn:microsoft.com/office/officeart/2005/8/layout/hierarchy2"/>
    <dgm:cxn modelId="{8A784917-333F-41BA-ADF2-F6798892BDEE}" type="presParOf" srcId="{C9909E55-E48A-462B-8A52-06F6E9BDE167}" destId="{E22CC02F-36B1-43E9-95E5-602AE2DD3678}" srcOrd="0" destOrd="0" presId="urn:microsoft.com/office/officeart/2005/8/layout/hierarchy2"/>
    <dgm:cxn modelId="{2B55C583-8863-447E-B3FA-2923D3F5E967}" type="presParOf" srcId="{C9909E55-E48A-462B-8A52-06F6E9BDE167}" destId="{B10E92D3-0BE4-44D3-A8E2-9951747F3323}"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8E1B9BE-8987-495C-8B83-1CD3A34B28FE}" type="doc">
      <dgm:prSet loTypeId="urn:microsoft.com/office/officeart/2005/8/layout/hierarchy2" loCatId="hierarchy" qsTypeId="urn:microsoft.com/office/officeart/2005/8/quickstyle/simple1" qsCatId="simple" csTypeId="urn:microsoft.com/office/officeart/2005/8/colors/colorful4" csCatId="colorful" phldr="1"/>
      <dgm:spPr/>
      <dgm:t>
        <a:bodyPr/>
        <a:lstStyle/>
        <a:p>
          <a:endParaRPr lang="en-US"/>
        </a:p>
      </dgm:t>
    </dgm:pt>
    <dgm:pt modelId="{8A98A247-D84D-499D-B9FF-967541BC94A2}">
      <dgm:prSet phldrT="[Text]"/>
      <dgm:spPr/>
      <dgm:t>
        <a:bodyPr/>
        <a:lstStyle/>
        <a:p>
          <a:pPr algn="just"/>
          <a:r>
            <a:rPr lang="vi-VN" dirty="0">
              <a:latin typeface="Arial" panose="020B0604020202020204" pitchFamily="34" charset="0"/>
              <a:cs typeface="Arial" panose="020B0604020202020204" pitchFamily="34" charset="0"/>
            </a:rPr>
            <a:t>NHẬN DIỆN TTHC NB BỘ VÀ ĐỊA PHƯƠNG CẦN CÔNG BỐ</a:t>
          </a:r>
          <a:endParaRPr lang="en-US" dirty="0">
            <a:latin typeface="Arial" panose="020B0604020202020204" pitchFamily="34" charset="0"/>
            <a:cs typeface="Arial" panose="020B0604020202020204" pitchFamily="34" charset="0"/>
          </a:endParaRPr>
        </a:p>
      </dgm:t>
    </dgm:pt>
    <dgm:pt modelId="{E6BF9E92-CA78-499B-9AC6-7447F5A2426B}" type="parTrans" cxnId="{3435218A-8AB8-4CCD-B93E-AD63C0ECCDE3}">
      <dgm:prSet/>
      <dgm:spPr/>
      <dgm:t>
        <a:bodyPr/>
        <a:lstStyle/>
        <a:p>
          <a:endParaRPr lang="en-US"/>
        </a:p>
      </dgm:t>
    </dgm:pt>
    <dgm:pt modelId="{D436319A-CA50-4077-B4FB-6F96AF0B7CB7}" type="sibTrans" cxnId="{3435218A-8AB8-4CCD-B93E-AD63C0ECCDE3}">
      <dgm:prSet/>
      <dgm:spPr/>
      <dgm:t>
        <a:bodyPr/>
        <a:lstStyle/>
        <a:p>
          <a:endParaRPr lang="en-US"/>
        </a:p>
      </dgm:t>
    </dgm:pt>
    <dgm:pt modelId="{43264DDD-033A-4510-8542-629E938D7386}">
      <dgm:prSet phldrT="[Text]"/>
      <dgm:spPr/>
      <dgm:t>
        <a:bodyPr/>
        <a:lstStyle/>
        <a:p>
          <a:r>
            <a:rPr lang="vi-VN" dirty="0"/>
            <a:t>1. Bộ, cơ quan </a:t>
          </a:r>
        </a:p>
        <a:p>
          <a:r>
            <a:rPr lang="vi-VN" dirty="0"/>
            <a:t>ngang bộ</a:t>
          </a:r>
          <a:endParaRPr lang="en-US" dirty="0"/>
        </a:p>
      </dgm:t>
    </dgm:pt>
    <dgm:pt modelId="{153B0D01-DD15-4365-AA71-B34A56E58E89}" type="parTrans" cxnId="{06254B3D-882A-4598-BD74-47D644BAB742}">
      <dgm:prSet/>
      <dgm:spPr/>
      <dgm:t>
        <a:bodyPr/>
        <a:lstStyle/>
        <a:p>
          <a:endParaRPr lang="en-US"/>
        </a:p>
      </dgm:t>
    </dgm:pt>
    <dgm:pt modelId="{B2BE6FF6-6D52-49CA-A82C-5475BDDA97AF}" type="sibTrans" cxnId="{06254B3D-882A-4598-BD74-47D644BAB742}">
      <dgm:prSet/>
      <dgm:spPr/>
      <dgm:t>
        <a:bodyPr/>
        <a:lstStyle/>
        <a:p>
          <a:endParaRPr lang="en-US"/>
        </a:p>
      </dgm:t>
    </dgm:pt>
    <dgm:pt modelId="{2C88AD24-6748-47F7-9819-E4CB30DBCFA9}">
      <dgm:prSet phldrT="[Text]"/>
      <dgm:spPr/>
      <dgm:t>
        <a:bodyPr/>
        <a:lstStyle/>
        <a:p>
          <a:pPr algn="just"/>
          <a:r>
            <a:rPr lang="vi-VN" dirty="0"/>
            <a:t>1.1. Tiếp cận theo phạm thực hiện của TTHC: TTHC NB giữa các CQHCNN - Nhóm A;  và TTHC NB thực hiện trong B, CQNB - Nhóm B</a:t>
          </a:r>
          <a:endParaRPr lang="en-US" dirty="0"/>
        </a:p>
      </dgm:t>
    </dgm:pt>
    <dgm:pt modelId="{4AFE8221-5136-4A3F-A3E6-EB5A33CF6879}" type="parTrans" cxnId="{FC428C05-16FE-4ABB-BC50-72171A06B8A8}">
      <dgm:prSet/>
      <dgm:spPr/>
      <dgm:t>
        <a:bodyPr/>
        <a:lstStyle/>
        <a:p>
          <a:endParaRPr lang="en-US"/>
        </a:p>
      </dgm:t>
    </dgm:pt>
    <dgm:pt modelId="{311EBD16-6FF1-4999-AD56-A16A4FEDE3FB}" type="sibTrans" cxnId="{FC428C05-16FE-4ABB-BC50-72171A06B8A8}">
      <dgm:prSet/>
      <dgm:spPr/>
      <dgm:t>
        <a:bodyPr/>
        <a:lstStyle/>
        <a:p>
          <a:endParaRPr lang="en-US"/>
        </a:p>
      </dgm:t>
    </dgm:pt>
    <dgm:pt modelId="{0DF6126A-B10F-4143-BF9E-71404027CBFB}">
      <dgm:prSet phldrT="[Text]"/>
      <dgm:spPr/>
      <dgm:t>
        <a:bodyPr/>
        <a:lstStyle/>
        <a:p>
          <a:pPr algn="just"/>
          <a:r>
            <a:rPr lang="vi-VN" dirty="0"/>
            <a:t>1.2. Theo chức năng nhiệm vụ được giao: TTHC thuộc phạm vi quản lý </a:t>
          </a:r>
          <a:r>
            <a:rPr lang="vi-VN" i="1" dirty="0"/>
            <a:t>(ban hành quy định khung); </a:t>
          </a:r>
          <a:r>
            <a:rPr lang="vi-VN" dirty="0"/>
            <a:t>TTHC thuộc thẩm quyền giải quyết </a:t>
          </a:r>
          <a:r>
            <a:rPr lang="vi-VN" i="1" dirty="0"/>
            <a:t>(ban hành quy định và thực hiện trong phạm vi B, CQNB trên cơ sở quy định khung).</a:t>
          </a:r>
          <a:endParaRPr lang="en-US" i="1" dirty="0"/>
        </a:p>
      </dgm:t>
    </dgm:pt>
    <dgm:pt modelId="{C647F42D-205F-4801-BE84-EB8B30D1C299}" type="parTrans" cxnId="{F913BFEB-AA7E-4010-9115-04A1477C274B}">
      <dgm:prSet/>
      <dgm:spPr/>
      <dgm:t>
        <a:bodyPr/>
        <a:lstStyle/>
        <a:p>
          <a:endParaRPr lang="en-US"/>
        </a:p>
      </dgm:t>
    </dgm:pt>
    <dgm:pt modelId="{5A43F352-D2F2-4A2E-8C06-72CA7626114A}" type="sibTrans" cxnId="{F913BFEB-AA7E-4010-9115-04A1477C274B}">
      <dgm:prSet/>
      <dgm:spPr/>
      <dgm:t>
        <a:bodyPr/>
        <a:lstStyle/>
        <a:p>
          <a:endParaRPr lang="en-US"/>
        </a:p>
      </dgm:t>
    </dgm:pt>
    <dgm:pt modelId="{7AC7A5A5-B7B4-4473-918E-3C1470658A17}">
      <dgm:prSet phldrT="[Text]"/>
      <dgm:spPr/>
      <dgm:t>
        <a:bodyPr/>
        <a:lstStyle/>
        <a:p>
          <a:r>
            <a:rPr lang="vi-VN" dirty="0"/>
            <a:t>2. UBND </a:t>
          </a:r>
          <a:r>
            <a:rPr lang="vi-VN" dirty="0" err="1"/>
            <a:t>tỉnh</a:t>
          </a:r>
          <a:endParaRPr lang="en-US" dirty="0"/>
        </a:p>
      </dgm:t>
    </dgm:pt>
    <dgm:pt modelId="{D79D4DEA-B55C-42C1-BCA7-478863A9D19F}" type="parTrans" cxnId="{874DA45A-8CE0-42C0-9296-EA7121F182DB}">
      <dgm:prSet/>
      <dgm:spPr/>
      <dgm:t>
        <a:bodyPr/>
        <a:lstStyle/>
        <a:p>
          <a:endParaRPr lang="en-US"/>
        </a:p>
      </dgm:t>
    </dgm:pt>
    <dgm:pt modelId="{FFDBEDC8-8BFD-4EAB-89CE-9240CB98E4E4}" type="sibTrans" cxnId="{874DA45A-8CE0-42C0-9296-EA7121F182DB}">
      <dgm:prSet/>
      <dgm:spPr/>
      <dgm:t>
        <a:bodyPr/>
        <a:lstStyle/>
        <a:p>
          <a:endParaRPr lang="en-US"/>
        </a:p>
      </dgm:t>
    </dgm:pt>
    <dgm:pt modelId="{F149DBF9-E3D6-4E57-90C5-FE0A0CCDAAE2}">
      <dgm:prSet phldrT="[Text]"/>
      <dgm:spPr/>
      <dgm:t>
        <a:bodyPr/>
        <a:lstStyle/>
        <a:p>
          <a:pPr algn="just"/>
          <a:r>
            <a:rPr lang="vi-VN" dirty="0"/>
            <a:t>2. Tiếp cận theo cả 02 cách nêu trên, đều chỉ có TTHC nội bộ thực hiện trong tỉnh – Nhóm B/ hoặc TTHC thuộc thẩm quyền giải quyết của các cấp chính quyền ĐP trên địa bàn tỉnh </a:t>
          </a:r>
          <a:r>
            <a:rPr lang="vi-VN" i="1" dirty="0"/>
            <a:t>ban hành quy định và thực hiện trong phạm vi ĐP  trên cơ sở quy định khung).</a:t>
          </a:r>
          <a:endParaRPr lang="en-US" dirty="0"/>
        </a:p>
      </dgm:t>
    </dgm:pt>
    <dgm:pt modelId="{C34E86A2-705B-4CDE-B109-035D60A73E30}" type="parTrans" cxnId="{9E9C654C-E6F6-492F-8A44-50659399D915}">
      <dgm:prSet/>
      <dgm:spPr/>
      <dgm:t>
        <a:bodyPr/>
        <a:lstStyle/>
        <a:p>
          <a:endParaRPr lang="en-US"/>
        </a:p>
      </dgm:t>
    </dgm:pt>
    <dgm:pt modelId="{C32ABF04-CE0B-4A2F-8651-7C86552FB0C8}" type="sibTrans" cxnId="{9E9C654C-E6F6-492F-8A44-50659399D915}">
      <dgm:prSet/>
      <dgm:spPr/>
      <dgm:t>
        <a:bodyPr/>
        <a:lstStyle/>
        <a:p>
          <a:endParaRPr lang="en-US"/>
        </a:p>
      </dgm:t>
    </dgm:pt>
    <dgm:pt modelId="{0B6DE7BA-7021-430D-9AD6-1368CC6AFBD8}" type="pres">
      <dgm:prSet presAssocID="{58E1B9BE-8987-495C-8B83-1CD3A34B28FE}" presName="diagram" presStyleCnt="0">
        <dgm:presLayoutVars>
          <dgm:chPref val="1"/>
          <dgm:dir/>
          <dgm:animOne val="branch"/>
          <dgm:animLvl val="lvl"/>
          <dgm:resizeHandles val="exact"/>
        </dgm:presLayoutVars>
      </dgm:prSet>
      <dgm:spPr/>
    </dgm:pt>
    <dgm:pt modelId="{8C371BB2-81BA-459A-B81F-F323AFAC4FFE}" type="pres">
      <dgm:prSet presAssocID="{8A98A247-D84D-499D-B9FF-967541BC94A2}" presName="root1" presStyleCnt="0"/>
      <dgm:spPr/>
    </dgm:pt>
    <dgm:pt modelId="{50A3727B-6CCD-489E-A1C4-299F15B1427A}" type="pres">
      <dgm:prSet presAssocID="{8A98A247-D84D-499D-B9FF-967541BC94A2}" presName="LevelOneTextNode" presStyleLbl="node0" presStyleIdx="0" presStyleCnt="1" custScaleY="173280">
        <dgm:presLayoutVars>
          <dgm:chPref val="3"/>
        </dgm:presLayoutVars>
      </dgm:prSet>
      <dgm:spPr/>
    </dgm:pt>
    <dgm:pt modelId="{F6BB96A9-CC6B-4BC0-853F-4C0B4988303C}" type="pres">
      <dgm:prSet presAssocID="{8A98A247-D84D-499D-B9FF-967541BC94A2}" presName="level2hierChild" presStyleCnt="0"/>
      <dgm:spPr/>
    </dgm:pt>
    <dgm:pt modelId="{C66A48B0-1F49-4F66-A651-1F1A2E9621A6}" type="pres">
      <dgm:prSet presAssocID="{153B0D01-DD15-4365-AA71-B34A56E58E89}" presName="conn2-1" presStyleLbl="parChTrans1D2" presStyleIdx="0" presStyleCnt="2"/>
      <dgm:spPr/>
    </dgm:pt>
    <dgm:pt modelId="{DE04EAFF-A342-4729-AE7E-711F2D709E78}" type="pres">
      <dgm:prSet presAssocID="{153B0D01-DD15-4365-AA71-B34A56E58E89}" presName="connTx" presStyleLbl="parChTrans1D2" presStyleIdx="0" presStyleCnt="2"/>
      <dgm:spPr/>
    </dgm:pt>
    <dgm:pt modelId="{4B46464A-E1C3-4F3E-80C7-77124CC64F09}" type="pres">
      <dgm:prSet presAssocID="{43264DDD-033A-4510-8542-629E938D7386}" presName="root2" presStyleCnt="0"/>
      <dgm:spPr/>
    </dgm:pt>
    <dgm:pt modelId="{CDB36D82-428F-4CB6-94D0-3DA441FCF557}" type="pres">
      <dgm:prSet presAssocID="{43264DDD-033A-4510-8542-629E938D7386}" presName="LevelTwoTextNode" presStyleLbl="node2" presStyleIdx="0" presStyleCnt="2" custScaleX="55816">
        <dgm:presLayoutVars>
          <dgm:chPref val="3"/>
        </dgm:presLayoutVars>
      </dgm:prSet>
      <dgm:spPr/>
    </dgm:pt>
    <dgm:pt modelId="{2E27D065-5D6E-48DE-9C4C-3FD251213EDF}" type="pres">
      <dgm:prSet presAssocID="{43264DDD-033A-4510-8542-629E938D7386}" presName="level3hierChild" presStyleCnt="0"/>
      <dgm:spPr/>
    </dgm:pt>
    <dgm:pt modelId="{0FAF5975-6008-42EB-A929-AEE69DF6BEBA}" type="pres">
      <dgm:prSet presAssocID="{4AFE8221-5136-4A3F-A3E6-EB5A33CF6879}" presName="conn2-1" presStyleLbl="parChTrans1D3" presStyleIdx="0" presStyleCnt="3"/>
      <dgm:spPr/>
    </dgm:pt>
    <dgm:pt modelId="{15C28996-2C5B-404E-9108-E79F8DE564FF}" type="pres">
      <dgm:prSet presAssocID="{4AFE8221-5136-4A3F-A3E6-EB5A33CF6879}" presName="connTx" presStyleLbl="parChTrans1D3" presStyleIdx="0" presStyleCnt="3"/>
      <dgm:spPr/>
    </dgm:pt>
    <dgm:pt modelId="{FA870935-D540-4A1B-9F87-13F2C8440A68}" type="pres">
      <dgm:prSet presAssocID="{2C88AD24-6748-47F7-9819-E4CB30DBCFA9}" presName="root2" presStyleCnt="0"/>
      <dgm:spPr/>
    </dgm:pt>
    <dgm:pt modelId="{583C3CF0-46B3-48A9-93B6-9CF469D0F5E3}" type="pres">
      <dgm:prSet presAssocID="{2C88AD24-6748-47F7-9819-E4CB30DBCFA9}" presName="LevelTwoTextNode" presStyleLbl="node3" presStyleIdx="0" presStyleCnt="3">
        <dgm:presLayoutVars>
          <dgm:chPref val="3"/>
        </dgm:presLayoutVars>
      </dgm:prSet>
      <dgm:spPr/>
    </dgm:pt>
    <dgm:pt modelId="{7CFB298D-022F-407C-949A-4BE63A44389D}" type="pres">
      <dgm:prSet presAssocID="{2C88AD24-6748-47F7-9819-E4CB30DBCFA9}" presName="level3hierChild" presStyleCnt="0"/>
      <dgm:spPr/>
    </dgm:pt>
    <dgm:pt modelId="{3B299859-4E07-4714-A05F-407955E52E52}" type="pres">
      <dgm:prSet presAssocID="{C647F42D-205F-4801-BE84-EB8B30D1C299}" presName="conn2-1" presStyleLbl="parChTrans1D3" presStyleIdx="1" presStyleCnt="3"/>
      <dgm:spPr/>
    </dgm:pt>
    <dgm:pt modelId="{A34DB185-5D44-4C7C-8DB9-19F56BDC295C}" type="pres">
      <dgm:prSet presAssocID="{C647F42D-205F-4801-BE84-EB8B30D1C299}" presName="connTx" presStyleLbl="parChTrans1D3" presStyleIdx="1" presStyleCnt="3"/>
      <dgm:spPr/>
    </dgm:pt>
    <dgm:pt modelId="{861DAD10-064A-4835-9FF9-86834BA39FD1}" type="pres">
      <dgm:prSet presAssocID="{0DF6126A-B10F-4143-BF9E-71404027CBFB}" presName="root2" presStyleCnt="0"/>
      <dgm:spPr/>
    </dgm:pt>
    <dgm:pt modelId="{18DA42D6-8F69-49A2-8F5B-87D109D6C018}" type="pres">
      <dgm:prSet presAssocID="{0DF6126A-B10F-4143-BF9E-71404027CBFB}" presName="LevelTwoTextNode" presStyleLbl="node3" presStyleIdx="1" presStyleCnt="3">
        <dgm:presLayoutVars>
          <dgm:chPref val="3"/>
        </dgm:presLayoutVars>
      </dgm:prSet>
      <dgm:spPr/>
    </dgm:pt>
    <dgm:pt modelId="{9050A951-A1F4-4F1A-8034-99381EDD1B4D}" type="pres">
      <dgm:prSet presAssocID="{0DF6126A-B10F-4143-BF9E-71404027CBFB}" presName="level3hierChild" presStyleCnt="0"/>
      <dgm:spPr/>
    </dgm:pt>
    <dgm:pt modelId="{3146FCD6-026C-4D2D-BB3D-9EF589DCFAE3}" type="pres">
      <dgm:prSet presAssocID="{D79D4DEA-B55C-42C1-BCA7-478863A9D19F}" presName="conn2-1" presStyleLbl="parChTrans1D2" presStyleIdx="1" presStyleCnt="2"/>
      <dgm:spPr/>
    </dgm:pt>
    <dgm:pt modelId="{097AA055-79D4-449F-A609-B05D10D58D3A}" type="pres">
      <dgm:prSet presAssocID="{D79D4DEA-B55C-42C1-BCA7-478863A9D19F}" presName="connTx" presStyleLbl="parChTrans1D2" presStyleIdx="1" presStyleCnt="2"/>
      <dgm:spPr/>
    </dgm:pt>
    <dgm:pt modelId="{C13627CB-63B5-4E17-BACD-A8B609CD2A0A}" type="pres">
      <dgm:prSet presAssocID="{7AC7A5A5-B7B4-4473-918E-3C1470658A17}" presName="root2" presStyleCnt="0"/>
      <dgm:spPr/>
    </dgm:pt>
    <dgm:pt modelId="{81DCA3E6-57F6-4C66-AD66-0A150A77B480}" type="pres">
      <dgm:prSet presAssocID="{7AC7A5A5-B7B4-4473-918E-3C1470658A17}" presName="LevelTwoTextNode" presStyleLbl="node2" presStyleIdx="1" presStyleCnt="2" custScaleX="59600">
        <dgm:presLayoutVars>
          <dgm:chPref val="3"/>
        </dgm:presLayoutVars>
      </dgm:prSet>
      <dgm:spPr/>
    </dgm:pt>
    <dgm:pt modelId="{F89B0FD1-3AAA-4D2E-AD53-8C4B42F82EF1}" type="pres">
      <dgm:prSet presAssocID="{7AC7A5A5-B7B4-4473-918E-3C1470658A17}" presName="level3hierChild" presStyleCnt="0"/>
      <dgm:spPr/>
    </dgm:pt>
    <dgm:pt modelId="{4CA5F8DF-9141-4418-AF26-CC82571A7F5D}" type="pres">
      <dgm:prSet presAssocID="{C34E86A2-705B-4CDE-B109-035D60A73E30}" presName="conn2-1" presStyleLbl="parChTrans1D3" presStyleIdx="2" presStyleCnt="3"/>
      <dgm:spPr/>
    </dgm:pt>
    <dgm:pt modelId="{6B18364A-EDD0-49DD-9D96-99B8C9204922}" type="pres">
      <dgm:prSet presAssocID="{C34E86A2-705B-4CDE-B109-035D60A73E30}" presName="connTx" presStyleLbl="parChTrans1D3" presStyleIdx="2" presStyleCnt="3"/>
      <dgm:spPr/>
    </dgm:pt>
    <dgm:pt modelId="{95DF2F9E-597E-4904-A8C5-E836C6D11449}" type="pres">
      <dgm:prSet presAssocID="{F149DBF9-E3D6-4E57-90C5-FE0A0CCDAAE2}" presName="root2" presStyleCnt="0"/>
      <dgm:spPr/>
    </dgm:pt>
    <dgm:pt modelId="{1D8124A2-6367-4A5A-A0A4-C920AED6D1B4}" type="pres">
      <dgm:prSet presAssocID="{F149DBF9-E3D6-4E57-90C5-FE0A0CCDAAE2}" presName="LevelTwoTextNode" presStyleLbl="node3" presStyleIdx="2" presStyleCnt="3">
        <dgm:presLayoutVars>
          <dgm:chPref val="3"/>
        </dgm:presLayoutVars>
      </dgm:prSet>
      <dgm:spPr/>
    </dgm:pt>
    <dgm:pt modelId="{EAD894A2-6B18-4351-8254-6C2D4388F520}" type="pres">
      <dgm:prSet presAssocID="{F149DBF9-E3D6-4E57-90C5-FE0A0CCDAAE2}" presName="level3hierChild" presStyleCnt="0"/>
      <dgm:spPr/>
    </dgm:pt>
  </dgm:ptLst>
  <dgm:cxnLst>
    <dgm:cxn modelId="{FC428C05-16FE-4ABB-BC50-72171A06B8A8}" srcId="{43264DDD-033A-4510-8542-629E938D7386}" destId="{2C88AD24-6748-47F7-9819-E4CB30DBCFA9}" srcOrd="0" destOrd="0" parTransId="{4AFE8221-5136-4A3F-A3E6-EB5A33CF6879}" sibTransId="{311EBD16-6FF1-4999-AD56-A16A4FEDE3FB}"/>
    <dgm:cxn modelId="{A3E1BC30-BC5C-4667-B1B2-135C9D82A3E9}" type="presOf" srcId="{C34E86A2-705B-4CDE-B109-035D60A73E30}" destId="{4CA5F8DF-9141-4418-AF26-CC82571A7F5D}" srcOrd="0" destOrd="0" presId="urn:microsoft.com/office/officeart/2005/8/layout/hierarchy2"/>
    <dgm:cxn modelId="{06254B3D-882A-4598-BD74-47D644BAB742}" srcId="{8A98A247-D84D-499D-B9FF-967541BC94A2}" destId="{43264DDD-033A-4510-8542-629E938D7386}" srcOrd="0" destOrd="0" parTransId="{153B0D01-DD15-4365-AA71-B34A56E58E89}" sibTransId="{B2BE6FF6-6D52-49CA-A82C-5475BDDA97AF}"/>
    <dgm:cxn modelId="{D6C56E5B-040B-4BE9-80AD-7065FB926B44}" type="presOf" srcId="{C647F42D-205F-4801-BE84-EB8B30D1C299}" destId="{3B299859-4E07-4714-A05F-407955E52E52}" srcOrd="0" destOrd="0" presId="urn:microsoft.com/office/officeart/2005/8/layout/hierarchy2"/>
    <dgm:cxn modelId="{4641EF46-FBEB-4893-BBBA-716A6FE5AF88}" type="presOf" srcId="{D79D4DEA-B55C-42C1-BCA7-478863A9D19F}" destId="{3146FCD6-026C-4D2D-BB3D-9EF589DCFAE3}" srcOrd="0" destOrd="0" presId="urn:microsoft.com/office/officeart/2005/8/layout/hierarchy2"/>
    <dgm:cxn modelId="{9E9C654C-E6F6-492F-8A44-50659399D915}" srcId="{7AC7A5A5-B7B4-4473-918E-3C1470658A17}" destId="{F149DBF9-E3D6-4E57-90C5-FE0A0CCDAAE2}" srcOrd="0" destOrd="0" parTransId="{C34E86A2-705B-4CDE-B109-035D60A73E30}" sibTransId="{C32ABF04-CE0B-4A2F-8651-7C86552FB0C8}"/>
    <dgm:cxn modelId="{874DA45A-8CE0-42C0-9296-EA7121F182DB}" srcId="{8A98A247-D84D-499D-B9FF-967541BC94A2}" destId="{7AC7A5A5-B7B4-4473-918E-3C1470658A17}" srcOrd="1" destOrd="0" parTransId="{D79D4DEA-B55C-42C1-BCA7-478863A9D19F}" sibTransId="{FFDBEDC8-8BFD-4EAB-89CE-9240CB98E4E4}"/>
    <dgm:cxn modelId="{0B52B77C-C5B9-4C10-ACDE-AD51402318C7}" type="presOf" srcId="{4AFE8221-5136-4A3F-A3E6-EB5A33CF6879}" destId="{15C28996-2C5B-404E-9108-E79F8DE564FF}" srcOrd="1" destOrd="0" presId="urn:microsoft.com/office/officeart/2005/8/layout/hierarchy2"/>
    <dgm:cxn modelId="{B76D9584-97D7-4B57-BBCC-A6ED2D337553}" type="presOf" srcId="{F149DBF9-E3D6-4E57-90C5-FE0A0CCDAAE2}" destId="{1D8124A2-6367-4A5A-A0A4-C920AED6D1B4}" srcOrd="0" destOrd="0" presId="urn:microsoft.com/office/officeart/2005/8/layout/hierarchy2"/>
    <dgm:cxn modelId="{3435218A-8AB8-4CCD-B93E-AD63C0ECCDE3}" srcId="{58E1B9BE-8987-495C-8B83-1CD3A34B28FE}" destId="{8A98A247-D84D-499D-B9FF-967541BC94A2}" srcOrd="0" destOrd="0" parTransId="{E6BF9E92-CA78-499B-9AC6-7447F5A2426B}" sibTransId="{D436319A-CA50-4077-B4FB-6F96AF0B7CB7}"/>
    <dgm:cxn modelId="{B04C8A8D-5EF9-462A-8C3E-4159A02BD33D}" type="presOf" srcId="{153B0D01-DD15-4365-AA71-B34A56E58E89}" destId="{DE04EAFF-A342-4729-AE7E-711F2D709E78}" srcOrd="1" destOrd="0" presId="urn:microsoft.com/office/officeart/2005/8/layout/hierarchy2"/>
    <dgm:cxn modelId="{4568CE8F-8317-4551-A2B4-A33D05F4A5B6}" type="presOf" srcId="{0DF6126A-B10F-4143-BF9E-71404027CBFB}" destId="{18DA42D6-8F69-49A2-8F5B-87D109D6C018}" srcOrd="0" destOrd="0" presId="urn:microsoft.com/office/officeart/2005/8/layout/hierarchy2"/>
    <dgm:cxn modelId="{556854A2-E1BD-4DC4-8771-CB2DA9F09606}" type="presOf" srcId="{58E1B9BE-8987-495C-8B83-1CD3A34B28FE}" destId="{0B6DE7BA-7021-430D-9AD6-1368CC6AFBD8}" srcOrd="0" destOrd="0" presId="urn:microsoft.com/office/officeart/2005/8/layout/hierarchy2"/>
    <dgm:cxn modelId="{3D70C6A7-05E5-41A8-B678-6A2926B482C3}" type="presOf" srcId="{C34E86A2-705B-4CDE-B109-035D60A73E30}" destId="{6B18364A-EDD0-49DD-9D96-99B8C9204922}" srcOrd="1" destOrd="0" presId="urn:microsoft.com/office/officeart/2005/8/layout/hierarchy2"/>
    <dgm:cxn modelId="{33224BC1-6850-4029-AEB0-8242D8267F05}" type="presOf" srcId="{2C88AD24-6748-47F7-9819-E4CB30DBCFA9}" destId="{583C3CF0-46B3-48A9-93B6-9CF469D0F5E3}" srcOrd="0" destOrd="0" presId="urn:microsoft.com/office/officeart/2005/8/layout/hierarchy2"/>
    <dgm:cxn modelId="{441EE4C3-8B18-4DEE-B446-A636F77C4753}" type="presOf" srcId="{153B0D01-DD15-4365-AA71-B34A56E58E89}" destId="{C66A48B0-1F49-4F66-A651-1F1A2E9621A6}" srcOrd="0" destOrd="0" presId="urn:microsoft.com/office/officeart/2005/8/layout/hierarchy2"/>
    <dgm:cxn modelId="{B4CE78CB-3A06-48E2-983B-CCB27C2928C1}" type="presOf" srcId="{43264DDD-033A-4510-8542-629E938D7386}" destId="{CDB36D82-428F-4CB6-94D0-3DA441FCF557}" srcOrd="0" destOrd="0" presId="urn:microsoft.com/office/officeart/2005/8/layout/hierarchy2"/>
    <dgm:cxn modelId="{34A779D1-8B12-4DDE-96AE-C6700A0B277D}" type="presOf" srcId="{4AFE8221-5136-4A3F-A3E6-EB5A33CF6879}" destId="{0FAF5975-6008-42EB-A929-AEE69DF6BEBA}" srcOrd="0" destOrd="0" presId="urn:microsoft.com/office/officeart/2005/8/layout/hierarchy2"/>
    <dgm:cxn modelId="{3A2DE5D3-0FC8-44AC-A29C-4E8578D60E30}" type="presOf" srcId="{D79D4DEA-B55C-42C1-BCA7-478863A9D19F}" destId="{097AA055-79D4-449F-A609-B05D10D58D3A}" srcOrd="1" destOrd="0" presId="urn:microsoft.com/office/officeart/2005/8/layout/hierarchy2"/>
    <dgm:cxn modelId="{E42E26D7-6D8F-4F28-8D1C-B80E79A7E329}" type="presOf" srcId="{7AC7A5A5-B7B4-4473-918E-3C1470658A17}" destId="{81DCA3E6-57F6-4C66-AD66-0A150A77B480}" srcOrd="0" destOrd="0" presId="urn:microsoft.com/office/officeart/2005/8/layout/hierarchy2"/>
    <dgm:cxn modelId="{D844A8DE-04DC-467B-A547-FC977A10C654}" type="presOf" srcId="{C647F42D-205F-4801-BE84-EB8B30D1C299}" destId="{A34DB185-5D44-4C7C-8DB9-19F56BDC295C}" srcOrd="1" destOrd="0" presId="urn:microsoft.com/office/officeart/2005/8/layout/hierarchy2"/>
    <dgm:cxn modelId="{F913BFEB-AA7E-4010-9115-04A1477C274B}" srcId="{43264DDD-033A-4510-8542-629E938D7386}" destId="{0DF6126A-B10F-4143-BF9E-71404027CBFB}" srcOrd="1" destOrd="0" parTransId="{C647F42D-205F-4801-BE84-EB8B30D1C299}" sibTransId="{5A43F352-D2F2-4A2E-8C06-72CA7626114A}"/>
    <dgm:cxn modelId="{5CC7BCFE-5E58-45D7-A0DD-763266D334C4}" type="presOf" srcId="{8A98A247-D84D-499D-B9FF-967541BC94A2}" destId="{50A3727B-6CCD-489E-A1C4-299F15B1427A}" srcOrd="0" destOrd="0" presId="urn:microsoft.com/office/officeart/2005/8/layout/hierarchy2"/>
    <dgm:cxn modelId="{AD29C248-128B-4F71-903C-E5C79800827F}" type="presParOf" srcId="{0B6DE7BA-7021-430D-9AD6-1368CC6AFBD8}" destId="{8C371BB2-81BA-459A-B81F-F323AFAC4FFE}" srcOrd="0" destOrd="0" presId="urn:microsoft.com/office/officeart/2005/8/layout/hierarchy2"/>
    <dgm:cxn modelId="{7421D731-02A1-4D1A-BEC3-1EC11182F57E}" type="presParOf" srcId="{8C371BB2-81BA-459A-B81F-F323AFAC4FFE}" destId="{50A3727B-6CCD-489E-A1C4-299F15B1427A}" srcOrd="0" destOrd="0" presId="urn:microsoft.com/office/officeart/2005/8/layout/hierarchy2"/>
    <dgm:cxn modelId="{DE8EB133-22DB-42AB-A531-6E3F2E8AB235}" type="presParOf" srcId="{8C371BB2-81BA-459A-B81F-F323AFAC4FFE}" destId="{F6BB96A9-CC6B-4BC0-853F-4C0B4988303C}" srcOrd="1" destOrd="0" presId="urn:microsoft.com/office/officeart/2005/8/layout/hierarchy2"/>
    <dgm:cxn modelId="{9B5E5702-DCF4-4056-B6AE-94DD6A483FE7}" type="presParOf" srcId="{F6BB96A9-CC6B-4BC0-853F-4C0B4988303C}" destId="{C66A48B0-1F49-4F66-A651-1F1A2E9621A6}" srcOrd="0" destOrd="0" presId="urn:microsoft.com/office/officeart/2005/8/layout/hierarchy2"/>
    <dgm:cxn modelId="{21883B09-89AF-4BA0-9A2F-2702FBE523A9}" type="presParOf" srcId="{C66A48B0-1F49-4F66-A651-1F1A2E9621A6}" destId="{DE04EAFF-A342-4729-AE7E-711F2D709E78}" srcOrd="0" destOrd="0" presId="urn:microsoft.com/office/officeart/2005/8/layout/hierarchy2"/>
    <dgm:cxn modelId="{70909284-D44D-4703-BD4E-0016179B2731}" type="presParOf" srcId="{F6BB96A9-CC6B-4BC0-853F-4C0B4988303C}" destId="{4B46464A-E1C3-4F3E-80C7-77124CC64F09}" srcOrd="1" destOrd="0" presId="urn:microsoft.com/office/officeart/2005/8/layout/hierarchy2"/>
    <dgm:cxn modelId="{62D2AD3C-8A68-4A8B-9486-204C9E8C4820}" type="presParOf" srcId="{4B46464A-E1C3-4F3E-80C7-77124CC64F09}" destId="{CDB36D82-428F-4CB6-94D0-3DA441FCF557}" srcOrd="0" destOrd="0" presId="urn:microsoft.com/office/officeart/2005/8/layout/hierarchy2"/>
    <dgm:cxn modelId="{324F9CCB-1443-4161-88A1-9C39D00E9FC2}" type="presParOf" srcId="{4B46464A-E1C3-4F3E-80C7-77124CC64F09}" destId="{2E27D065-5D6E-48DE-9C4C-3FD251213EDF}" srcOrd="1" destOrd="0" presId="urn:microsoft.com/office/officeart/2005/8/layout/hierarchy2"/>
    <dgm:cxn modelId="{CB5C49B8-BD8C-4B30-8149-805505BD2007}" type="presParOf" srcId="{2E27D065-5D6E-48DE-9C4C-3FD251213EDF}" destId="{0FAF5975-6008-42EB-A929-AEE69DF6BEBA}" srcOrd="0" destOrd="0" presId="urn:microsoft.com/office/officeart/2005/8/layout/hierarchy2"/>
    <dgm:cxn modelId="{4E2F7087-2253-4CB9-882C-9EB9906F83FF}" type="presParOf" srcId="{0FAF5975-6008-42EB-A929-AEE69DF6BEBA}" destId="{15C28996-2C5B-404E-9108-E79F8DE564FF}" srcOrd="0" destOrd="0" presId="urn:microsoft.com/office/officeart/2005/8/layout/hierarchy2"/>
    <dgm:cxn modelId="{812917C9-2DA9-4BC4-963D-9DC7F83DD481}" type="presParOf" srcId="{2E27D065-5D6E-48DE-9C4C-3FD251213EDF}" destId="{FA870935-D540-4A1B-9F87-13F2C8440A68}" srcOrd="1" destOrd="0" presId="urn:microsoft.com/office/officeart/2005/8/layout/hierarchy2"/>
    <dgm:cxn modelId="{262CC92E-366F-4C86-93AF-B568E1034D33}" type="presParOf" srcId="{FA870935-D540-4A1B-9F87-13F2C8440A68}" destId="{583C3CF0-46B3-48A9-93B6-9CF469D0F5E3}" srcOrd="0" destOrd="0" presId="urn:microsoft.com/office/officeart/2005/8/layout/hierarchy2"/>
    <dgm:cxn modelId="{9109743C-5579-4A76-8FCC-7C35586CF510}" type="presParOf" srcId="{FA870935-D540-4A1B-9F87-13F2C8440A68}" destId="{7CFB298D-022F-407C-949A-4BE63A44389D}" srcOrd="1" destOrd="0" presId="urn:microsoft.com/office/officeart/2005/8/layout/hierarchy2"/>
    <dgm:cxn modelId="{65E92BD2-3F83-4A05-9983-9AFE084B9211}" type="presParOf" srcId="{2E27D065-5D6E-48DE-9C4C-3FD251213EDF}" destId="{3B299859-4E07-4714-A05F-407955E52E52}" srcOrd="2" destOrd="0" presId="urn:microsoft.com/office/officeart/2005/8/layout/hierarchy2"/>
    <dgm:cxn modelId="{2258A517-6315-4829-B8FE-3A6E02E58A50}" type="presParOf" srcId="{3B299859-4E07-4714-A05F-407955E52E52}" destId="{A34DB185-5D44-4C7C-8DB9-19F56BDC295C}" srcOrd="0" destOrd="0" presId="urn:microsoft.com/office/officeart/2005/8/layout/hierarchy2"/>
    <dgm:cxn modelId="{90C85838-1537-4577-BD7B-7F3EF477C62A}" type="presParOf" srcId="{2E27D065-5D6E-48DE-9C4C-3FD251213EDF}" destId="{861DAD10-064A-4835-9FF9-86834BA39FD1}" srcOrd="3" destOrd="0" presId="urn:microsoft.com/office/officeart/2005/8/layout/hierarchy2"/>
    <dgm:cxn modelId="{52AD3CA8-B05F-4866-9B69-3F9F2C4FD2E5}" type="presParOf" srcId="{861DAD10-064A-4835-9FF9-86834BA39FD1}" destId="{18DA42D6-8F69-49A2-8F5B-87D109D6C018}" srcOrd="0" destOrd="0" presId="urn:microsoft.com/office/officeart/2005/8/layout/hierarchy2"/>
    <dgm:cxn modelId="{D78C53B3-FB20-4410-AF20-6C584C316D8C}" type="presParOf" srcId="{861DAD10-064A-4835-9FF9-86834BA39FD1}" destId="{9050A951-A1F4-4F1A-8034-99381EDD1B4D}" srcOrd="1" destOrd="0" presId="urn:microsoft.com/office/officeart/2005/8/layout/hierarchy2"/>
    <dgm:cxn modelId="{08C557FD-EB7B-4F71-A902-EF090ADC5D77}" type="presParOf" srcId="{F6BB96A9-CC6B-4BC0-853F-4C0B4988303C}" destId="{3146FCD6-026C-4D2D-BB3D-9EF589DCFAE3}" srcOrd="2" destOrd="0" presId="urn:microsoft.com/office/officeart/2005/8/layout/hierarchy2"/>
    <dgm:cxn modelId="{F28D2BE9-164C-4BBA-923E-12857A252B84}" type="presParOf" srcId="{3146FCD6-026C-4D2D-BB3D-9EF589DCFAE3}" destId="{097AA055-79D4-449F-A609-B05D10D58D3A}" srcOrd="0" destOrd="0" presId="urn:microsoft.com/office/officeart/2005/8/layout/hierarchy2"/>
    <dgm:cxn modelId="{2E90E651-E92E-48B0-A9ED-83A57AF6CC39}" type="presParOf" srcId="{F6BB96A9-CC6B-4BC0-853F-4C0B4988303C}" destId="{C13627CB-63B5-4E17-BACD-A8B609CD2A0A}" srcOrd="3" destOrd="0" presId="urn:microsoft.com/office/officeart/2005/8/layout/hierarchy2"/>
    <dgm:cxn modelId="{461389D3-4B6A-49E0-A97E-828C43414F1E}" type="presParOf" srcId="{C13627CB-63B5-4E17-BACD-A8B609CD2A0A}" destId="{81DCA3E6-57F6-4C66-AD66-0A150A77B480}" srcOrd="0" destOrd="0" presId="urn:microsoft.com/office/officeart/2005/8/layout/hierarchy2"/>
    <dgm:cxn modelId="{23725475-DBF8-4C6F-8E46-FB0F1ECC3BA0}" type="presParOf" srcId="{C13627CB-63B5-4E17-BACD-A8B609CD2A0A}" destId="{F89B0FD1-3AAA-4D2E-AD53-8C4B42F82EF1}" srcOrd="1" destOrd="0" presId="urn:microsoft.com/office/officeart/2005/8/layout/hierarchy2"/>
    <dgm:cxn modelId="{F48FAABE-0C06-4BF9-B612-56A17DED7FC3}" type="presParOf" srcId="{F89B0FD1-3AAA-4D2E-AD53-8C4B42F82EF1}" destId="{4CA5F8DF-9141-4418-AF26-CC82571A7F5D}" srcOrd="0" destOrd="0" presId="urn:microsoft.com/office/officeart/2005/8/layout/hierarchy2"/>
    <dgm:cxn modelId="{0B4E91DE-310D-44FF-B6ED-330D73828897}" type="presParOf" srcId="{4CA5F8DF-9141-4418-AF26-CC82571A7F5D}" destId="{6B18364A-EDD0-49DD-9D96-99B8C9204922}" srcOrd="0" destOrd="0" presId="urn:microsoft.com/office/officeart/2005/8/layout/hierarchy2"/>
    <dgm:cxn modelId="{E4A6D979-6B12-464A-8ABD-DDC266B0B733}" type="presParOf" srcId="{F89B0FD1-3AAA-4D2E-AD53-8C4B42F82EF1}" destId="{95DF2F9E-597E-4904-A8C5-E836C6D11449}" srcOrd="1" destOrd="0" presId="urn:microsoft.com/office/officeart/2005/8/layout/hierarchy2"/>
    <dgm:cxn modelId="{576764B5-E157-4F55-9499-E5201CADC611}" type="presParOf" srcId="{95DF2F9E-597E-4904-A8C5-E836C6D11449}" destId="{1D8124A2-6367-4A5A-A0A4-C920AED6D1B4}" srcOrd="0" destOrd="0" presId="urn:microsoft.com/office/officeart/2005/8/layout/hierarchy2"/>
    <dgm:cxn modelId="{6D4A93F6-1071-4CD9-8F8C-C99BAA57C9A1}" type="presParOf" srcId="{95DF2F9E-597E-4904-A8C5-E836C6D11449}" destId="{EAD894A2-6B18-4351-8254-6C2D4388F520}"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8E1B9BE-8987-495C-8B83-1CD3A34B28FE}" type="doc">
      <dgm:prSet loTypeId="urn:microsoft.com/office/officeart/2005/8/layout/hierarchy2" loCatId="hierarchy" qsTypeId="urn:microsoft.com/office/officeart/2005/8/quickstyle/simple1" qsCatId="simple" csTypeId="urn:microsoft.com/office/officeart/2005/8/colors/accent1_5" csCatId="accent1" phldr="1"/>
      <dgm:spPr/>
      <dgm:t>
        <a:bodyPr/>
        <a:lstStyle/>
        <a:p>
          <a:endParaRPr lang="en-US"/>
        </a:p>
      </dgm:t>
    </dgm:pt>
    <dgm:pt modelId="{8A98A247-D84D-499D-B9FF-967541BC94A2}">
      <dgm:prSet phldrT="[Text]" custT="1"/>
      <dgm:spPr/>
      <dgm:t>
        <a:bodyPr/>
        <a:lstStyle/>
        <a:p>
          <a:pPr algn="just"/>
          <a:r>
            <a:rPr lang="vi-VN" sz="1400" dirty="0">
              <a:latin typeface="Arial" panose="020B0604020202020204" pitchFamily="34" charset="0"/>
              <a:cs typeface="Arial" panose="020B0604020202020204" pitchFamily="34" charset="0"/>
            </a:rPr>
            <a:t>PHẠM VI CÔNG BỐ TTHC NB</a:t>
          </a:r>
          <a:endParaRPr lang="en-US" sz="1400" dirty="0">
            <a:latin typeface="Arial" panose="020B0604020202020204" pitchFamily="34" charset="0"/>
            <a:cs typeface="Arial" panose="020B0604020202020204" pitchFamily="34" charset="0"/>
          </a:endParaRPr>
        </a:p>
      </dgm:t>
    </dgm:pt>
    <dgm:pt modelId="{E6BF9E92-CA78-499B-9AC6-7447F5A2426B}" type="parTrans" cxnId="{3435218A-8AB8-4CCD-B93E-AD63C0ECCDE3}">
      <dgm:prSet/>
      <dgm:spPr/>
      <dgm:t>
        <a:bodyPr/>
        <a:lstStyle/>
        <a:p>
          <a:endParaRPr lang="en-US"/>
        </a:p>
      </dgm:t>
    </dgm:pt>
    <dgm:pt modelId="{D436319A-CA50-4077-B4FB-6F96AF0B7CB7}" type="sibTrans" cxnId="{3435218A-8AB8-4CCD-B93E-AD63C0ECCDE3}">
      <dgm:prSet/>
      <dgm:spPr/>
      <dgm:t>
        <a:bodyPr/>
        <a:lstStyle/>
        <a:p>
          <a:endParaRPr lang="en-US"/>
        </a:p>
      </dgm:t>
    </dgm:pt>
    <dgm:pt modelId="{43264DDD-033A-4510-8542-629E938D7386}">
      <dgm:prSet phldrT="[Text]" custT="1"/>
      <dgm:spPr/>
      <dgm:t>
        <a:bodyPr/>
        <a:lstStyle/>
        <a:p>
          <a:pPr algn="ctr"/>
          <a:r>
            <a:rPr lang="vi-VN" sz="1600" dirty="0"/>
            <a:t>1. Bộ, cơ quan ngang bộ</a:t>
          </a:r>
          <a:endParaRPr lang="en-US" sz="1600" dirty="0"/>
        </a:p>
      </dgm:t>
    </dgm:pt>
    <dgm:pt modelId="{153B0D01-DD15-4365-AA71-B34A56E58E89}" type="parTrans" cxnId="{06254B3D-882A-4598-BD74-47D644BAB742}">
      <dgm:prSet/>
      <dgm:spPr/>
      <dgm:t>
        <a:bodyPr/>
        <a:lstStyle/>
        <a:p>
          <a:endParaRPr lang="en-US"/>
        </a:p>
      </dgm:t>
    </dgm:pt>
    <dgm:pt modelId="{B2BE6FF6-6D52-49CA-A82C-5475BDDA97AF}" type="sibTrans" cxnId="{06254B3D-882A-4598-BD74-47D644BAB742}">
      <dgm:prSet/>
      <dgm:spPr/>
      <dgm:t>
        <a:bodyPr/>
        <a:lstStyle/>
        <a:p>
          <a:endParaRPr lang="en-US"/>
        </a:p>
      </dgm:t>
    </dgm:pt>
    <dgm:pt modelId="{2C88AD24-6748-47F7-9819-E4CB30DBCFA9}">
      <dgm:prSet phldrT="[Text]" custT="1"/>
      <dgm:spPr/>
      <dgm:t>
        <a:bodyPr/>
        <a:lstStyle/>
        <a:p>
          <a:pPr algn="just"/>
          <a:r>
            <a:rPr lang="vi-VN" sz="1600" dirty="0">
              <a:latin typeface="Times New Roman" panose="02020603050405020304" pitchFamily="18" charset="0"/>
              <a:cs typeface="Times New Roman" panose="02020603050405020304" pitchFamily="18" charset="0"/>
            </a:rPr>
            <a:t>1.1. </a:t>
          </a:r>
          <a:r>
            <a:rPr lang="en-US" sz="1600" dirty="0">
              <a:latin typeface="Times New Roman" panose="02020603050405020304" pitchFamily="18" charset="0"/>
              <a:ea typeface="Tahoma" panose="020B0604030504040204" pitchFamily="34" charset="0"/>
              <a:cs typeface="Times New Roman" panose="02020603050405020304" pitchFamily="18" charset="0"/>
            </a:rPr>
            <a:t>TTHC nội bộ thuộc phạm vi quản lý nhà nước: Do bộ, cơ quan tham mưu ban hành hoặc ban hành theo thẩm quyền</a:t>
          </a:r>
          <a:r>
            <a:rPr lang="vi-VN" sz="1600" dirty="0">
              <a:latin typeface="Times New Roman" panose="02020603050405020304" pitchFamily="18" charset="0"/>
              <a:ea typeface="Tahoma" panose="020B0604030504040204" pitchFamily="34" charset="0"/>
              <a:cs typeface="Times New Roman" panose="02020603050405020304" pitchFamily="18" charset="0"/>
            </a:rPr>
            <a:t>, áp dụng trong toàn quốc hoặc áp dụng cho các cơ quan, đơn vị khác ngoài bộ</a:t>
          </a:r>
          <a:r>
            <a:rPr lang="en-US" sz="1600" dirty="0">
              <a:latin typeface="Times New Roman" panose="02020603050405020304" pitchFamily="18" charset="0"/>
              <a:ea typeface="Tahoma" panose="020B0604030504040204" pitchFamily="34" charset="0"/>
              <a:cs typeface="Times New Roman" panose="02020603050405020304" pitchFamily="18" charset="0"/>
            </a:rPr>
            <a:t>.</a:t>
          </a:r>
          <a:r>
            <a:rPr lang="vi-VN" sz="1600" dirty="0">
              <a:latin typeface="Times New Roman" panose="02020603050405020304" pitchFamily="18" charset="0"/>
              <a:ea typeface="Tahoma" panose="020B0604030504040204" pitchFamily="34" charset="0"/>
              <a:cs typeface="Times New Roman" panose="02020603050405020304" pitchFamily="18" charset="0"/>
            </a:rPr>
            <a:t> </a:t>
          </a:r>
          <a:r>
            <a:rPr lang="vi-VN" sz="1600" i="1" dirty="0">
              <a:latin typeface="Times New Roman" panose="02020603050405020304" pitchFamily="18" charset="0"/>
              <a:ea typeface="Tahoma" panose="020B0604030504040204" pitchFamily="34" charset="0"/>
              <a:cs typeface="Times New Roman" panose="02020603050405020304" pitchFamily="18" charset="0"/>
            </a:rPr>
            <a:t>(VD: Các TTHC lĩnh vực NSNN, BTC công bố nội dung quy định tại Luật NSNN và VB quy định chi tiết, hướng dẫn thi hành).</a:t>
          </a:r>
          <a:endParaRPr lang="en-US" sz="1600" i="1" dirty="0">
            <a:latin typeface="Times New Roman" panose="02020603050405020304" pitchFamily="18" charset="0"/>
            <a:cs typeface="Times New Roman" panose="02020603050405020304" pitchFamily="18" charset="0"/>
          </a:endParaRPr>
        </a:p>
      </dgm:t>
    </dgm:pt>
    <dgm:pt modelId="{4AFE8221-5136-4A3F-A3E6-EB5A33CF6879}" type="parTrans" cxnId="{FC428C05-16FE-4ABB-BC50-72171A06B8A8}">
      <dgm:prSet/>
      <dgm:spPr/>
      <dgm:t>
        <a:bodyPr/>
        <a:lstStyle/>
        <a:p>
          <a:endParaRPr lang="en-US"/>
        </a:p>
      </dgm:t>
    </dgm:pt>
    <dgm:pt modelId="{311EBD16-6FF1-4999-AD56-A16A4FEDE3FB}" type="sibTrans" cxnId="{FC428C05-16FE-4ABB-BC50-72171A06B8A8}">
      <dgm:prSet/>
      <dgm:spPr/>
      <dgm:t>
        <a:bodyPr/>
        <a:lstStyle/>
        <a:p>
          <a:endParaRPr lang="en-US"/>
        </a:p>
      </dgm:t>
    </dgm:pt>
    <dgm:pt modelId="{0DF6126A-B10F-4143-BF9E-71404027CBFB}">
      <dgm:prSet phldrT="[Text]" custT="1"/>
      <dgm:spPr/>
      <dgm:t>
        <a:bodyPr/>
        <a:lstStyle/>
        <a:p>
          <a:pPr algn="just"/>
          <a:r>
            <a:rPr lang="vi-VN" sz="1600" dirty="0">
              <a:latin typeface="Times New Roman" panose="02020603050405020304" pitchFamily="18" charset="0"/>
              <a:cs typeface="Times New Roman" panose="02020603050405020304" pitchFamily="18" charset="0"/>
            </a:rPr>
            <a:t>1.2. </a:t>
          </a:r>
          <a:r>
            <a:rPr lang="en-US" sz="1600" dirty="0">
              <a:latin typeface="Times New Roman" panose="02020603050405020304" pitchFamily="18" charset="0"/>
              <a:ea typeface="Tahoma" panose="020B0604030504040204" pitchFamily="34" charset="0"/>
              <a:cs typeface="Times New Roman" panose="02020603050405020304" pitchFamily="18" charset="0"/>
            </a:rPr>
            <a:t>TTHC nội bộ thuộc thẩm quyền giải quyết của bộ: (i) trong các lĩnh vực </a:t>
          </a:r>
          <a:r>
            <a:rPr lang="en-US" sz="1600" u="sng" dirty="0">
              <a:latin typeface="Times New Roman" panose="02020603050405020304" pitchFamily="18" charset="0"/>
              <a:ea typeface="Tahoma" panose="020B0604030504040204" pitchFamily="34" charset="0"/>
              <a:cs typeface="Times New Roman" panose="02020603050405020304" pitchFamily="18" charset="0"/>
            </a:rPr>
            <a:t>thuộc phạm vi quản lý nhà nước</a:t>
          </a:r>
          <a:r>
            <a:rPr lang="en-US" sz="1600" dirty="0">
              <a:latin typeface="Times New Roman" panose="02020603050405020304" pitchFamily="18" charset="0"/>
              <a:ea typeface="Tahoma" panose="020B0604030504040204" pitchFamily="34" charset="0"/>
              <a:cs typeface="Times New Roman" panose="02020603050405020304" pitchFamily="18" charset="0"/>
            </a:rPr>
            <a:t> của bộ, cơ quan</a:t>
          </a:r>
          <a:r>
            <a:rPr lang="vi-VN" sz="1600" dirty="0">
              <a:latin typeface="Times New Roman" panose="02020603050405020304" pitchFamily="18" charset="0"/>
              <a:ea typeface="Tahoma" panose="020B0604030504040204" pitchFamily="34" charset="0"/>
              <a:cs typeface="Times New Roman" panose="02020603050405020304" pitchFamily="18" charset="0"/>
            </a:rPr>
            <a:t> và thực hiện tại B, CQ</a:t>
          </a:r>
          <a:r>
            <a:rPr lang="en-US" sz="1600" dirty="0">
              <a:latin typeface="Times New Roman" panose="02020603050405020304" pitchFamily="18" charset="0"/>
              <a:ea typeface="Tahoma" panose="020B0604030504040204" pitchFamily="34" charset="0"/>
              <a:cs typeface="Times New Roman" panose="02020603050405020304" pitchFamily="18" charset="0"/>
            </a:rPr>
            <a:t>; (ii) các lĩnh vực ngoài phạm vi quản lý nhà nước</a:t>
          </a:r>
          <a:r>
            <a:rPr lang="vi-VN" sz="1600" dirty="0">
              <a:latin typeface="Times New Roman" panose="02020603050405020304" pitchFamily="18" charset="0"/>
              <a:ea typeface="Tahoma" panose="020B0604030504040204" pitchFamily="34" charset="0"/>
              <a:cs typeface="Times New Roman" panose="02020603050405020304" pitchFamily="18" charset="0"/>
            </a:rPr>
            <a:t>, </a:t>
          </a:r>
          <a:r>
            <a:rPr lang="en-US" sz="1600" dirty="0">
              <a:latin typeface="Times New Roman" panose="02020603050405020304" pitchFamily="18" charset="0"/>
              <a:ea typeface="Tahoma" panose="020B0604030504040204" pitchFamily="34" charset="0"/>
              <a:cs typeface="Times New Roman" panose="02020603050405020304" pitchFamily="18" charset="0"/>
            </a:rPr>
            <a:t>thực hiện trong </a:t>
          </a:r>
          <a:r>
            <a:rPr lang="vi-VN" sz="1600" dirty="0">
              <a:latin typeface="Times New Roman" panose="02020603050405020304" pitchFamily="18" charset="0"/>
              <a:ea typeface="Tahoma" panose="020B0604030504040204" pitchFamily="34" charset="0"/>
              <a:cs typeface="Times New Roman" panose="02020603050405020304" pitchFamily="18" charset="0"/>
            </a:rPr>
            <a:t>B, CQ theo quy định khung; (iii) các TTHC NB chủ động quy định theo thẩm quyền để thực hiện trong B, CQ. </a:t>
          </a:r>
          <a:r>
            <a:rPr lang="vi-VN" sz="1600" i="1" dirty="0">
              <a:latin typeface="Times New Roman" panose="02020603050405020304" pitchFamily="18" charset="0"/>
              <a:ea typeface="Tahoma" panose="020B0604030504040204" pitchFamily="34" charset="0"/>
              <a:cs typeface="Times New Roman" panose="02020603050405020304" pitchFamily="18" charset="0"/>
            </a:rPr>
            <a:t>(VD: (i) BTC công bố các TTHC lĩnh vực NSNN, ngoài nội dung tại mục 1.1. nêu trên, phải công bố các VB quy định để áp dụng tại BTC (nếu có); (ii) BTC công bố các TTHC lĩnh vực tổ chức, cán bộ, thi đua khen thưởng theo quy định khung của CP, TTg, BNV và các VB quy định để áp dụng tại BTC (nếu có)).</a:t>
          </a:r>
          <a:endParaRPr lang="en-US" sz="1600" i="1" dirty="0">
            <a:latin typeface="Times New Roman" panose="02020603050405020304" pitchFamily="18" charset="0"/>
            <a:cs typeface="Times New Roman" panose="02020603050405020304" pitchFamily="18" charset="0"/>
          </a:endParaRPr>
        </a:p>
      </dgm:t>
    </dgm:pt>
    <dgm:pt modelId="{C647F42D-205F-4801-BE84-EB8B30D1C299}" type="parTrans" cxnId="{F913BFEB-AA7E-4010-9115-04A1477C274B}">
      <dgm:prSet/>
      <dgm:spPr/>
      <dgm:t>
        <a:bodyPr/>
        <a:lstStyle/>
        <a:p>
          <a:endParaRPr lang="en-US"/>
        </a:p>
      </dgm:t>
    </dgm:pt>
    <dgm:pt modelId="{5A43F352-D2F2-4A2E-8C06-72CA7626114A}" type="sibTrans" cxnId="{F913BFEB-AA7E-4010-9115-04A1477C274B}">
      <dgm:prSet/>
      <dgm:spPr/>
      <dgm:t>
        <a:bodyPr/>
        <a:lstStyle/>
        <a:p>
          <a:endParaRPr lang="en-US"/>
        </a:p>
      </dgm:t>
    </dgm:pt>
    <dgm:pt modelId="{7AC7A5A5-B7B4-4473-918E-3C1470658A17}">
      <dgm:prSet phldrT="[Text]" custT="1"/>
      <dgm:spPr/>
      <dgm:t>
        <a:bodyPr/>
        <a:lstStyle/>
        <a:p>
          <a:r>
            <a:rPr lang="vi-VN" sz="1600" dirty="0"/>
            <a:t>2. UBND </a:t>
          </a:r>
          <a:r>
            <a:rPr lang="vi-VN" sz="1600" dirty="0" err="1"/>
            <a:t>tỉnh</a:t>
          </a:r>
          <a:endParaRPr lang="en-US" sz="1600" dirty="0"/>
        </a:p>
      </dgm:t>
    </dgm:pt>
    <dgm:pt modelId="{D79D4DEA-B55C-42C1-BCA7-478863A9D19F}" type="parTrans" cxnId="{874DA45A-8CE0-42C0-9296-EA7121F182DB}">
      <dgm:prSet/>
      <dgm:spPr/>
      <dgm:t>
        <a:bodyPr/>
        <a:lstStyle/>
        <a:p>
          <a:endParaRPr lang="en-US"/>
        </a:p>
      </dgm:t>
    </dgm:pt>
    <dgm:pt modelId="{FFDBEDC8-8BFD-4EAB-89CE-9240CB98E4E4}" type="sibTrans" cxnId="{874DA45A-8CE0-42C0-9296-EA7121F182DB}">
      <dgm:prSet/>
      <dgm:spPr/>
      <dgm:t>
        <a:bodyPr/>
        <a:lstStyle/>
        <a:p>
          <a:endParaRPr lang="en-US"/>
        </a:p>
      </dgm:t>
    </dgm:pt>
    <dgm:pt modelId="{F149DBF9-E3D6-4E57-90C5-FE0A0CCDAAE2}">
      <dgm:prSet phldrT="[Text]" custT="1"/>
      <dgm:spPr/>
      <dgm:t>
        <a:bodyPr/>
        <a:lstStyle/>
        <a:p>
          <a:pPr algn="just"/>
          <a:r>
            <a:rPr lang="vi-VN" sz="1600" dirty="0">
              <a:latin typeface="Times New Roman" panose="02020603050405020304" pitchFamily="18" charset="0"/>
              <a:cs typeface="Times New Roman" panose="02020603050405020304" pitchFamily="18" charset="0"/>
            </a:rPr>
            <a:t>TTHC thuộc thẩm quyền giải quyết của các cấp chính quyền ĐP trên địa bàn tỉnh: </a:t>
          </a:r>
          <a:r>
            <a:rPr lang="en-US" sz="1600" dirty="0">
              <a:latin typeface="Times New Roman" panose="02020603050405020304" pitchFamily="18" charset="0"/>
              <a:ea typeface="Tahoma" panose="020B0604030504040204" pitchFamily="34" charset="0"/>
              <a:cs typeface="Times New Roman" panose="02020603050405020304" pitchFamily="18" charset="0"/>
            </a:rPr>
            <a:t>(i) </a:t>
          </a:r>
          <a:r>
            <a:rPr lang="vi-VN" sz="1600" dirty="0">
              <a:latin typeface="Times New Roman" panose="02020603050405020304" pitchFamily="18" charset="0"/>
              <a:ea typeface="Tahoma" panose="020B0604030504040204" pitchFamily="34" charset="0"/>
              <a:cs typeface="Times New Roman" panose="02020603050405020304" pitchFamily="18" charset="0"/>
            </a:rPr>
            <a:t>TTHC NB </a:t>
          </a:r>
          <a:r>
            <a:rPr lang="en-US" sz="1600" dirty="0">
              <a:latin typeface="Times New Roman" panose="02020603050405020304" pitchFamily="18" charset="0"/>
              <a:ea typeface="Tahoma" panose="020B0604030504040204" pitchFamily="34" charset="0"/>
              <a:cs typeface="Times New Roman" panose="02020603050405020304" pitchFamily="18" charset="0"/>
            </a:rPr>
            <a:t>thực hiện </a:t>
          </a:r>
          <a:r>
            <a:rPr lang="vi-VN" sz="1600" dirty="0">
              <a:latin typeface="Times New Roman" panose="02020603050405020304" pitchFamily="18" charset="0"/>
              <a:ea typeface="Tahoma" panose="020B0604030504040204" pitchFamily="34" charset="0"/>
              <a:cs typeface="Times New Roman" panose="02020603050405020304" pitchFamily="18" charset="0"/>
            </a:rPr>
            <a:t>tại ĐP theo quy định khung; (ii) các TTHC NB chủ động quy định theo thẩm quyền để thực hiện trong phạm vi ĐP.</a:t>
          </a:r>
          <a:endParaRPr lang="en-US" sz="1600" dirty="0">
            <a:latin typeface="Times New Roman" panose="02020603050405020304" pitchFamily="18" charset="0"/>
            <a:cs typeface="Times New Roman" panose="02020603050405020304" pitchFamily="18" charset="0"/>
          </a:endParaRPr>
        </a:p>
      </dgm:t>
    </dgm:pt>
    <dgm:pt modelId="{C34E86A2-705B-4CDE-B109-035D60A73E30}" type="parTrans" cxnId="{9E9C654C-E6F6-492F-8A44-50659399D915}">
      <dgm:prSet/>
      <dgm:spPr/>
      <dgm:t>
        <a:bodyPr/>
        <a:lstStyle/>
        <a:p>
          <a:endParaRPr lang="en-US"/>
        </a:p>
      </dgm:t>
    </dgm:pt>
    <dgm:pt modelId="{C32ABF04-CE0B-4A2F-8651-7C86552FB0C8}" type="sibTrans" cxnId="{9E9C654C-E6F6-492F-8A44-50659399D915}">
      <dgm:prSet/>
      <dgm:spPr/>
      <dgm:t>
        <a:bodyPr/>
        <a:lstStyle/>
        <a:p>
          <a:endParaRPr lang="en-US"/>
        </a:p>
      </dgm:t>
    </dgm:pt>
    <dgm:pt modelId="{0B6DE7BA-7021-430D-9AD6-1368CC6AFBD8}" type="pres">
      <dgm:prSet presAssocID="{58E1B9BE-8987-495C-8B83-1CD3A34B28FE}" presName="diagram" presStyleCnt="0">
        <dgm:presLayoutVars>
          <dgm:chPref val="1"/>
          <dgm:dir/>
          <dgm:animOne val="branch"/>
          <dgm:animLvl val="lvl"/>
          <dgm:resizeHandles val="exact"/>
        </dgm:presLayoutVars>
      </dgm:prSet>
      <dgm:spPr/>
    </dgm:pt>
    <dgm:pt modelId="{8C371BB2-81BA-459A-B81F-F323AFAC4FFE}" type="pres">
      <dgm:prSet presAssocID="{8A98A247-D84D-499D-B9FF-967541BC94A2}" presName="root1" presStyleCnt="0"/>
      <dgm:spPr/>
    </dgm:pt>
    <dgm:pt modelId="{50A3727B-6CCD-489E-A1C4-299F15B1427A}" type="pres">
      <dgm:prSet presAssocID="{8A98A247-D84D-499D-B9FF-967541BC94A2}" presName="LevelOneTextNode" presStyleLbl="node0" presStyleIdx="0" presStyleCnt="1" custScaleX="76357" custScaleY="121565">
        <dgm:presLayoutVars>
          <dgm:chPref val="3"/>
        </dgm:presLayoutVars>
      </dgm:prSet>
      <dgm:spPr/>
    </dgm:pt>
    <dgm:pt modelId="{F6BB96A9-CC6B-4BC0-853F-4C0B4988303C}" type="pres">
      <dgm:prSet presAssocID="{8A98A247-D84D-499D-B9FF-967541BC94A2}" presName="level2hierChild" presStyleCnt="0"/>
      <dgm:spPr/>
    </dgm:pt>
    <dgm:pt modelId="{C66A48B0-1F49-4F66-A651-1F1A2E9621A6}" type="pres">
      <dgm:prSet presAssocID="{153B0D01-DD15-4365-AA71-B34A56E58E89}" presName="conn2-1" presStyleLbl="parChTrans1D2" presStyleIdx="0" presStyleCnt="2"/>
      <dgm:spPr/>
    </dgm:pt>
    <dgm:pt modelId="{DE04EAFF-A342-4729-AE7E-711F2D709E78}" type="pres">
      <dgm:prSet presAssocID="{153B0D01-DD15-4365-AA71-B34A56E58E89}" presName="connTx" presStyleLbl="parChTrans1D2" presStyleIdx="0" presStyleCnt="2"/>
      <dgm:spPr/>
    </dgm:pt>
    <dgm:pt modelId="{4B46464A-E1C3-4F3E-80C7-77124CC64F09}" type="pres">
      <dgm:prSet presAssocID="{43264DDD-033A-4510-8542-629E938D7386}" presName="root2" presStyleCnt="0"/>
      <dgm:spPr/>
    </dgm:pt>
    <dgm:pt modelId="{CDB36D82-428F-4CB6-94D0-3DA441FCF557}" type="pres">
      <dgm:prSet presAssocID="{43264DDD-033A-4510-8542-629E938D7386}" presName="LevelTwoTextNode" presStyleLbl="node2" presStyleIdx="0" presStyleCnt="2" custScaleX="51529" custScaleY="97841">
        <dgm:presLayoutVars>
          <dgm:chPref val="3"/>
        </dgm:presLayoutVars>
      </dgm:prSet>
      <dgm:spPr/>
    </dgm:pt>
    <dgm:pt modelId="{2E27D065-5D6E-48DE-9C4C-3FD251213EDF}" type="pres">
      <dgm:prSet presAssocID="{43264DDD-033A-4510-8542-629E938D7386}" presName="level3hierChild" presStyleCnt="0"/>
      <dgm:spPr/>
    </dgm:pt>
    <dgm:pt modelId="{0FAF5975-6008-42EB-A929-AEE69DF6BEBA}" type="pres">
      <dgm:prSet presAssocID="{4AFE8221-5136-4A3F-A3E6-EB5A33CF6879}" presName="conn2-1" presStyleLbl="parChTrans1D3" presStyleIdx="0" presStyleCnt="3"/>
      <dgm:spPr/>
    </dgm:pt>
    <dgm:pt modelId="{15C28996-2C5B-404E-9108-E79F8DE564FF}" type="pres">
      <dgm:prSet presAssocID="{4AFE8221-5136-4A3F-A3E6-EB5A33CF6879}" presName="connTx" presStyleLbl="parChTrans1D3" presStyleIdx="0" presStyleCnt="3"/>
      <dgm:spPr/>
    </dgm:pt>
    <dgm:pt modelId="{FA870935-D540-4A1B-9F87-13F2C8440A68}" type="pres">
      <dgm:prSet presAssocID="{2C88AD24-6748-47F7-9819-E4CB30DBCFA9}" presName="root2" presStyleCnt="0"/>
      <dgm:spPr/>
    </dgm:pt>
    <dgm:pt modelId="{583C3CF0-46B3-48A9-93B6-9CF469D0F5E3}" type="pres">
      <dgm:prSet presAssocID="{2C88AD24-6748-47F7-9819-E4CB30DBCFA9}" presName="LevelTwoTextNode" presStyleLbl="node3" presStyleIdx="0" presStyleCnt="3" custScaleX="297482" custScaleY="129306">
        <dgm:presLayoutVars>
          <dgm:chPref val="3"/>
        </dgm:presLayoutVars>
      </dgm:prSet>
      <dgm:spPr/>
    </dgm:pt>
    <dgm:pt modelId="{7CFB298D-022F-407C-949A-4BE63A44389D}" type="pres">
      <dgm:prSet presAssocID="{2C88AD24-6748-47F7-9819-E4CB30DBCFA9}" presName="level3hierChild" presStyleCnt="0"/>
      <dgm:spPr/>
    </dgm:pt>
    <dgm:pt modelId="{3B299859-4E07-4714-A05F-407955E52E52}" type="pres">
      <dgm:prSet presAssocID="{C647F42D-205F-4801-BE84-EB8B30D1C299}" presName="conn2-1" presStyleLbl="parChTrans1D3" presStyleIdx="1" presStyleCnt="3"/>
      <dgm:spPr/>
    </dgm:pt>
    <dgm:pt modelId="{A34DB185-5D44-4C7C-8DB9-19F56BDC295C}" type="pres">
      <dgm:prSet presAssocID="{C647F42D-205F-4801-BE84-EB8B30D1C299}" presName="connTx" presStyleLbl="parChTrans1D3" presStyleIdx="1" presStyleCnt="3"/>
      <dgm:spPr/>
    </dgm:pt>
    <dgm:pt modelId="{861DAD10-064A-4835-9FF9-86834BA39FD1}" type="pres">
      <dgm:prSet presAssocID="{0DF6126A-B10F-4143-BF9E-71404027CBFB}" presName="root2" presStyleCnt="0"/>
      <dgm:spPr/>
    </dgm:pt>
    <dgm:pt modelId="{18DA42D6-8F69-49A2-8F5B-87D109D6C018}" type="pres">
      <dgm:prSet presAssocID="{0DF6126A-B10F-4143-BF9E-71404027CBFB}" presName="LevelTwoTextNode" presStyleLbl="node3" presStyleIdx="1" presStyleCnt="3" custScaleX="301480" custScaleY="230954">
        <dgm:presLayoutVars>
          <dgm:chPref val="3"/>
        </dgm:presLayoutVars>
      </dgm:prSet>
      <dgm:spPr/>
    </dgm:pt>
    <dgm:pt modelId="{9050A951-A1F4-4F1A-8034-99381EDD1B4D}" type="pres">
      <dgm:prSet presAssocID="{0DF6126A-B10F-4143-BF9E-71404027CBFB}" presName="level3hierChild" presStyleCnt="0"/>
      <dgm:spPr/>
    </dgm:pt>
    <dgm:pt modelId="{3146FCD6-026C-4D2D-BB3D-9EF589DCFAE3}" type="pres">
      <dgm:prSet presAssocID="{D79D4DEA-B55C-42C1-BCA7-478863A9D19F}" presName="conn2-1" presStyleLbl="parChTrans1D2" presStyleIdx="1" presStyleCnt="2"/>
      <dgm:spPr/>
    </dgm:pt>
    <dgm:pt modelId="{097AA055-79D4-449F-A609-B05D10D58D3A}" type="pres">
      <dgm:prSet presAssocID="{D79D4DEA-B55C-42C1-BCA7-478863A9D19F}" presName="connTx" presStyleLbl="parChTrans1D2" presStyleIdx="1" presStyleCnt="2"/>
      <dgm:spPr/>
    </dgm:pt>
    <dgm:pt modelId="{C13627CB-63B5-4E17-BACD-A8B609CD2A0A}" type="pres">
      <dgm:prSet presAssocID="{7AC7A5A5-B7B4-4473-918E-3C1470658A17}" presName="root2" presStyleCnt="0"/>
      <dgm:spPr/>
    </dgm:pt>
    <dgm:pt modelId="{81DCA3E6-57F6-4C66-AD66-0A150A77B480}" type="pres">
      <dgm:prSet presAssocID="{7AC7A5A5-B7B4-4473-918E-3C1470658A17}" presName="LevelTwoTextNode" presStyleLbl="node2" presStyleIdx="1" presStyleCnt="2" custScaleX="51738" custScaleY="90721">
        <dgm:presLayoutVars>
          <dgm:chPref val="3"/>
        </dgm:presLayoutVars>
      </dgm:prSet>
      <dgm:spPr/>
    </dgm:pt>
    <dgm:pt modelId="{F89B0FD1-3AAA-4D2E-AD53-8C4B42F82EF1}" type="pres">
      <dgm:prSet presAssocID="{7AC7A5A5-B7B4-4473-918E-3C1470658A17}" presName="level3hierChild" presStyleCnt="0"/>
      <dgm:spPr/>
    </dgm:pt>
    <dgm:pt modelId="{4CA5F8DF-9141-4418-AF26-CC82571A7F5D}" type="pres">
      <dgm:prSet presAssocID="{C34E86A2-705B-4CDE-B109-035D60A73E30}" presName="conn2-1" presStyleLbl="parChTrans1D3" presStyleIdx="2" presStyleCnt="3"/>
      <dgm:spPr/>
    </dgm:pt>
    <dgm:pt modelId="{6B18364A-EDD0-49DD-9D96-99B8C9204922}" type="pres">
      <dgm:prSet presAssocID="{C34E86A2-705B-4CDE-B109-035D60A73E30}" presName="connTx" presStyleLbl="parChTrans1D3" presStyleIdx="2" presStyleCnt="3"/>
      <dgm:spPr/>
    </dgm:pt>
    <dgm:pt modelId="{95DF2F9E-597E-4904-A8C5-E836C6D11449}" type="pres">
      <dgm:prSet presAssocID="{F149DBF9-E3D6-4E57-90C5-FE0A0CCDAAE2}" presName="root2" presStyleCnt="0"/>
      <dgm:spPr/>
    </dgm:pt>
    <dgm:pt modelId="{1D8124A2-6367-4A5A-A0A4-C920AED6D1B4}" type="pres">
      <dgm:prSet presAssocID="{F149DBF9-E3D6-4E57-90C5-FE0A0CCDAAE2}" presName="LevelTwoTextNode" presStyleLbl="node3" presStyleIdx="2" presStyleCnt="3" custScaleX="303570">
        <dgm:presLayoutVars>
          <dgm:chPref val="3"/>
        </dgm:presLayoutVars>
      </dgm:prSet>
      <dgm:spPr/>
    </dgm:pt>
    <dgm:pt modelId="{EAD894A2-6B18-4351-8254-6C2D4388F520}" type="pres">
      <dgm:prSet presAssocID="{F149DBF9-E3D6-4E57-90C5-FE0A0CCDAAE2}" presName="level3hierChild" presStyleCnt="0"/>
      <dgm:spPr/>
    </dgm:pt>
  </dgm:ptLst>
  <dgm:cxnLst>
    <dgm:cxn modelId="{FC428C05-16FE-4ABB-BC50-72171A06B8A8}" srcId="{43264DDD-033A-4510-8542-629E938D7386}" destId="{2C88AD24-6748-47F7-9819-E4CB30DBCFA9}" srcOrd="0" destOrd="0" parTransId="{4AFE8221-5136-4A3F-A3E6-EB5A33CF6879}" sibTransId="{311EBD16-6FF1-4999-AD56-A16A4FEDE3FB}"/>
    <dgm:cxn modelId="{A3E1BC30-BC5C-4667-B1B2-135C9D82A3E9}" type="presOf" srcId="{C34E86A2-705B-4CDE-B109-035D60A73E30}" destId="{4CA5F8DF-9141-4418-AF26-CC82571A7F5D}" srcOrd="0" destOrd="0" presId="urn:microsoft.com/office/officeart/2005/8/layout/hierarchy2"/>
    <dgm:cxn modelId="{06254B3D-882A-4598-BD74-47D644BAB742}" srcId="{8A98A247-D84D-499D-B9FF-967541BC94A2}" destId="{43264DDD-033A-4510-8542-629E938D7386}" srcOrd="0" destOrd="0" parTransId="{153B0D01-DD15-4365-AA71-B34A56E58E89}" sibTransId="{B2BE6FF6-6D52-49CA-A82C-5475BDDA97AF}"/>
    <dgm:cxn modelId="{D6C56E5B-040B-4BE9-80AD-7065FB926B44}" type="presOf" srcId="{C647F42D-205F-4801-BE84-EB8B30D1C299}" destId="{3B299859-4E07-4714-A05F-407955E52E52}" srcOrd="0" destOrd="0" presId="urn:microsoft.com/office/officeart/2005/8/layout/hierarchy2"/>
    <dgm:cxn modelId="{4641EF46-FBEB-4893-BBBA-716A6FE5AF88}" type="presOf" srcId="{D79D4DEA-B55C-42C1-BCA7-478863A9D19F}" destId="{3146FCD6-026C-4D2D-BB3D-9EF589DCFAE3}" srcOrd="0" destOrd="0" presId="urn:microsoft.com/office/officeart/2005/8/layout/hierarchy2"/>
    <dgm:cxn modelId="{9E9C654C-E6F6-492F-8A44-50659399D915}" srcId="{7AC7A5A5-B7B4-4473-918E-3C1470658A17}" destId="{F149DBF9-E3D6-4E57-90C5-FE0A0CCDAAE2}" srcOrd="0" destOrd="0" parTransId="{C34E86A2-705B-4CDE-B109-035D60A73E30}" sibTransId="{C32ABF04-CE0B-4A2F-8651-7C86552FB0C8}"/>
    <dgm:cxn modelId="{874DA45A-8CE0-42C0-9296-EA7121F182DB}" srcId="{8A98A247-D84D-499D-B9FF-967541BC94A2}" destId="{7AC7A5A5-B7B4-4473-918E-3C1470658A17}" srcOrd="1" destOrd="0" parTransId="{D79D4DEA-B55C-42C1-BCA7-478863A9D19F}" sibTransId="{FFDBEDC8-8BFD-4EAB-89CE-9240CB98E4E4}"/>
    <dgm:cxn modelId="{0B52B77C-C5B9-4C10-ACDE-AD51402318C7}" type="presOf" srcId="{4AFE8221-5136-4A3F-A3E6-EB5A33CF6879}" destId="{15C28996-2C5B-404E-9108-E79F8DE564FF}" srcOrd="1" destOrd="0" presId="urn:microsoft.com/office/officeart/2005/8/layout/hierarchy2"/>
    <dgm:cxn modelId="{B76D9584-97D7-4B57-BBCC-A6ED2D337553}" type="presOf" srcId="{F149DBF9-E3D6-4E57-90C5-FE0A0CCDAAE2}" destId="{1D8124A2-6367-4A5A-A0A4-C920AED6D1B4}" srcOrd="0" destOrd="0" presId="urn:microsoft.com/office/officeart/2005/8/layout/hierarchy2"/>
    <dgm:cxn modelId="{3435218A-8AB8-4CCD-B93E-AD63C0ECCDE3}" srcId="{58E1B9BE-8987-495C-8B83-1CD3A34B28FE}" destId="{8A98A247-D84D-499D-B9FF-967541BC94A2}" srcOrd="0" destOrd="0" parTransId="{E6BF9E92-CA78-499B-9AC6-7447F5A2426B}" sibTransId="{D436319A-CA50-4077-B4FB-6F96AF0B7CB7}"/>
    <dgm:cxn modelId="{B04C8A8D-5EF9-462A-8C3E-4159A02BD33D}" type="presOf" srcId="{153B0D01-DD15-4365-AA71-B34A56E58E89}" destId="{DE04EAFF-A342-4729-AE7E-711F2D709E78}" srcOrd="1" destOrd="0" presId="urn:microsoft.com/office/officeart/2005/8/layout/hierarchy2"/>
    <dgm:cxn modelId="{4568CE8F-8317-4551-A2B4-A33D05F4A5B6}" type="presOf" srcId="{0DF6126A-B10F-4143-BF9E-71404027CBFB}" destId="{18DA42D6-8F69-49A2-8F5B-87D109D6C018}" srcOrd="0" destOrd="0" presId="urn:microsoft.com/office/officeart/2005/8/layout/hierarchy2"/>
    <dgm:cxn modelId="{556854A2-E1BD-4DC4-8771-CB2DA9F09606}" type="presOf" srcId="{58E1B9BE-8987-495C-8B83-1CD3A34B28FE}" destId="{0B6DE7BA-7021-430D-9AD6-1368CC6AFBD8}" srcOrd="0" destOrd="0" presId="urn:microsoft.com/office/officeart/2005/8/layout/hierarchy2"/>
    <dgm:cxn modelId="{3D70C6A7-05E5-41A8-B678-6A2926B482C3}" type="presOf" srcId="{C34E86A2-705B-4CDE-B109-035D60A73E30}" destId="{6B18364A-EDD0-49DD-9D96-99B8C9204922}" srcOrd="1" destOrd="0" presId="urn:microsoft.com/office/officeart/2005/8/layout/hierarchy2"/>
    <dgm:cxn modelId="{33224BC1-6850-4029-AEB0-8242D8267F05}" type="presOf" srcId="{2C88AD24-6748-47F7-9819-E4CB30DBCFA9}" destId="{583C3CF0-46B3-48A9-93B6-9CF469D0F5E3}" srcOrd="0" destOrd="0" presId="urn:microsoft.com/office/officeart/2005/8/layout/hierarchy2"/>
    <dgm:cxn modelId="{441EE4C3-8B18-4DEE-B446-A636F77C4753}" type="presOf" srcId="{153B0D01-DD15-4365-AA71-B34A56E58E89}" destId="{C66A48B0-1F49-4F66-A651-1F1A2E9621A6}" srcOrd="0" destOrd="0" presId="urn:microsoft.com/office/officeart/2005/8/layout/hierarchy2"/>
    <dgm:cxn modelId="{B4CE78CB-3A06-48E2-983B-CCB27C2928C1}" type="presOf" srcId="{43264DDD-033A-4510-8542-629E938D7386}" destId="{CDB36D82-428F-4CB6-94D0-3DA441FCF557}" srcOrd="0" destOrd="0" presId="urn:microsoft.com/office/officeart/2005/8/layout/hierarchy2"/>
    <dgm:cxn modelId="{34A779D1-8B12-4DDE-96AE-C6700A0B277D}" type="presOf" srcId="{4AFE8221-5136-4A3F-A3E6-EB5A33CF6879}" destId="{0FAF5975-6008-42EB-A929-AEE69DF6BEBA}" srcOrd="0" destOrd="0" presId="urn:microsoft.com/office/officeart/2005/8/layout/hierarchy2"/>
    <dgm:cxn modelId="{3A2DE5D3-0FC8-44AC-A29C-4E8578D60E30}" type="presOf" srcId="{D79D4DEA-B55C-42C1-BCA7-478863A9D19F}" destId="{097AA055-79D4-449F-A609-B05D10D58D3A}" srcOrd="1" destOrd="0" presId="urn:microsoft.com/office/officeart/2005/8/layout/hierarchy2"/>
    <dgm:cxn modelId="{E42E26D7-6D8F-4F28-8D1C-B80E79A7E329}" type="presOf" srcId="{7AC7A5A5-B7B4-4473-918E-3C1470658A17}" destId="{81DCA3E6-57F6-4C66-AD66-0A150A77B480}" srcOrd="0" destOrd="0" presId="urn:microsoft.com/office/officeart/2005/8/layout/hierarchy2"/>
    <dgm:cxn modelId="{D844A8DE-04DC-467B-A547-FC977A10C654}" type="presOf" srcId="{C647F42D-205F-4801-BE84-EB8B30D1C299}" destId="{A34DB185-5D44-4C7C-8DB9-19F56BDC295C}" srcOrd="1" destOrd="0" presId="urn:microsoft.com/office/officeart/2005/8/layout/hierarchy2"/>
    <dgm:cxn modelId="{F913BFEB-AA7E-4010-9115-04A1477C274B}" srcId="{43264DDD-033A-4510-8542-629E938D7386}" destId="{0DF6126A-B10F-4143-BF9E-71404027CBFB}" srcOrd="1" destOrd="0" parTransId="{C647F42D-205F-4801-BE84-EB8B30D1C299}" sibTransId="{5A43F352-D2F2-4A2E-8C06-72CA7626114A}"/>
    <dgm:cxn modelId="{5CC7BCFE-5E58-45D7-A0DD-763266D334C4}" type="presOf" srcId="{8A98A247-D84D-499D-B9FF-967541BC94A2}" destId="{50A3727B-6CCD-489E-A1C4-299F15B1427A}" srcOrd="0" destOrd="0" presId="urn:microsoft.com/office/officeart/2005/8/layout/hierarchy2"/>
    <dgm:cxn modelId="{AD29C248-128B-4F71-903C-E5C79800827F}" type="presParOf" srcId="{0B6DE7BA-7021-430D-9AD6-1368CC6AFBD8}" destId="{8C371BB2-81BA-459A-B81F-F323AFAC4FFE}" srcOrd="0" destOrd="0" presId="urn:microsoft.com/office/officeart/2005/8/layout/hierarchy2"/>
    <dgm:cxn modelId="{7421D731-02A1-4D1A-BEC3-1EC11182F57E}" type="presParOf" srcId="{8C371BB2-81BA-459A-B81F-F323AFAC4FFE}" destId="{50A3727B-6CCD-489E-A1C4-299F15B1427A}" srcOrd="0" destOrd="0" presId="urn:microsoft.com/office/officeart/2005/8/layout/hierarchy2"/>
    <dgm:cxn modelId="{DE8EB133-22DB-42AB-A531-6E3F2E8AB235}" type="presParOf" srcId="{8C371BB2-81BA-459A-B81F-F323AFAC4FFE}" destId="{F6BB96A9-CC6B-4BC0-853F-4C0B4988303C}" srcOrd="1" destOrd="0" presId="urn:microsoft.com/office/officeart/2005/8/layout/hierarchy2"/>
    <dgm:cxn modelId="{9B5E5702-DCF4-4056-B6AE-94DD6A483FE7}" type="presParOf" srcId="{F6BB96A9-CC6B-4BC0-853F-4C0B4988303C}" destId="{C66A48B0-1F49-4F66-A651-1F1A2E9621A6}" srcOrd="0" destOrd="0" presId="urn:microsoft.com/office/officeart/2005/8/layout/hierarchy2"/>
    <dgm:cxn modelId="{21883B09-89AF-4BA0-9A2F-2702FBE523A9}" type="presParOf" srcId="{C66A48B0-1F49-4F66-A651-1F1A2E9621A6}" destId="{DE04EAFF-A342-4729-AE7E-711F2D709E78}" srcOrd="0" destOrd="0" presId="urn:microsoft.com/office/officeart/2005/8/layout/hierarchy2"/>
    <dgm:cxn modelId="{70909284-D44D-4703-BD4E-0016179B2731}" type="presParOf" srcId="{F6BB96A9-CC6B-4BC0-853F-4C0B4988303C}" destId="{4B46464A-E1C3-4F3E-80C7-77124CC64F09}" srcOrd="1" destOrd="0" presId="urn:microsoft.com/office/officeart/2005/8/layout/hierarchy2"/>
    <dgm:cxn modelId="{62D2AD3C-8A68-4A8B-9486-204C9E8C4820}" type="presParOf" srcId="{4B46464A-E1C3-4F3E-80C7-77124CC64F09}" destId="{CDB36D82-428F-4CB6-94D0-3DA441FCF557}" srcOrd="0" destOrd="0" presId="urn:microsoft.com/office/officeart/2005/8/layout/hierarchy2"/>
    <dgm:cxn modelId="{324F9CCB-1443-4161-88A1-9C39D00E9FC2}" type="presParOf" srcId="{4B46464A-E1C3-4F3E-80C7-77124CC64F09}" destId="{2E27D065-5D6E-48DE-9C4C-3FD251213EDF}" srcOrd="1" destOrd="0" presId="urn:microsoft.com/office/officeart/2005/8/layout/hierarchy2"/>
    <dgm:cxn modelId="{CB5C49B8-BD8C-4B30-8149-805505BD2007}" type="presParOf" srcId="{2E27D065-5D6E-48DE-9C4C-3FD251213EDF}" destId="{0FAF5975-6008-42EB-A929-AEE69DF6BEBA}" srcOrd="0" destOrd="0" presId="urn:microsoft.com/office/officeart/2005/8/layout/hierarchy2"/>
    <dgm:cxn modelId="{4E2F7087-2253-4CB9-882C-9EB9906F83FF}" type="presParOf" srcId="{0FAF5975-6008-42EB-A929-AEE69DF6BEBA}" destId="{15C28996-2C5B-404E-9108-E79F8DE564FF}" srcOrd="0" destOrd="0" presId="urn:microsoft.com/office/officeart/2005/8/layout/hierarchy2"/>
    <dgm:cxn modelId="{812917C9-2DA9-4BC4-963D-9DC7F83DD481}" type="presParOf" srcId="{2E27D065-5D6E-48DE-9C4C-3FD251213EDF}" destId="{FA870935-D540-4A1B-9F87-13F2C8440A68}" srcOrd="1" destOrd="0" presId="urn:microsoft.com/office/officeart/2005/8/layout/hierarchy2"/>
    <dgm:cxn modelId="{262CC92E-366F-4C86-93AF-B568E1034D33}" type="presParOf" srcId="{FA870935-D540-4A1B-9F87-13F2C8440A68}" destId="{583C3CF0-46B3-48A9-93B6-9CF469D0F5E3}" srcOrd="0" destOrd="0" presId="urn:microsoft.com/office/officeart/2005/8/layout/hierarchy2"/>
    <dgm:cxn modelId="{9109743C-5579-4A76-8FCC-7C35586CF510}" type="presParOf" srcId="{FA870935-D540-4A1B-9F87-13F2C8440A68}" destId="{7CFB298D-022F-407C-949A-4BE63A44389D}" srcOrd="1" destOrd="0" presId="urn:microsoft.com/office/officeart/2005/8/layout/hierarchy2"/>
    <dgm:cxn modelId="{65E92BD2-3F83-4A05-9983-9AFE084B9211}" type="presParOf" srcId="{2E27D065-5D6E-48DE-9C4C-3FD251213EDF}" destId="{3B299859-4E07-4714-A05F-407955E52E52}" srcOrd="2" destOrd="0" presId="urn:microsoft.com/office/officeart/2005/8/layout/hierarchy2"/>
    <dgm:cxn modelId="{2258A517-6315-4829-B8FE-3A6E02E58A50}" type="presParOf" srcId="{3B299859-4E07-4714-A05F-407955E52E52}" destId="{A34DB185-5D44-4C7C-8DB9-19F56BDC295C}" srcOrd="0" destOrd="0" presId="urn:microsoft.com/office/officeart/2005/8/layout/hierarchy2"/>
    <dgm:cxn modelId="{90C85838-1537-4577-BD7B-7F3EF477C62A}" type="presParOf" srcId="{2E27D065-5D6E-48DE-9C4C-3FD251213EDF}" destId="{861DAD10-064A-4835-9FF9-86834BA39FD1}" srcOrd="3" destOrd="0" presId="urn:microsoft.com/office/officeart/2005/8/layout/hierarchy2"/>
    <dgm:cxn modelId="{52AD3CA8-B05F-4866-9B69-3F9F2C4FD2E5}" type="presParOf" srcId="{861DAD10-064A-4835-9FF9-86834BA39FD1}" destId="{18DA42D6-8F69-49A2-8F5B-87D109D6C018}" srcOrd="0" destOrd="0" presId="urn:microsoft.com/office/officeart/2005/8/layout/hierarchy2"/>
    <dgm:cxn modelId="{D78C53B3-FB20-4410-AF20-6C584C316D8C}" type="presParOf" srcId="{861DAD10-064A-4835-9FF9-86834BA39FD1}" destId="{9050A951-A1F4-4F1A-8034-99381EDD1B4D}" srcOrd="1" destOrd="0" presId="urn:microsoft.com/office/officeart/2005/8/layout/hierarchy2"/>
    <dgm:cxn modelId="{08C557FD-EB7B-4F71-A902-EF090ADC5D77}" type="presParOf" srcId="{F6BB96A9-CC6B-4BC0-853F-4C0B4988303C}" destId="{3146FCD6-026C-4D2D-BB3D-9EF589DCFAE3}" srcOrd="2" destOrd="0" presId="urn:microsoft.com/office/officeart/2005/8/layout/hierarchy2"/>
    <dgm:cxn modelId="{F28D2BE9-164C-4BBA-923E-12857A252B84}" type="presParOf" srcId="{3146FCD6-026C-4D2D-BB3D-9EF589DCFAE3}" destId="{097AA055-79D4-449F-A609-B05D10D58D3A}" srcOrd="0" destOrd="0" presId="urn:microsoft.com/office/officeart/2005/8/layout/hierarchy2"/>
    <dgm:cxn modelId="{2E90E651-E92E-48B0-A9ED-83A57AF6CC39}" type="presParOf" srcId="{F6BB96A9-CC6B-4BC0-853F-4C0B4988303C}" destId="{C13627CB-63B5-4E17-BACD-A8B609CD2A0A}" srcOrd="3" destOrd="0" presId="urn:microsoft.com/office/officeart/2005/8/layout/hierarchy2"/>
    <dgm:cxn modelId="{461389D3-4B6A-49E0-A97E-828C43414F1E}" type="presParOf" srcId="{C13627CB-63B5-4E17-BACD-A8B609CD2A0A}" destId="{81DCA3E6-57F6-4C66-AD66-0A150A77B480}" srcOrd="0" destOrd="0" presId="urn:microsoft.com/office/officeart/2005/8/layout/hierarchy2"/>
    <dgm:cxn modelId="{23725475-DBF8-4C6F-8E46-FB0F1ECC3BA0}" type="presParOf" srcId="{C13627CB-63B5-4E17-BACD-A8B609CD2A0A}" destId="{F89B0FD1-3AAA-4D2E-AD53-8C4B42F82EF1}" srcOrd="1" destOrd="0" presId="urn:microsoft.com/office/officeart/2005/8/layout/hierarchy2"/>
    <dgm:cxn modelId="{F48FAABE-0C06-4BF9-B612-56A17DED7FC3}" type="presParOf" srcId="{F89B0FD1-3AAA-4D2E-AD53-8C4B42F82EF1}" destId="{4CA5F8DF-9141-4418-AF26-CC82571A7F5D}" srcOrd="0" destOrd="0" presId="urn:microsoft.com/office/officeart/2005/8/layout/hierarchy2"/>
    <dgm:cxn modelId="{0B4E91DE-310D-44FF-B6ED-330D73828897}" type="presParOf" srcId="{4CA5F8DF-9141-4418-AF26-CC82571A7F5D}" destId="{6B18364A-EDD0-49DD-9D96-99B8C9204922}" srcOrd="0" destOrd="0" presId="urn:microsoft.com/office/officeart/2005/8/layout/hierarchy2"/>
    <dgm:cxn modelId="{E4A6D979-6B12-464A-8ABD-DDC266B0B733}" type="presParOf" srcId="{F89B0FD1-3AAA-4D2E-AD53-8C4B42F82EF1}" destId="{95DF2F9E-597E-4904-A8C5-E836C6D11449}" srcOrd="1" destOrd="0" presId="urn:microsoft.com/office/officeart/2005/8/layout/hierarchy2"/>
    <dgm:cxn modelId="{576764B5-E157-4F55-9499-E5201CADC611}" type="presParOf" srcId="{95DF2F9E-597E-4904-A8C5-E836C6D11449}" destId="{1D8124A2-6367-4A5A-A0A4-C920AED6D1B4}" srcOrd="0" destOrd="0" presId="urn:microsoft.com/office/officeart/2005/8/layout/hierarchy2"/>
    <dgm:cxn modelId="{6D4A93F6-1071-4CD9-8F8C-C99BAA57C9A1}" type="presParOf" srcId="{95DF2F9E-597E-4904-A8C5-E836C6D11449}" destId="{EAD894A2-6B18-4351-8254-6C2D4388F520}"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6BF7A64-70D8-44DC-9D28-D27C3D3EFB0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7D5740B0-325E-40FB-9982-0D4E0EBB4924}">
      <dgm:prSet phldrT="[Text]" custT="1"/>
      <dgm:spPr/>
      <dgm:t>
        <a:bodyPr/>
        <a:lstStyle/>
        <a:p>
          <a:pPr algn="just"/>
          <a:r>
            <a:rPr lang="vi-VN" sz="2400" dirty="0"/>
            <a:t>1. B, ĐP có chờ Bộ (theo chức năng QLNN) công bố nội dung TTHC rồi mới công bố không? Hay B, ĐP chỉ công bố danh mục không cần công bố nội dung cụ thể?</a:t>
          </a:r>
          <a:endParaRPr lang="en-US" sz="2400" dirty="0"/>
        </a:p>
      </dgm:t>
    </dgm:pt>
    <dgm:pt modelId="{094D8057-26D2-48E5-B12A-BFCCDCEB042C}" type="parTrans" cxnId="{F35BA48C-E18E-4A79-A2EF-2E11BC431B74}">
      <dgm:prSet/>
      <dgm:spPr/>
      <dgm:t>
        <a:bodyPr/>
        <a:lstStyle/>
        <a:p>
          <a:endParaRPr lang="en-US"/>
        </a:p>
      </dgm:t>
    </dgm:pt>
    <dgm:pt modelId="{71785A26-DAD2-4CC1-AEE7-897100BA42BF}" type="sibTrans" cxnId="{F35BA48C-E18E-4A79-A2EF-2E11BC431B74}">
      <dgm:prSet/>
      <dgm:spPr/>
      <dgm:t>
        <a:bodyPr/>
        <a:lstStyle/>
        <a:p>
          <a:endParaRPr lang="en-US"/>
        </a:p>
      </dgm:t>
    </dgm:pt>
    <dgm:pt modelId="{98CF5D03-AEF4-424E-AE46-E17740EB6A18}">
      <dgm:prSet phldrT="[Text]" phldr="1"/>
      <dgm:spPr/>
      <dgm:t>
        <a:bodyPr/>
        <a:lstStyle/>
        <a:p>
          <a:endParaRPr lang="en-US" dirty="0"/>
        </a:p>
      </dgm:t>
    </dgm:pt>
    <dgm:pt modelId="{1870AE0F-BC4C-4930-8FE9-397F8F141023}" type="parTrans" cxnId="{97ABF81C-6C7D-4B06-973D-0C11AED9065C}">
      <dgm:prSet/>
      <dgm:spPr/>
      <dgm:t>
        <a:bodyPr/>
        <a:lstStyle/>
        <a:p>
          <a:endParaRPr lang="en-US"/>
        </a:p>
      </dgm:t>
    </dgm:pt>
    <dgm:pt modelId="{3C943BD7-DCA4-48E6-B278-5DC5EC7A9A54}" type="sibTrans" cxnId="{97ABF81C-6C7D-4B06-973D-0C11AED9065C}">
      <dgm:prSet/>
      <dgm:spPr/>
      <dgm:t>
        <a:bodyPr/>
        <a:lstStyle/>
        <a:p>
          <a:endParaRPr lang="en-US"/>
        </a:p>
      </dgm:t>
    </dgm:pt>
    <dgm:pt modelId="{58683C7C-2AE4-4275-B39B-7DB18A8025F6}">
      <dgm:prSet phldrT="[Text]" custT="1"/>
      <dgm:spPr/>
      <dgm:t>
        <a:bodyPr/>
        <a:lstStyle/>
        <a:p>
          <a:pPr algn="just"/>
          <a:r>
            <a:rPr lang="vi-VN" sz="2400" dirty="0"/>
            <a:t>2. Với những TTHC NB ít phát sinh hồ sơ thì B, ĐP có cần công bố và rà soát hay không?</a:t>
          </a:r>
          <a:endParaRPr lang="en-US" sz="2400" dirty="0"/>
        </a:p>
      </dgm:t>
    </dgm:pt>
    <dgm:pt modelId="{106A1CE9-90F1-40D9-902E-E76C4B81F3F3}" type="parTrans" cxnId="{A92AA3A0-489E-4D07-9FE8-2B798C941BA1}">
      <dgm:prSet/>
      <dgm:spPr/>
      <dgm:t>
        <a:bodyPr/>
        <a:lstStyle/>
        <a:p>
          <a:endParaRPr lang="en-US"/>
        </a:p>
      </dgm:t>
    </dgm:pt>
    <dgm:pt modelId="{219471DE-57BD-4817-9ECE-39DCBFDB2667}" type="sibTrans" cxnId="{A92AA3A0-489E-4D07-9FE8-2B798C941BA1}">
      <dgm:prSet/>
      <dgm:spPr/>
      <dgm:t>
        <a:bodyPr/>
        <a:lstStyle/>
        <a:p>
          <a:endParaRPr lang="en-US"/>
        </a:p>
      </dgm:t>
    </dgm:pt>
    <dgm:pt modelId="{0AB92E77-AEB6-4B2F-A6AF-CE4AD49A067F}">
      <dgm:prSet phldrT="[Text]" phldr="1"/>
      <dgm:spPr/>
      <dgm:t>
        <a:bodyPr/>
        <a:lstStyle/>
        <a:p>
          <a:endParaRPr lang="en-US"/>
        </a:p>
      </dgm:t>
    </dgm:pt>
    <dgm:pt modelId="{F6AEEF48-815A-400F-9AAB-519CFD594B65}" type="parTrans" cxnId="{13F922CC-582E-4CAA-80C2-384214B8037E}">
      <dgm:prSet/>
      <dgm:spPr/>
      <dgm:t>
        <a:bodyPr/>
        <a:lstStyle/>
        <a:p>
          <a:endParaRPr lang="en-US"/>
        </a:p>
      </dgm:t>
    </dgm:pt>
    <dgm:pt modelId="{58C49486-7546-4F0D-93FA-E60FF2F2C77F}" type="sibTrans" cxnId="{13F922CC-582E-4CAA-80C2-384214B8037E}">
      <dgm:prSet/>
      <dgm:spPr/>
      <dgm:t>
        <a:bodyPr/>
        <a:lstStyle/>
        <a:p>
          <a:endParaRPr lang="en-US"/>
        </a:p>
      </dgm:t>
    </dgm:pt>
    <dgm:pt modelId="{E6A758A8-7EB0-4B29-A873-47563DF8E8A1}">
      <dgm:prSet custT="1"/>
      <dgm:spPr/>
      <dgm:t>
        <a:bodyPr/>
        <a:lstStyle/>
        <a:p>
          <a:pPr algn="just"/>
          <a:r>
            <a:rPr lang="vi-VN" sz="2400" dirty="0"/>
            <a:t>3. Với những TTHC B, ĐP chỉ thực hiện theo quy định của B, cơ quan có thẩm quyền mà không quy định cụ thể, không quy định bổ sung để thực hiện tại B, ĐP thì có cần công bố và rà soát hay không?</a:t>
          </a:r>
          <a:endParaRPr lang="en-US" sz="2400" dirty="0"/>
        </a:p>
      </dgm:t>
    </dgm:pt>
    <dgm:pt modelId="{92A2B172-1912-401A-95A0-54C59AD1C901}" type="parTrans" cxnId="{E7DFDF22-FFAB-4D71-9510-2F3D274BDAC9}">
      <dgm:prSet/>
      <dgm:spPr/>
      <dgm:t>
        <a:bodyPr/>
        <a:lstStyle/>
        <a:p>
          <a:endParaRPr lang="en-US"/>
        </a:p>
      </dgm:t>
    </dgm:pt>
    <dgm:pt modelId="{7F4C4FD6-76B6-4BAB-A28A-B94AA481B847}" type="sibTrans" cxnId="{E7DFDF22-FFAB-4D71-9510-2F3D274BDAC9}">
      <dgm:prSet/>
      <dgm:spPr/>
      <dgm:t>
        <a:bodyPr/>
        <a:lstStyle/>
        <a:p>
          <a:endParaRPr lang="en-US"/>
        </a:p>
      </dgm:t>
    </dgm:pt>
    <dgm:pt modelId="{EDA50DA8-33D2-418A-8841-684E2574D8E8}" type="pres">
      <dgm:prSet presAssocID="{B6BF7A64-70D8-44DC-9D28-D27C3D3EFB0B}" presName="linear" presStyleCnt="0">
        <dgm:presLayoutVars>
          <dgm:animLvl val="lvl"/>
          <dgm:resizeHandles val="exact"/>
        </dgm:presLayoutVars>
      </dgm:prSet>
      <dgm:spPr/>
    </dgm:pt>
    <dgm:pt modelId="{FA570B52-9147-4CF5-BC5C-5F24E32268FC}" type="pres">
      <dgm:prSet presAssocID="{7D5740B0-325E-40FB-9982-0D4E0EBB4924}" presName="parentText" presStyleLbl="node1" presStyleIdx="0" presStyleCnt="3">
        <dgm:presLayoutVars>
          <dgm:chMax val="0"/>
          <dgm:bulletEnabled val="1"/>
        </dgm:presLayoutVars>
      </dgm:prSet>
      <dgm:spPr/>
    </dgm:pt>
    <dgm:pt modelId="{ADBD9175-6857-4F26-8A17-933331E38CE1}" type="pres">
      <dgm:prSet presAssocID="{7D5740B0-325E-40FB-9982-0D4E0EBB4924}" presName="childText" presStyleLbl="revTx" presStyleIdx="0" presStyleCnt="2">
        <dgm:presLayoutVars>
          <dgm:bulletEnabled val="1"/>
        </dgm:presLayoutVars>
      </dgm:prSet>
      <dgm:spPr/>
    </dgm:pt>
    <dgm:pt modelId="{3D1210FD-64CF-4BD3-9E1B-E2048B86CA8E}" type="pres">
      <dgm:prSet presAssocID="{58683C7C-2AE4-4275-B39B-7DB18A8025F6}" presName="parentText" presStyleLbl="node1" presStyleIdx="1" presStyleCnt="3">
        <dgm:presLayoutVars>
          <dgm:chMax val="0"/>
          <dgm:bulletEnabled val="1"/>
        </dgm:presLayoutVars>
      </dgm:prSet>
      <dgm:spPr/>
    </dgm:pt>
    <dgm:pt modelId="{8A3DCE07-8DEC-4F6D-973C-F519E24AD3DA}" type="pres">
      <dgm:prSet presAssocID="{58683C7C-2AE4-4275-B39B-7DB18A8025F6}" presName="childText" presStyleLbl="revTx" presStyleIdx="1" presStyleCnt="2">
        <dgm:presLayoutVars>
          <dgm:bulletEnabled val="1"/>
        </dgm:presLayoutVars>
      </dgm:prSet>
      <dgm:spPr/>
    </dgm:pt>
    <dgm:pt modelId="{A278644B-ACD7-4904-97B6-E439323FE8D0}" type="pres">
      <dgm:prSet presAssocID="{E6A758A8-7EB0-4B29-A873-47563DF8E8A1}" presName="parentText" presStyleLbl="node1" presStyleIdx="2" presStyleCnt="3">
        <dgm:presLayoutVars>
          <dgm:chMax val="0"/>
          <dgm:bulletEnabled val="1"/>
        </dgm:presLayoutVars>
      </dgm:prSet>
      <dgm:spPr/>
    </dgm:pt>
  </dgm:ptLst>
  <dgm:cxnLst>
    <dgm:cxn modelId="{CF8B4E11-D9BB-4302-9882-9797D09B6714}" type="presOf" srcId="{E6A758A8-7EB0-4B29-A873-47563DF8E8A1}" destId="{A278644B-ACD7-4904-97B6-E439323FE8D0}" srcOrd="0" destOrd="0" presId="urn:microsoft.com/office/officeart/2005/8/layout/vList2"/>
    <dgm:cxn modelId="{97ABF81C-6C7D-4B06-973D-0C11AED9065C}" srcId="{7D5740B0-325E-40FB-9982-0D4E0EBB4924}" destId="{98CF5D03-AEF4-424E-AE46-E17740EB6A18}" srcOrd="0" destOrd="0" parTransId="{1870AE0F-BC4C-4930-8FE9-397F8F141023}" sibTransId="{3C943BD7-DCA4-48E6-B278-5DC5EC7A9A54}"/>
    <dgm:cxn modelId="{80F75E21-55BD-4C15-AF27-511B38639C99}" type="presOf" srcId="{0AB92E77-AEB6-4B2F-A6AF-CE4AD49A067F}" destId="{8A3DCE07-8DEC-4F6D-973C-F519E24AD3DA}" srcOrd="0" destOrd="0" presId="urn:microsoft.com/office/officeart/2005/8/layout/vList2"/>
    <dgm:cxn modelId="{E7DFDF22-FFAB-4D71-9510-2F3D274BDAC9}" srcId="{B6BF7A64-70D8-44DC-9D28-D27C3D3EFB0B}" destId="{E6A758A8-7EB0-4B29-A873-47563DF8E8A1}" srcOrd="2" destOrd="0" parTransId="{92A2B172-1912-401A-95A0-54C59AD1C901}" sibTransId="{7F4C4FD6-76B6-4BAB-A28A-B94AA481B847}"/>
    <dgm:cxn modelId="{3A579F4C-B3F4-496E-91BB-30F4B460F1DE}" type="presOf" srcId="{58683C7C-2AE4-4275-B39B-7DB18A8025F6}" destId="{3D1210FD-64CF-4BD3-9E1B-E2048B86CA8E}" srcOrd="0" destOrd="0" presId="urn:microsoft.com/office/officeart/2005/8/layout/vList2"/>
    <dgm:cxn modelId="{B467847E-972D-4B98-844F-FA4860D9F922}" type="presOf" srcId="{B6BF7A64-70D8-44DC-9D28-D27C3D3EFB0B}" destId="{EDA50DA8-33D2-418A-8841-684E2574D8E8}" srcOrd="0" destOrd="0" presId="urn:microsoft.com/office/officeart/2005/8/layout/vList2"/>
    <dgm:cxn modelId="{F35BA48C-E18E-4A79-A2EF-2E11BC431B74}" srcId="{B6BF7A64-70D8-44DC-9D28-D27C3D3EFB0B}" destId="{7D5740B0-325E-40FB-9982-0D4E0EBB4924}" srcOrd="0" destOrd="0" parTransId="{094D8057-26D2-48E5-B12A-BFCCDCEB042C}" sibTransId="{71785A26-DAD2-4CC1-AEE7-897100BA42BF}"/>
    <dgm:cxn modelId="{2369429E-66BE-4E2F-B6F7-4F7D0259082C}" type="presOf" srcId="{7D5740B0-325E-40FB-9982-0D4E0EBB4924}" destId="{FA570B52-9147-4CF5-BC5C-5F24E32268FC}" srcOrd="0" destOrd="0" presId="urn:microsoft.com/office/officeart/2005/8/layout/vList2"/>
    <dgm:cxn modelId="{A92AA3A0-489E-4D07-9FE8-2B798C941BA1}" srcId="{B6BF7A64-70D8-44DC-9D28-D27C3D3EFB0B}" destId="{58683C7C-2AE4-4275-B39B-7DB18A8025F6}" srcOrd="1" destOrd="0" parTransId="{106A1CE9-90F1-40D9-902E-E76C4B81F3F3}" sibTransId="{219471DE-57BD-4817-9ECE-39DCBFDB2667}"/>
    <dgm:cxn modelId="{601901AA-C2E8-44F5-8813-4C6B77AD6FC0}" type="presOf" srcId="{98CF5D03-AEF4-424E-AE46-E17740EB6A18}" destId="{ADBD9175-6857-4F26-8A17-933331E38CE1}" srcOrd="0" destOrd="0" presId="urn:microsoft.com/office/officeart/2005/8/layout/vList2"/>
    <dgm:cxn modelId="{13F922CC-582E-4CAA-80C2-384214B8037E}" srcId="{58683C7C-2AE4-4275-B39B-7DB18A8025F6}" destId="{0AB92E77-AEB6-4B2F-A6AF-CE4AD49A067F}" srcOrd="0" destOrd="0" parTransId="{F6AEEF48-815A-400F-9AAB-519CFD594B65}" sibTransId="{58C49486-7546-4F0D-93FA-E60FF2F2C77F}"/>
    <dgm:cxn modelId="{557E6F1F-3EE6-46AF-9561-E6B4223D10E0}" type="presParOf" srcId="{EDA50DA8-33D2-418A-8841-684E2574D8E8}" destId="{FA570B52-9147-4CF5-BC5C-5F24E32268FC}" srcOrd="0" destOrd="0" presId="urn:microsoft.com/office/officeart/2005/8/layout/vList2"/>
    <dgm:cxn modelId="{F44CBBFD-F8A0-4CEC-B757-8BFB0E516DD7}" type="presParOf" srcId="{EDA50DA8-33D2-418A-8841-684E2574D8E8}" destId="{ADBD9175-6857-4F26-8A17-933331E38CE1}" srcOrd="1" destOrd="0" presId="urn:microsoft.com/office/officeart/2005/8/layout/vList2"/>
    <dgm:cxn modelId="{DF732946-7D16-4CE0-A2BD-B3E7D7BFFEB7}" type="presParOf" srcId="{EDA50DA8-33D2-418A-8841-684E2574D8E8}" destId="{3D1210FD-64CF-4BD3-9E1B-E2048B86CA8E}" srcOrd="2" destOrd="0" presId="urn:microsoft.com/office/officeart/2005/8/layout/vList2"/>
    <dgm:cxn modelId="{13E9AFD0-9687-4DB7-8170-41FDDA5E17B5}" type="presParOf" srcId="{EDA50DA8-33D2-418A-8841-684E2574D8E8}" destId="{8A3DCE07-8DEC-4F6D-973C-F519E24AD3DA}" srcOrd="3" destOrd="0" presId="urn:microsoft.com/office/officeart/2005/8/layout/vList2"/>
    <dgm:cxn modelId="{499979B0-A58E-4FE4-A05F-1DB0F0E2A4C8}" type="presParOf" srcId="{EDA50DA8-33D2-418A-8841-684E2574D8E8}" destId="{A278644B-ACD7-4904-97B6-E439323FE8D0}"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63569C6D-F145-4CF2-8869-1F2C302C80AD}" type="doc">
      <dgm:prSet loTypeId="urn:microsoft.com/office/officeart/2005/8/layout/default" loCatId="list" qsTypeId="urn:microsoft.com/office/officeart/2005/8/quickstyle/simple1" qsCatId="simple" csTypeId="urn:microsoft.com/office/officeart/2005/8/colors/accent1_5" csCatId="accent1" phldr="1"/>
      <dgm:spPr/>
      <dgm:t>
        <a:bodyPr/>
        <a:lstStyle/>
        <a:p>
          <a:endParaRPr lang="en-US"/>
        </a:p>
      </dgm:t>
    </dgm:pt>
    <dgm:pt modelId="{787CE4C0-63CB-4E19-8812-C42FDEC11448}">
      <dgm:prSet phldrT="[Text]" custT="1"/>
      <dgm:spPr/>
      <dgm:t>
        <a:bodyPr/>
        <a:lstStyle/>
        <a:p>
          <a:pPr algn="just">
            <a:buFont typeface="Times New Roman" panose="02020603050405020304" pitchFamily="18" charset="0"/>
          </a:pPr>
          <a:r>
            <a:rPr lang="vi-VN" sz="1600" dirty="0">
              <a:latin typeface="Arial" panose="020B0604020202020204" pitchFamily="34" charset="0"/>
              <a:cs typeface="Arial" panose="020B0604020202020204" pitchFamily="34" charset="0"/>
            </a:rPr>
            <a:t>1. Bộ, ĐP có thể lựa chọn 1 trong 2 cách:</a:t>
          </a:r>
        </a:p>
        <a:p>
          <a:pPr algn="just">
            <a:buFont typeface="Times New Roman" panose="02020603050405020304" pitchFamily="18" charset="0"/>
          </a:pPr>
          <a:r>
            <a:rPr lang="vi-VN" sz="1600" dirty="0">
              <a:latin typeface="Arial" panose="020B0604020202020204" pitchFamily="34" charset="0"/>
              <a:cs typeface="Arial" panose="020B0604020202020204" pitchFamily="34" charset="0"/>
            </a:rPr>
            <a:t>- Thực hiện theo đúng hướng dẫn của VPCP (công bố, rà soát, phê duyệt PA ĐGH và thực thi PA ĐGH);</a:t>
          </a:r>
        </a:p>
        <a:p>
          <a:pPr algn="just">
            <a:buFont typeface="Times New Roman" panose="02020603050405020304" pitchFamily="18" charset="0"/>
          </a:pPr>
          <a:r>
            <a:rPr lang="vi-VN" sz="1600" dirty="0"/>
            <a:t>Hoặc:</a:t>
          </a:r>
        </a:p>
        <a:p>
          <a:pPr algn="just">
            <a:buFont typeface="Times New Roman" panose="02020603050405020304" pitchFamily="18" charset="0"/>
          </a:pPr>
          <a:r>
            <a:rPr lang="vi-VN" sz="1600" dirty="0"/>
            <a:t>- Thực hiện việc ĐGH TTHC NB ngay trong quá trình xây dựng, ban hành văn bản theo Chương trình, Kế hoạch công tác của B, CQ, ĐP. Nhưng đơn vị chủ trì và đơn vị kiểm soát TTHC của B, CQ, ĐP phải kiểm soát được việc ĐGH TTHC NB.</a:t>
          </a:r>
          <a:endParaRPr lang="en-US" sz="1600" dirty="0"/>
        </a:p>
      </dgm:t>
    </dgm:pt>
    <dgm:pt modelId="{225001EC-5BD8-47D4-8C41-D33D2B5FB151}" type="parTrans" cxnId="{DD98BF1B-B093-4692-BB88-485A3C689A43}">
      <dgm:prSet/>
      <dgm:spPr/>
      <dgm:t>
        <a:bodyPr/>
        <a:lstStyle/>
        <a:p>
          <a:endParaRPr lang="en-US"/>
        </a:p>
      </dgm:t>
    </dgm:pt>
    <dgm:pt modelId="{726B3B7A-49B3-4826-988C-9979E0F06CE4}" type="sibTrans" cxnId="{DD98BF1B-B093-4692-BB88-485A3C689A43}">
      <dgm:prSet/>
      <dgm:spPr/>
      <dgm:t>
        <a:bodyPr/>
        <a:lstStyle/>
        <a:p>
          <a:endParaRPr lang="en-US"/>
        </a:p>
      </dgm:t>
    </dgm:pt>
    <dgm:pt modelId="{5485D166-1E7C-4F74-B857-81C8DE472925}">
      <dgm:prSet phldrT="[Text]" custT="1"/>
      <dgm:spPr/>
      <dgm:t>
        <a:bodyPr/>
        <a:lstStyle/>
        <a:p>
          <a:pPr algn="just">
            <a:buFont typeface="Times New Roman" panose="02020603050405020304" pitchFamily="18" charset="0"/>
          </a:pPr>
          <a:r>
            <a:rPr lang="vi-VN" altLang="en-US" sz="1600" dirty="0">
              <a:latin typeface="Arial" panose="020B0604020202020204" pitchFamily="34" charset="0"/>
              <a:cs typeface="Arial" panose="020B0604020202020204" pitchFamily="34" charset="0"/>
            </a:rPr>
            <a:t>2. Đối với những TTHC NB đã được ĐGH trong quá trình sửa đổi, bổ sung, xây dựng, ban hành văn bản (QPPL hoặc văn bản hành chính, cá biệt), đề nghị B, CQ, ĐP tổng hợp, kiểm đếm vào KQ ĐGH TTHC NB.</a:t>
          </a:r>
          <a:endParaRPr lang="en-US" sz="1600" dirty="0"/>
        </a:p>
      </dgm:t>
    </dgm:pt>
    <dgm:pt modelId="{846B5E37-140C-428C-9F97-E598304AE333}" type="parTrans" cxnId="{A7776EC5-CD94-48F1-9367-879E7E5B8D59}">
      <dgm:prSet/>
      <dgm:spPr/>
      <dgm:t>
        <a:bodyPr/>
        <a:lstStyle/>
        <a:p>
          <a:endParaRPr lang="en-US"/>
        </a:p>
      </dgm:t>
    </dgm:pt>
    <dgm:pt modelId="{786C4611-5914-4F1A-A91F-9A98CDC87D2B}" type="sibTrans" cxnId="{A7776EC5-CD94-48F1-9367-879E7E5B8D59}">
      <dgm:prSet/>
      <dgm:spPr/>
      <dgm:t>
        <a:bodyPr/>
        <a:lstStyle/>
        <a:p>
          <a:endParaRPr lang="en-US"/>
        </a:p>
      </dgm:t>
    </dgm:pt>
    <dgm:pt modelId="{BAA56355-63F0-4D05-AD86-DEED5FFF107F}" type="pres">
      <dgm:prSet presAssocID="{63569C6D-F145-4CF2-8869-1F2C302C80AD}" presName="diagram" presStyleCnt="0">
        <dgm:presLayoutVars>
          <dgm:dir/>
          <dgm:resizeHandles val="exact"/>
        </dgm:presLayoutVars>
      </dgm:prSet>
      <dgm:spPr/>
    </dgm:pt>
    <dgm:pt modelId="{899C4055-1D1F-4BDF-A1A2-2F7308AA239B}" type="pres">
      <dgm:prSet presAssocID="{787CE4C0-63CB-4E19-8812-C42FDEC11448}" presName="node" presStyleLbl="node1" presStyleIdx="0" presStyleCnt="2" custScaleX="185886" custScaleY="109891">
        <dgm:presLayoutVars>
          <dgm:bulletEnabled val="1"/>
        </dgm:presLayoutVars>
      </dgm:prSet>
      <dgm:spPr/>
    </dgm:pt>
    <dgm:pt modelId="{02354FC7-12BA-412F-A71C-7805D39DB245}" type="pres">
      <dgm:prSet presAssocID="{726B3B7A-49B3-4826-988C-9979E0F06CE4}" presName="sibTrans" presStyleCnt="0"/>
      <dgm:spPr/>
    </dgm:pt>
    <dgm:pt modelId="{BA620C8E-3D20-46EE-87ED-229365901A62}" type="pres">
      <dgm:prSet presAssocID="{5485D166-1E7C-4F74-B857-81C8DE472925}" presName="node" presStyleLbl="node1" presStyleIdx="1" presStyleCnt="2" custScaleX="186359" custScaleY="79322">
        <dgm:presLayoutVars>
          <dgm:bulletEnabled val="1"/>
        </dgm:presLayoutVars>
      </dgm:prSet>
      <dgm:spPr/>
    </dgm:pt>
  </dgm:ptLst>
  <dgm:cxnLst>
    <dgm:cxn modelId="{DD98BF1B-B093-4692-BB88-485A3C689A43}" srcId="{63569C6D-F145-4CF2-8869-1F2C302C80AD}" destId="{787CE4C0-63CB-4E19-8812-C42FDEC11448}" srcOrd="0" destOrd="0" parTransId="{225001EC-5BD8-47D4-8C41-D33D2B5FB151}" sibTransId="{726B3B7A-49B3-4826-988C-9979E0F06CE4}"/>
    <dgm:cxn modelId="{2D088495-14F6-4283-B6B4-002403406361}" type="presOf" srcId="{5485D166-1E7C-4F74-B857-81C8DE472925}" destId="{BA620C8E-3D20-46EE-87ED-229365901A62}" srcOrd="0" destOrd="0" presId="urn:microsoft.com/office/officeart/2005/8/layout/default"/>
    <dgm:cxn modelId="{DA1D4BA6-8056-428B-9D88-F71F695E3F3A}" type="presOf" srcId="{63569C6D-F145-4CF2-8869-1F2C302C80AD}" destId="{BAA56355-63F0-4D05-AD86-DEED5FFF107F}" srcOrd="0" destOrd="0" presId="urn:microsoft.com/office/officeart/2005/8/layout/default"/>
    <dgm:cxn modelId="{E66C49BC-DC3E-45D5-97DA-7FEECD5924FC}" type="presOf" srcId="{787CE4C0-63CB-4E19-8812-C42FDEC11448}" destId="{899C4055-1D1F-4BDF-A1A2-2F7308AA239B}" srcOrd="0" destOrd="0" presId="urn:microsoft.com/office/officeart/2005/8/layout/default"/>
    <dgm:cxn modelId="{A7776EC5-CD94-48F1-9367-879E7E5B8D59}" srcId="{63569C6D-F145-4CF2-8869-1F2C302C80AD}" destId="{5485D166-1E7C-4F74-B857-81C8DE472925}" srcOrd="1" destOrd="0" parTransId="{846B5E37-140C-428C-9F97-E598304AE333}" sibTransId="{786C4611-5914-4F1A-A91F-9A98CDC87D2B}"/>
    <dgm:cxn modelId="{E03A5611-FB91-49F1-9BBC-5BF546A9E5D5}" type="presParOf" srcId="{BAA56355-63F0-4D05-AD86-DEED5FFF107F}" destId="{899C4055-1D1F-4BDF-A1A2-2F7308AA239B}" srcOrd="0" destOrd="0" presId="urn:microsoft.com/office/officeart/2005/8/layout/default"/>
    <dgm:cxn modelId="{BB0EFCED-2626-4048-8E8E-6E0B4644B511}" type="presParOf" srcId="{BAA56355-63F0-4D05-AD86-DEED5FFF107F}" destId="{02354FC7-12BA-412F-A71C-7805D39DB245}" srcOrd="1" destOrd="0" presId="urn:microsoft.com/office/officeart/2005/8/layout/default"/>
    <dgm:cxn modelId="{2EA97933-8DF2-4474-833A-3CD087961621}" type="presParOf" srcId="{BAA56355-63F0-4D05-AD86-DEED5FFF107F}" destId="{BA620C8E-3D20-46EE-87ED-229365901A62}" srcOrd="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63569C6D-F145-4CF2-8869-1F2C302C80AD}" type="doc">
      <dgm:prSet loTypeId="urn:microsoft.com/office/officeart/2005/8/layout/default" loCatId="list" qsTypeId="urn:microsoft.com/office/officeart/2005/8/quickstyle/simple1" qsCatId="simple" csTypeId="urn:microsoft.com/office/officeart/2005/8/colors/accent1_5" csCatId="accent1" phldr="1"/>
      <dgm:spPr/>
      <dgm:t>
        <a:bodyPr/>
        <a:lstStyle/>
        <a:p>
          <a:endParaRPr lang="en-US"/>
        </a:p>
      </dgm:t>
    </dgm:pt>
    <dgm:pt modelId="{787CE4C0-63CB-4E19-8812-C42FDEC11448}">
      <dgm:prSet phldrT="[Text]" custT="1"/>
      <dgm:spPr/>
      <dgm:t>
        <a:bodyPr/>
        <a:lstStyle/>
        <a:p>
          <a:pPr algn="just">
            <a:buFont typeface="Times New Roman" panose="02020603050405020304" pitchFamily="18" charset="0"/>
          </a:pPr>
          <a:r>
            <a:rPr lang="vi-VN" sz="1600" dirty="0">
              <a:latin typeface="Arial" panose="020B0604020202020204" pitchFamily="34" charset="0"/>
              <a:cs typeface="Arial" panose="020B0604020202020204" pitchFamily="34" charset="0"/>
            </a:rPr>
            <a:t>1. Phạm vi rà soát? </a:t>
          </a:r>
        </a:p>
        <a:p>
          <a:pPr algn="just">
            <a:buFont typeface="Times New Roman" panose="02020603050405020304" pitchFamily="18" charset="0"/>
          </a:pPr>
          <a:r>
            <a:rPr lang="vi-VN" sz="1600" dirty="0">
              <a:latin typeface="Arial" panose="020B0604020202020204" pitchFamily="34" charset="0"/>
              <a:cs typeface="Arial" panose="020B0604020202020204" pitchFamily="34" charset="0"/>
            </a:rPr>
            <a:t>- Quy định khung.</a:t>
          </a:r>
        </a:p>
        <a:p>
          <a:pPr algn="just">
            <a:buFont typeface="Times New Roman" panose="02020603050405020304" pitchFamily="18" charset="0"/>
          </a:pPr>
          <a:r>
            <a:rPr lang="vi-VN" sz="1600" dirty="0">
              <a:latin typeface="Arial" panose="020B0604020202020204" pitchFamily="34" charset="0"/>
              <a:cs typeface="Arial" panose="020B0604020202020204" pitchFamily="34" charset="0"/>
            </a:rPr>
            <a:t>- Quy định cụ thể đang áp dụng tại B, ĐP.</a:t>
          </a:r>
        </a:p>
        <a:p>
          <a:pPr algn="just">
            <a:buFont typeface="Times New Roman" panose="02020603050405020304" pitchFamily="18" charset="0"/>
          </a:pPr>
          <a:r>
            <a:rPr lang="vi-VN" sz="1600" dirty="0">
              <a:latin typeface="Arial" panose="020B0604020202020204" pitchFamily="34" charset="0"/>
              <a:cs typeface="Arial" panose="020B0604020202020204" pitchFamily="34" charset="0"/>
            </a:rPr>
            <a:t>- Rà soát việc không quy định cụ thể đã thuận lợi trong thực hiện tại B, ĐP chưa?</a:t>
          </a:r>
          <a:endParaRPr lang="en-US" sz="1600" dirty="0"/>
        </a:p>
      </dgm:t>
    </dgm:pt>
    <dgm:pt modelId="{225001EC-5BD8-47D4-8C41-D33D2B5FB151}" type="parTrans" cxnId="{DD98BF1B-B093-4692-BB88-485A3C689A43}">
      <dgm:prSet/>
      <dgm:spPr/>
      <dgm:t>
        <a:bodyPr/>
        <a:lstStyle/>
        <a:p>
          <a:endParaRPr lang="en-US"/>
        </a:p>
      </dgm:t>
    </dgm:pt>
    <dgm:pt modelId="{726B3B7A-49B3-4826-988C-9979E0F06CE4}" type="sibTrans" cxnId="{DD98BF1B-B093-4692-BB88-485A3C689A43}">
      <dgm:prSet/>
      <dgm:spPr/>
      <dgm:t>
        <a:bodyPr/>
        <a:lstStyle/>
        <a:p>
          <a:endParaRPr lang="en-US"/>
        </a:p>
      </dgm:t>
    </dgm:pt>
    <dgm:pt modelId="{5485D166-1E7C-4F74-B857-81C8DE472925}">
      <dgm:prSet phldrT="[Text]" custT="1"/>
      <dgm:spPr/>
      <dgm:t>
        <a:bodyPr/>
        <a:lstStyle/>
        <a:p>
          <a:pPr algn="just">
            <a:buFont typeface="Times New Roman" panose="02020603050405020304" pitchFamily="18" charset="0"/>
          </a:pPr>
          <a:r>
            <a:rPr lang="vi-VN" altLang="en-US" sz="1600" dirty="0">
              <a:latin typeface="Arial" panose="020B0604020202020204" pitchFamily="34" charset="0"/>
              <a:cs typeface="Arial" panose="020B0604020202020204" pitchFamily="34" charset="0"/>
            </a:rPr>
            <a:t>2. Phương hướng ĐGH:</a:t>
          </a:r>
        </a:p>
        <a:p>
          <a:pPr algn="just">
            <a:buFont typeface="Times New Roman" panose="02020603050405020304" pitchFamily="18" charset="0"/>
          </a:pPr>
          <a:r>
            <a:rPr lang="vi-VN" sz="1600" dirty="0">
              <a:latin typeface="Arial" panose="020B0604020202020204" pitchFamily="34" charset="0"/>
              <a:cs typeface="Arial" panose="020B0604020202020204" pitchFamily="34" charset="0"/>
            </a:rPr>
            <a:t>- Quy định khung chưa phù hợp: Đề xuất B, CQ có thẩm quyền sửa đổi, bổ sung (không tính vào PA ĐGH của B, CQ, ĐP mình) hoặc góp ý khi được gửi VB lấy ý kiến.</a:t>
          </a:r>
        </a:p>
        <a:p>
          <a:pPr algn="just">
            <a:buFont typeface="Times New Roman" panose="02020603050405020304" pitchFamily="18" charset="0"/>
          </a:pPr>
          <a:r>
            <a:rPr lang="vi-VN" sz="1600" dirty="0">
              <a:latin typeface="Arial" panose="020B0604020202020204" pitchFamily="34" charset="0"/>
              <a:cs typeface="Arial" panose="020B0604020202020204" pitchFamily="34" charset="0"/>
            </a:rPr>
            <a:t>- Quy định cụ thể tại B, ĐP chưa phù hợp: Sửa đổi, bổ sung.</a:t>
          </a:r>
        </a:p>
        <a:p>
          <a:pPr algn="just">
            <a:buFont typeface="Times New Roman" panose="02020603050405020304" pitchFamily="18" charset="0"/>
          </a:pPr>
          <a:r>
            <a:rPr lang="vi-VN" sz="1600" dirty="0">
              <a:latin typeface="Arial" panose="020B0604020202020204" pitchFamily="34" charset="0"/>
              <a:cs typeface="Arial" panose="020B0604020202020204" pitchFamily="34" charset="0"/>
            </a:rPr>
            <a:t>- B, ĐP chưa quy định thêm và quy định khung chưa đủ căn cứ để thực hiện tại B, ĐP: Bổ sung quy định để thực hiện, bảo đảm không trái với quy định khung.</a:t>
          </a:r>
          <a:endParaRPr lang="en-US" sz="1600" dirty="0"/>
        </a:p>
      </dgm:t>
    </dgm:pt>
    <dgm:pt modelId="{846B5E37-140C-428C-9F97-E598304AE333}" type="parTrans" cxnId="{A7776EC5-CD94-48F1-9367-879E7E5B8D59}">
      <dgm:prSet/>
      <dgm:spPr/>
      <dgm:t>
        <a:bodyPr/>
        <a:lstStyle/>
        <a:p>
          <a:endParaRPr lang="en-US"/>
        </a:p>
      </dgm:t>
    </dgm:pt>
    <dgm:pt modelId="{786C4611-5914-4F1A-A91F-9A98CDC87D2B}" type="sibTrans" cxnId="{A7776EC5-CD94-48F1-9367-879E7E5B8D59}">
      <dgm:prSet/>
      <dgm:spPr/>
      <dgm:t>
        <a:bodyPr/>
        <a:lstStyle/>
        <a:p>
          <a:endParaRPr lang="en-US"/>
        </a:p>
      </dgm:t>
    </dgm:pt>
    <dgm:pt modelId="{843F6EA6-DE0C-4845-A892-CB148CFED6C6}">
      <dgm:prSet phldrT="[Text]" custT="1"/>
      <dgm:spPr/>
      <dgm:t>
        <a:bodyPr/>
        <a:lstStyle/>
        <a:p>
          <a:pPr algn="just"/>
          <a:r>
            <a:rPr lang="vi-VN" sz="1600" dirty="0">
              <a:latin typeface="Arial" panose="020B0604020202020204" pitchFamily="34" charset="0"/>
              <a:cs typeface="Arial" panose="020B0604020202020204" pitchFamily="34" charset="0"/>
            </a:rPr>
            <a:t>3. Một số PA ĐGH cụ thể:</a:t>
          </a:r>
        </a:p>
        <a:p>
          <a:pPr algn="just"/>
          <a:r>
            <a:rPr lang="en-US" sz="1600" dirty="0">
              <a:latin typeface="Arial" panose="020B0604020202020204" pitchFamily="34" charset="0"/>
              <a:cs typeface="Arial" panose="020B0604020202020204" pitchFamily="34" charset="0"/>
            </a:rPr>
            <a:t>- Ứng dụng </a:t>
          </a:r>
          <a:r>
            <a:rPr lang="vi-VN" sz="1600" dirty="0">
              <a:latin typeface="Arial" panose="020B0604020202020204" pitchFamily="34" charset="0"/>
              <a:cs typeface="Arial" panose="020B0604020202020204" pitchFamily="34" charset="0"/>
            </a:rPr>
            <a:t>CNTT </a:t>
          </a:r>
          <a:r>
            <a:rPr lang="en-US" sz="1600" dirty="0">
              <a:latin typeface="Arial" panose="020B0604020202020204" pitchFamily="34" charset="0"/>
              <a:cs typeface="Arial" panose="020B0604020202020204" pitchFamily="34" charset="0"/>
            </a:rPr>
            <a:t>để đơn giản hóa quy trình, hồ sơ TTHC </a:t>
          </a:r>
          <a:r>
            <a:rPr lang="vi-VN" sz="1600" dirty="0">
              <a:latin typeface="Arial" panose="020B0604020202020204" pitchFamily="34" charset="0"/>
              <a:cs typeface="Arial" panose="020B0604020202020204" pitchFamily="34" charset="0"/>
            </a:rPr>
            <a:t>NB </a:t>
          </a:r>
          <a:r>
            <a:rPr lang="en-US" sz="1600" i="1" dirty="0">
              <a:latin typeface="Arial" panose="020B0604020202020204" pitchFamily="34" charset="0"/>
              <a:cs typeface="Arial" panose="020B0604020202020204" pitchFamily="34" charset="0"/>
            </a:rPr>
            <a:t>(VD: </a:t>
          </a:r>
          <a:r>
            <a:rPr lang="vi-VN" sz="1600" i="1" dirty="0">
              <a:latin typeface="Arial" panose="020B0604020202020204" pitchFamily="34" charset="0"/>
              <a:cs typeface="Arial" panose="020B0604020202020204" pitchFamily="34" charset="0"/>
            </a:rPr>
            <a:t>TTHC trên các lĩnh vực công tác văn phòng, TCCB</a:t>
          </a:r>
          <a:r>
            <a:rPr lang="en-US" sz="1600" i="1" dirty="0">
              <a:latin typeface="Arial" panose="020B0604020202020204" pitchFamily="34" charset="0"/>
              <a:cs typeface="Arial" panose="020B0604020202020204" pitchFamily="34" charset="0"/>
            </a:rPr>
            <a:t>…).</a:t>
          </a:r>
          <a:endParaRPr lang="en-US" sz="1600" dirty="0">
            <a:latin typeface="Arial" panose="020B0604020202020204" pitchFamily="34" charset="0"/>
            <a:cs typeface="Arial" panose="020B0604020202020204" pitchFamily="34" charset="0"/>
          </a:endParaRPr>
        </a:p>
        <a:p>
          <a:pPr algn="just"/>
          <a:r>
            <a:rPr lang="en-US" sz="1600" dirty="0">
              <a:latin typeface="Arial" panose="020B0604020202020204" pitchFamily="34" charset="0"/>
              <a:cs typeface="Arial" panose="020B0604020202020204" pitchFamily="34" charset="0"/>
            </a:rPr>
            <a:t>- Quy định đầy đủ các bộ phận tạo thành của TTHC nội bộ để bảo đảm rõ trách nhiệm, rõ thời hạn, thuận lợi trong thực hiện.</a:t>
          </a:r>
        </a:p>
        <a:p>
          <a:pPr algn="just"/>
          <a:r>
            <a:rPr lang="en-US" sz="1600" dirty="0">
              <a:latin typeface="Arial" panose="020B0604020202020204" pitchFamily="34" charset="0"/>
              <a:cs typeface="Arial" panose="020B0604020202020204" pitchFamily="34" charset="0"/>
            </a:rPr>
            <a:t>- Phân cấp thẩm quyền giải quyết TTHC nội bộ</a:t>
          </a:r>
          <a:r>
            <a:rPr lang="vi-VN" sz="1600" dirty="0">
              <a:latin typeface="Arial" panose="020B0604020202020204" pitchFamily="34" charset="0"/>
              <a:cs typeface="Arial" panose="020B0604020202020204" pitchFamily="34" charset="0"/>
            </a:rPr>
            <a:t>; liên thông, liên thông điện tử các TTHC NB.</a:t>
          </a:r>
          <a:endParaRPr lang="en-US" sz="1600" dirty="0">
            <a:latin typeface="Arial" panose="020B0604020202020204" pitchFamily="34" charset="0"/>
            <a:cs typeface="Arial" panose="020B0604020202020204" pitchFamily="34" charset="0"/>
          </a:endParaRPr>
        </a:p>
        <a:p>
          <a:pPr algn="just"/>
          <a:r>
            <a:rPr lang="en-US" sz="1600" dirty="0">
              <a:latin typeface="Arial" panose="020B0604020202020204" pitchFamily="34" charset="0"/>
              <a:cs typeface="Arial" panose="020B0604020202020204" pitchFamily="34" charset="0"/>
            </a:rPr>
            <a:t>- Rà soát các quy định “khung” về TTHC nội bộ để sửa đổi, bổ sung cho phù hợp</a:t>
          </a:r>
          <a:r>
            <a:rPr lang="vi-VN" sz="1600" dirty="0">
              <a:latin typeface="Arial" panose="020B0604020202020204" pitchFamily="34" charset="0"/>
              <a:cs typeface="Arial" panose="020B0604020202020204" pitchFamily="34" charset="0"/>
            </a:rPr>
            <a:t>.</a:t>
          </a:r>
          <a:endParaRPr lang="en-US" sz="1600" dirty="0">
            <a:latin typeface="Arial" panose="020B0604020202020204" pitchFamily="34" charset="0"/>
            <a:cs typeface="Arial" panose="020B0604020202020204" pitchFamily="34" charset="0"/>
          </a:endParaRPr>
        </a:p>
      </dgm:t>
    </dgm:pt>
    <dgm:pt modelId="{1A3EB157-A418-4026-8960-F0F3B4695A46}" type="parTrans" cxnId="{7F93558A-764F-44F6-B0E0-F4F70A75DEC0}">
      <dgm:prSet/>
      <dgm:spPr/>
      <dgm:t>
        <a:bodyPr/>
        <a:lstStyle/>
        <a:p>
          <a:endParaRPr lang="en-US"/>
        </a:p>
      </dgm:t>
    </dgm:pt>
    <dgm:pt modelId="{01496547-3B1C-4E56-8FFA-F243BD8566BC}" type="sibTrans" cxnId="{7F93558A-764F-44F6-B0E0-F4F70A75DEC0}">
      <dgm:prSet/>
      <dgm:spPr/>
      <dgm:t>
        <a:bodyPr/>
        <a:lstStyle/>
        <a:p>
          <a:endParaRPr lang="en-US"/>
        </a:p>
      </dgm:t>
    </dgm:pt>
    <dgm:pt modelId="{BAA56355-63F0-4D05-AD86-DEED5FFF107F}" type="pres">
      <dgm:prSet presAssocID="{63569C6D-F145-4CF2-8869-1F2C302C80AD}" presName="diagram" presStyleCnt="0">
        <dgm:presLayoutVars>
          <dgm:dir/>
          <dgm:resizeHandles val="exact"/>
        </dgm:presLayoutVars>
      </dgm:prSet>
      <dgm:spPr/>
    </dgm:pt>
    <dgm:pt modelId="{899C4055-1D1F-4BDF-A1A2-2F7308AA239B}" type="pres">
      <dgm:prSet presAssocID="{787CE4C0-63CB-4E19-8812-C42FDEC11448}" presName="node" presStyleLbl="node1" presStyleIdx="0" presStyleCnt="3" custScaleX="145745">
        <dgm:presLayoutVars>
          <dgm:bulletEnabled val="1"/>
        </dgm:presLayoutVars>
      </dgm:prSet>
      <dgm:spPr/>
    </dgm:pt>
    <dgm:pt modelId="{02354FC7-12BA-412F-A71C-7805D39DB245}" type="pres">
      <dgm:prSet presAssocID="{726B3B7A-49B3-4826-988C-9979E0F06CE4}" presName="sibTrans" presStyleCnt="0"/>
      <dgm:spPr/>
    </dgm:pt>
    <dgm:pt modelId="{BA620C8E-3D20-46EE-87ED-229365901A62}" type="pres">
      <dgm:prSet presAssocID="{5485D166-1E7C-4F74-B857-81C8DE472925}" presName="node" presStyleLbl="node1" presStyleIdx="1" presStyleCnt="3" custScaleX="148479">
        <dgm:presLayoutVars>
          <dgm:bulletEnabled val="1"/>
        </dgm:presLayoutVars>
      </dgm:prSet>
      <dgm:spPr/>
    </dgm:pt>
    <dgm:pt modelId="{58A1E059-7E1E-4014-AA56-26F95662609E}" type="pres">
      <dgm:prSet presAssocID="{786C4611-5914-4F1A-A91F-9A98CDC87D2B}" presName="sibTrans" presStyleCnt="0"/>
      <dgm:spPr/>
    </dgm:pt>
    <dgm:pt modelId="{33CA76BF-79A4-497A-9186-0CD221CCE7B5}" type="pres">
      <dgm:prSet presAssocID="{843F6EA6-DE0C-4845-A892-CB148CFED6C6}" presName="node" presStyleLbl="node1" presStyleIdx="2" presStyleCnt="3" custScaleX="211115">
        <dgm:presLayoutVars>
          <dgm:bulletEnabled val="1"/>
        </dgm:presLayoutVars>
      </dgm:prSet>
      <dgm:spPr/>
    </dgm:pt>
  </dgm:ptLst>
  <dgm:cxnLst>
    <dgm:cxn modelId="{3DB74404-465A-4112-B37F-58C7E1BBF328}" type="presOf" srcId="{843F6EA6-DE0C-4845-A892-CB148CFED6C6}" destId="{33CA76BF-79A4-497A-9186-0CD221CCE7B5}" srcOrd="0" destOrd="0" presId="urn:microsoft.com/office/officeart/2005/8/layout/default"/>
    <dgm:cxn modelId="{DD98BF1B-B093-4692-BB88-485A3C689A43}" srcId="{63569C6D-F145-4CF2-8869-1F2C302C80AD}" destId="{787CE4C0-63CB-4E19-8812-C42FDEC11448}" srcOrd="0" destOrd="0" parTransId="{225001EC-5BD8-47D4-8C41-D33D2B5FB151}" sibTransId="{726B3B7A-49B3-4826-988C-9979E0F06CE4}"/>
    <dgm:cxn modelId="{7F93558A-764F-44F6-B0E0-F4F70A75DEC0}" srcId="{63569C6D-F145-4CF2-8869-1F2C302C80AD}" destId="{843F6EA6-DE0C-4845-A892-CB148CFED6C6}" srcOrd="2" destOrd="0" parTransId="{1A3EB157-A418-4026-8960-F0F3B4695A46}" sibTransId="{01496547-3B1C-4E56-8FFA-F243BD8566BC}"/>
    <dgm:cxn modelId="{2D088495-14F6-4283-B6B4-002403406361}" type="presOf" srcId="{5485D166-1E7C-4F74-B857-81C8DE472925}" destId="{BA620C8E-3D20-46EE-87ED-229365901A62}" srcOrd="0" destOrd="0" presId="urn:microsoft.com/office/officeart/2005/8/layout/default"/>
    <dgm:cxn modelId="{DA1D4BA6-8056-428B-9D88-F71F695E3F3A}" type="presOf" srcId="{63569C6D-F145-4CF2-8869-1F2C302C80AD}" destId="{BAA56355-63F0-4D05-AD86-DEED5FFF107F}" srcOrd="0" destOrd="0" presId="urn:microsoft.com/office/officeart/2005/8/layout/default"/>
    <dgm:cxn modelId="{E66C49BC-DC3E-45D5-97DA-7FEECD5924FC}" type="presOf" srcId="{787CE4C0-63CB-4E19-8812-C42FDEC11448}" destId="{899C4055-1D1F-4BDF-A1A2-2F7308AA239B}" srcOrd="0" destOrd="0" presId="urn:microsoft.com/office/officeart/2005/8/layout/default"/>
    <dgm:cxn modelId="{A7776EC5-CD94-48F1-9367-879E7E5B8D59}" srcId="{63569C6D-F145-4CF2-8869-1F2C302C80AD}" destId="{5485D166-1E7C-4F74-B857-81C8DE472925}" srcOrd="1" destOrd="0" parTransId="{846B5E37-140C-428C-9F97-E598304AE333}" sibTransId="{786C4611-5914-4F1A-A91F-9A98CDC87D2B}"/>
    <dgm:cxn modelId="{E03A5611-FB91-49F1-9BBC-5BF546A9E5D5}" type="presParOf" srcId="{BAA56355-63F0-4D05-AD86-DEED5FFF107F}" destId="{899C4055-1D1F-4BDF-A1A2-2F7308AA239B}" srcOrd="0" destOrd="0" presId="urn:microsoft.com/office/officeart/2005/8/layout/default"/>
    <dgm:cxn modelId="{BB0EFCED-2626-4048-8E8E-6E0B4644B511}" type="presParOf" srcId="{BAA56355-63F0-4D05-AD86-DEED5FFF107F}" destId="{02354FC7-12BA-412F-A71C-7805D39DB245}" srcOrd="1" destOrd="0" presId="urn:microsoft.com/office/officeart/2005/8/layout/default"/>
    <dgm:cxn modelId="{2EA97933-8DF2-4474-833A-3CD087961621}" type="presParOf" srcId="{BAA56355-63F0-4D05-AD86-DEED5FFF107F}" destId="{BA620C8E-3D20-46EE-87ED-229365901A62}" srcOrd="2" destOrd="0" presId="urn:microsoft.com/office/officeart/2005/8/layout/default"/>
    <dgm:cxn modelId="{05CDF698-A747-4D24-BD1C-35541D4B9265}" type="presParOf" srcId="{BAA56355-63F0-4D05-AD86-DEED5FFF107F}" destId="{58A1E059-7E1E-4014-AA56-26F95662609E}" srcOrd="3" destOrd="0" presId="urn:microsoft.com/office/officeart/2005/8/layout/default"/>
    <dgm:cxn modelId="{7DC85C1E-C9B6-4BA0-A355-73C6DE7A8E55}" type="presParOf" srcId="{BAA56355-63F0-4D05-AD86-DEED5FFF107F}" destId="{33CA76BF-79A4-497A-9186-0CD221CCE7B5}"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63569C6D-F145-4CF2-8869-1F2C302C80AD}" type="doc">
      <dgm:prSet loTypeId="urn:microsoft.com/office/officeart/2005/8/layout/default" loCatId="list" qsTypeId="urn:microsoft.com/office/officeart/2005/8/quickstyle/simple1" qsCatId="simple" csTypeId="urn:microsoft.com/office/officeart/2005/8/colors/accent1_5" csCatId="accent1" phldr="1"/>
      <dgm:spPr/>
      <dgm:t>
        <a:bodyPr/>
        <a:lstStyle/>
        <a:p>
          <a:endParaRPr lang="en-US"/>
        </a:p>
      </dgm:t>
    </dgm:pt>
    <dgm:pt modelId="{787CE4C0-63CB-4E19-8812-C42FDEC11448}">
      <dgm:prSet phldrT="[Text]" custT="1"/>
      <dgm:spPr/>
      <dgm:t>
        <a:bodyPr/>
        <a:lstStyle/>
        <a:p>
          <a:pPr algn="just">
            <a:buFont typeface="Times New Roman" panose="02020603050405020304" pitchFamily="18" charset="0"/>
          </a:pPr>
          <a:r>
            <a:rPr lang="vi-VN" sz="1600" dirty="0">
              <a:latin typeface="Arial" panose="020B0604020202020204" pitchFamily="34" charset="0"/>
              <a:cs typeface="Arial" panose="020B0604020202020204" pitchFamily="34" charset="0"/>
            </a:rPr>
            <a:t>1. Bộ, CQ ngang Bộ:</a:t>
          </a:r>
        </a:p>
        <a:p>
          <a:pPr algn="just">
            <a:buFont typeface="Times New Roman" panose="02020603050405020304" pitchFamily="18" charset="0"/>
          </a:pPr>
          <a:r>
            <a:rPr lang="vi-VN" sz="1600" dirty="0">
              <a:latin typeface="Arial" panose="020B0604020202020204" pitchFamily="34" charset="0"/>
              <a:cs typeface="Arial" panose="020B0604020202020204" pitchFamily="34" charset="0"/>
            </a:rPr>
            <a:t>- Trình TTg phê duyệt đối với các PA ĐGH các TTHC NB đang được quy định tại các VB thuộc thẩm quyền của TTgCP trở lên.</a:t>
          </a:r>
        </a:p>
        <a:p>
          <a:pPr algn="just">
            <a:buFont typeface="Times New Roman" panose="02020603050405020304" pitchFamily="18" charset="0"/>
          </a:pPr>
          <a:r>
            <a:rPr lang="vi-VN" sz="1600" dirty="0">
              <a:latin typeface="Arial" panose="020B0604020202020204" pitchFamily="34" charset="0"/>
              <a:cs typeface="Arial" panose="020B0604020202020204" pitchFamily="34" charset="0"/>
            </a:rPr>
            <a:t>- Đối với Thông tư của Bộ: Trường hợp quy định để áp dụng trong nội bộ B, ngành thì BT phê duyệt; trường hợp TTHC vượt ra ngoài phạm vi của bộ, ngành thì trình TTg phê duyệt.</a:t>
          </a:r>
        </a:p>
        <a:p>
          <a:pPr algn="just">
            <a:buFont typeface="Times New Roman" panose="02020603050405020304" pitchFamily="18" charset="0"/>
          </a:pPr>
          <a:r>
            <a:rPr lang="vi-VN" sz="1600" dirty="0">
              <a:latin typeface="Arial" panose="020B0604020202020204" pitchFamily="34" charset="0"/>
              <a:cs typeface="Arial" panose="020B0604020202020204" pitchFamily="34" charset="0"/>
            </a:rPr>
            <a:t>- Đối với các VB khác thuộc thẩm quyền ban hành của Bộ, CQNB: Trình BT, thủ trưởng CQNB phê duyệt.</a:t>
          </a:r>
          <a:endParaRPr lang="en-US" sz="1600" dirty="0"/>
        </a:p>
      </dgm:t>
    </dgm:pt>
    <dgm:pt modelId="{225001EC-5BD8-47D4-8C41-D33D2B5FB151}" type="parTrans" cxnId="{DD98BF1B-B093-4692-BB88-485A3C689A43}">
      <dgm:prSet/>
      <dgm:spPr/>
      <dgm:t>
        <a:bodyPr/>
        <a:lstStyle/>
        <a:p>
          <a:endParaRPr lang="en-US"/>
        </a:p>
      </dgm:t>
    </dgm:pt>
    <dgm:pt modelId="{726B3B7A-49B3-4826-988C-9979E0F06CE4}" type="sibTrans" cxnId="{DD98BF1B-B093-4692-BB88-485A3C689A43}">
      <dgm:prSet/>
      <dgm:spPr/>
      <dgm:t>
        <a:bodyPr/>
        <a:lstStyle/>
        <a:p>
          <a:endParaRPr lang="en-US"/>
        </a:p>
      </dgm:t>
    </dgm:pt>
    <dgm:pt modelId="{5485D166-1E7C-4F74-B857-81C8DE472925}">
      <dgm:prSet phldrT="[Text]" custT="1"/>
      <dgm:spPr/>
      <dgm:t>
        <a:bodyPr/>
        <a:lstStyle/>
        <a:p>
          <a:pPr algn="just">
            <a:buFont typeface="Times New Roman" panose="02020603050405020304" pitchFamily="18" charset="0"/>
          </a:pPr>
          <a:r>
            <a:rPr lang="vi-VN" altLang="en-US" sz="1600" dirty="0">
              <a:latin typeface="Arial" panose="020B0604020202020204" pitchFamily="34" charset="0"/>
              <a:cs typeface="Arial" panose="020B0604020202020204" pitchFamily="34" charset="0"/>
            </a:rPr>
            <a:t>Hồ sơ trình TTg phê duyệt PA ĐGH: Đầy đủ, đúng hướng dẫn của VPCP tại CV 1927/VPCP-KSTT ngày 25/3/2024.</a:t>
          </a:r>
        </a:p>
        <a:p>
          <a:pPr algn="just">
            <a:buFont typeface="Times New Roman" panose="02020603050405020304" pitchFamily="18" charset="0"/>
          </a:pPr>
          <a:r>
            <a:rPr lang="vi-VN" sz="1600" dirty="0">
              <a:latin typeface="Arial" panose="020B0604020202020204" pitchFamily="34" charset="0"/>
              <a:cs typeface="Arial" panose="020B0604020202020204" pitchFamily="34" charset="0"/>
            </a:rPr>
            <a:t>Lưu ý: Cần rà soát tổng thể TTHC NB trên nhiều lĩnh vực để trình TTg phê duyệt, không trình lẻ tẻ và trình số lượng TTHC ít.</a:t>
          </a:r>
          <a:endParaRPr lang="en-US" sz="1600" dirty="0"/>
        </a:p>
      </dgm:t>
    </dgm:pt>
    <dgm:pt modelId="{846B5E37-140C-428C-9F97-E598304AE333}" type="parTrans" cxnId="{A7776EC5-CD94-48F1-9367-879E7E5B8D59}">
      <dgm:prSet/>
      <dgm:spPr/>
      <dgm:t>
        <a:bodyPr/>
        <a:lstStyle/>
        <a:p>
          <a:endParaRPr lang="en-US"/>
        </a:p>
      </dgm:t>
    </dgm:pt>
    <dgm:pt modelId="{786C4611-5914-4F1A-A91F-9A98CDC87D2B}" type="sibTrans" cxnId="{A7776EC5-CD94-48F1-9367-879E7E5B8D59}">
      <dgm:prSet/>
      <dgm:spPr/>
      <dgm:t>
        <a:bodyPr/>
        <a:lstStyle/>
        <a:p>
          <a:endParaRPr lang="en-US"/>
        </a:p>
      </dgm:t>
    </dgm:pt>
    <dgm:pt modelId="{843F6EA6-DE0C-4845-A892-CB148CFED6C6}">
      <dgm:prSet phldrT="[Text]" custT="1"/>
      <dgm:spPr/>
      <dgm:t>
        <a:bodyPr/>
        <a:lstStyle/>
        <a:p>
          <a:pPr algn="just"/>
          <a:r>
            <a:rPr lang="vi-VN" sz="1600" dirty="0">
              <a:latin typeface="+mj-lt"/>
              <a:cs typeface="Times New Roman" panose="02020603050405020304" pitchFamily="18" charset="0"/>
            </a:rPr>
            <a:t>2. UBND tỉnh:</a:t>
          </a:r>
        </a:p>
        <a:p>
          <a:pPr algn="just"/>
          <a:r>
            <a:rPr lang="en-US" sz="1600" dirty="0">
              <a:latin typeface="+mj-lt"/>
              <a:cs typeface="Times New Roman" panose="02020603050405020304" pitchFamily="18" charset="0"/>
            </a:rPr>
            <a:t>- </a:t>
          </a:r>
          <a:r>
            <a:rPr lang="vi-VN" sz="1600" dirty="0">
              <a:latin typeface="+mj-lt"/>
              <a:cs typeface="Times New Roman" panose="02020603050405020304" pitchFamily="18" charset="0"/>
            </a:rPr>
            <a:t>Trình Chủ tịch UBND tỉnh phê duyệt PA ĐGH các TTHC NB thuộc thẩm quyền giải quyết của các cấp chính quyền địa phương trên địa bàn tỉnh (chỉ phê duyệt và thực thi đối với các nội dung thuộc thẩm quyền ban hành, quy định của tỉnh; với các nội dung thuộc thẩm quyền của bộ, người có thẩm quyền ở TW thì đề xuất).</a:t>
          </a:r>
        </a:p>
        <a:p>
          <a:pPr algn="just"/>
          <a:r>
            <a:rPr lang="vi-VN" sz="1600" dirty="0">
              <a:latin typeface="+mj-lt"/>
              <a:cs typeface="Times New Roman" panose="02020603050405020304" pitchFamily="18" charset="0"/>
            </a:rPr>
            <a:t>- Trường hợp Chủ tịch UBND tỉnh phân cấp/ủy quyền cho cấp thấp hơn quy định TTHC, cần lưu ý sự phù hợp với các quy định về phân cấp, ủy quyền.</a:t>
          </a:r>
          <a:endParaRPr lang="en-US" sz="1600" dirty="0">
            <a:latin typeface="+mj-lt"/>
            <a:cs typeface="Times New Roman" panose="02020603050405020304" pitchFamily="18" charset="0"/>
          </a:endParaRPr>
        </a:p>
      </dgm:t>
    </dgm:pt>
    <dgm:pt modelId="{1A3EB157-A418-4026-8960-F0F3B4695A46}" type="parTrans" cxnId="{7F93558A-764F-44F6-B0E0-F4F70A75DEC0}">
      <dgm:prSet/>
      <dgm:spPr/>
      <dgm:t>
        <a:bodyPr/>
        <a:lstStyle/>
        <a:p>
          <a:endParaRPr lang="en-US"/>
        </a:p>
      </dgm:t>
    </dgm:pt>
    <dgm:pt modelId="{01496547-3B1C-4E56-8FFA-F243BD8566BC}" type="sibTrans" cxnId="{7F93558A-764F-44F6-B0E0-F4F70A75DEC0}">
      <dgm:prSet/>
      <dgm:spPr/>
      <dgm:t>
        <a:bodyPr/>
        <a:lstStyle/>
        <a:p>
          <a:endParaRPr lang="en-US"/>
        </a:p>
      </dgm:t>
    </dgm:pt>
    <dgm:pt modelId="{BAA56355-63F0-4D05-AD86-DEED5FFF107F}" type="pres">
      <dgm:prSet presAssocID="{63569C6D-F145-4CF2-8869-1F2C302C80AD}" presName="diagram" presStyleCnt="0">
        <dgm:presLayoutVars>
          <dgm:dir/>
          <dgm:resizeHandles val="exact"/>
        </dgm:presLayoutVars>
      </dgm:prSet>
      <dgm:spPr/>
    </dgm:pt>
    <dgm:pt modelId="{899C4055-1D1F-4BDF-A1A2-2F7308AA239B}" type="pres">
      <dgm:prSet presAssocID="{787CE4C0-63CB-4E19-8812-C42FDEC11448}" presName="node" presStyleLbl="node1" presStyleIdx="0" presStyleCnt="3" custScaleX="145745" custScaleY="109891">
        <dgm:presLayoutVars>
          <dgm:bulletEnabled val="1"/>
        </dgm:presLayoutVars>
      </dgm:prSet>
      <dgm:spPr/>
    </dgm:pt>
    <dgm:pt modelId="{02354FC7-12BA-412F-A71C-7805D39DB245}" type="pres">
      <dgm:prSet presAssocID="{726B3B7A-49B3-4826-988C-9979E0F06CE4}" presName="sibTrans" presStyleCnt="0"/>
      <dgm:spPr/>
    </dgm:pt>
    <dgm:pt modelId="{BA620C8E-3D20-46EE-87ED-229365901A62}" type="pres">
      <dgm:prSet presAssocID="{5485D166-1E7C-4F74-B857-81C8DE472925}" presName="node" presStyleLbl="node1" presStyleIdx="1" presStyleCnt="3" custScaleX="148479" custScaleY="110682">
        <dgm:presLayoutVars>
          <dgm:bulletEnabled val="1"/>
        </dgm:presLayoutVars>
      </dgm:prSet>
      <dgm:spPr/>
    </dgm:pt>
    <dgm:pt modelId="{58A1E059-7E1E-4014-AA56-26F95662609E}" type="pres">
      <dgm:prSet presAssocID="{786C4611-5914-4F1A-A91F-9A98CDC87D2B}" presName="sibTrans" presStyleCnt="0"/>
      <dgm:spPr/>
    </dgm:pt>
    <dgm:pt modelId="{33CA76BF-79A4-497A-9186-0CD221CCE7B5}" type="pres">
      <dgm:prSet presAssocID="{843F6EA6-DE0C-4845-A892-CB148CFED6C6}" presName="node" presStyleLbl="node1" presStyleIdx="2" presStyleCnt="3" custScaleX="211115">
        <dgm:presLayoutVars>
          <dgm:bulletEnabled val="1"/>
        </dgm:presLayoutVars>
      </dgm:prSet>
      <dgm:spPr/>
    </dgm:pt>
  </dgm:ptLst>
  <dgm:cxnLst>
    <dgm:cxn modelId="{3DB74404-465A-4112-B37F-58C7E1BBF328}" type="presOf" srcId="{843F6EA6-DE0C-4845-A892-CB148CFED6C6}" destId="{33CA76BF-79A4-497A-9186-0CD221CCE7B5}" srcOrd="0" destOrd="0" presId="urn:microsoft.com/office/officeart/2005/8/layout/default"/>
    <dgm:cxn modelId="{DD98BF1B-B093-4692-BB88-485A3C689A43}" srcId="{63569C6D-F145-4CF2-8869-1F2C302C80AD}" destId="{787CE4C0-63CB-4E19-8812-C42FDEC11448}" srcOrd="0" destOrd="0" parTransId="{225001EC-5BD8-47D4-8C41-D33D2B5FB151}" sibTransId="{726B3B7A-49B3-4826-988C-9979E0F06CE4}"/>
    <dgm:cxn modelId="{7F93558A-764F-44F6-B0E0-F4F70A75DEC0}" srcId="{63569C6D-F145-4CF2-8869-1F2C302C80AD}" destId="{843F6EA6-DE0C-4845-A892-CB148CFED6C6}" srcOrd="2" destOrd="0" parTransId="{1A3EB157-A418-4026-8960-F0F3B4695A46}" sibTransId="{01496547-3B1C-4E56-8FFA-F243BD8566BC}"/>
    <dgm:cxn modelId="{2D088495-14F6-4283-B6B4-002403406361}" type="presOf" srcId="{5485D166-1E7C-4F74-B857-81C8DE472925}" destId="{BA620C8E-3D20-46EE-87ED-229365901A62}" srcOrd="0" destOrd="0" presId="urn:microsoft.com/office/officeart/2005/8/layout/default"/>
    <dgm:cxn modelId="{DA1D4BA6-8056-428B-9D88-F71F695E3F3A}" type="presOf" srcId="{63569C6D-F145-4CF2-8869-1F2C302C80AD}" destId="{BAA56355-63F0-4D05-AD86-DEED5FFF107F}" srcOrd="0" destOrd="0" presId="urn:microsoft.com/office/officeart/2005/8/layout/default"/>
    <dgm:cxn modelId="{E66C49BC-DC3E-45D5-97DA-7FEECD5924FC}" type="presOf" srcId="{787CE4C0-63CB-4E19-8812-C42FDEC11448}" destId="{899C4055-1D1F-4BDF-A1A2-2F7308AA239B}" srcOrd="0" destOrd="0" presId="urn:microsoft.com/office/officeart/2005/8/layout/default"/>
    <dgm:cxn modelId="{A7776EC5-CD94-48F1-9367-879E7E5B8D59}" srcId="{63569C6D-F145-4CF2-8869-1F2C302C80AD}" destId="{5485D166-1E7C-4F74-B857-81C8DE472925}" srcOrd="1" destOrd="0" parTransId="{846B5E37-140C-428C-9F97-E598304AE333}" sibTransId="{786C4611-5914-4F1A-A91F-9A98CDC87D2B}"/>
    <dgm:cxn modelId="{E03A5611-FB91-49F1-9BBC-5BF546A9E5D5}" type="presParOf" srcId="{BAA56355-63F0-4D05-AD86-DEED5FFF107F}" destId="{899C4055-1D1F-4BDF-A1A2-2F7308AA239B}" srcOrd="0" destOrd="0" presId="urn:microsoft.com/office/officeart/2005/8/layout/default"/>
    <dgm:cxn modelId="{BB0EFCED-2626-4048-8E8E-6E0B4644B511}" type="presParOf" srcId="{BAA56355-63F0-4D05-AD86-DEED5FFF107F}" destId="{02354FC7-12BA-412F-A71C-7805D39DB245}" srcOrd="1" destOrd="0" presId="urn:microsoft.com/office/officeart/2005/8/layout/default"/>
    <dgm:cxn modelId="{2EA97933-8DF2-4474-833A-3CD087961621}" type="presParOf" srcId="{BAA56355-63F0-4D05-AD86-DEED5FFF107F}" destId="{BA620C8E-3D20-46EE-87ED-229365901A62}" srcOrd="2" destOrd="0" presId="urn:microsoft.com/office/officeart/2005/8/layout/default"/>
    <dgm:cxn modelId="{05CDF698-A747-4D24-BD1C-35541D4B9265}" type="presParOf" srcId="{BAA56355-63F0-4D05-AD86-DEED5FFF107F}" destId="{58A1E059-7E1E-4014-AA56-26F95662609E}" srcOrd="3" destOrd="0" presId="urn:microsoft.com/office/officeart/2005/8/layout/default"/>
    <dgm:cxn modelId="{7DC85C1E-C9B6-4BA0-A355-73C6DE7A8E55}" type="presParOf" srcId="{BAA56355-63F0-4D05-AD86-DEED5FFF107F}" destId="{33CA76BF-79A4-497A-9186-0CD221CCE7B5}"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9CC880FA-73E2-433E-B34B-9519D3D2B64B}"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A8ECEF18-ECBE-470F-B3AC-9E88E1779684}" type="pres">
      <dgm:prSet presAssocID="{9CC880FA-73E2-433E-B34B-9519D3D2B64B}" presName="diagram" presStyleCnt="0">
        <dgm:presLayoutVars>
          <dgm:dir/>
          <dgm:resizeHandles val="exact"/>
        </dgm:presLayoutVars>
      </dgm:prSet>
      <dgm:spPr/>
    </dgm:pt>
  </dgm:ptLst>
  <dgm:cxnLst>
    <dgm:cxn modelId="{03035C0F-EF50-4949-87AD-2031F019AF3C}" type="presOf" srcId="{9CC880FA-73E2-433E-B34B-9519D3D2B64B}" destId="{A8ECEF18-ECBE-470F-B3AC-9E88E1779684}" srcOrd="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545F9FFF-4B71-42D1-98D1-67F17BC0EC8D}"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97C65377-4409-4F43-896A-B53FFF2BC1BD}">
      <dgm:prSet phldrT="[Text]" custT="1"/>
      <dgm:spPr/>
      <dgm:t>
        <a:bodyPr/>
        <a:lstStyle/>
        <a:p>
          <a:pPr algn="just"/>
          <a:r>
            <a:rPr lang="vi-VN" sz="2000" dirty="0">
              <a:latin typeface="Times New Roman" panose="02020603050405020304" pitchFamily="18" charset="0"/>
              <a:cs typeface="Times New Roman" panose="02020603050405020304" pitchFamily="18" charset="0"/>
            </a:rPr>
            <a:t>Tặng </a:t>
          </a:r>
          <a:r>
            <a:rPr lang="en-US" sz="2000" dirty="0">
              <a:latin typeface="Times New Roman" panose="02020603050405020304" pitchFamily="18" charset="0"/>
              <a:cs typeface="Times New Roman" panose="02020603050405020304" pitchFamily="18" charset="0"/>
            </a:rPr>
            <a:t>BK của bộ, ban, ngành, tỉnh tặng cho tập thể có thành tích xuất sắc đột xuất</a:t>
          </a:r>
        </a:p>
      </dgm:t>
    </dgm:pt>
    <dgm:pt modelId="{FBFB6412-85E4-4EF6-96DD-F6866A437A67}" type="parTrans" cxnId="{2DD8E0D0-94DF-4266-AEA6-E5BBEF86F26B}">
      <dgm:prSet/>
      <dgm:spPr/>
      <dgm:t>
        <a:bodyPr/>
        <a:lstStyle/>
        <a:p>
          <a:endParaRPr lang="en-US"/>
        </a:p>
      </dgm:t>
    </dgm:pt>
    <dgm:pt modelId="{FD41AFD7-0FF2-4306-896B-A531031EFB2C}" type="sibTrans" cxnId="{2DD8E0D0-94DF-4266-AEA6-E5BBEF86F26B}">
      <dgm:prSet/>
      <dgm:spPr/>
      <dgm:t>
        <a:bodyPr/>
        <a:lstStyle/>
        <a:p>
          <a:endParaRPr lang="en-US"/>
        </a:p>
      </dgm:t>
    </dgm:pt>
    <dgm:pt modelId="{7BCB92D3-0FE4-4ED6-9EB9-BD449BCF07A2}">
      <dgm:prSet phldrT="[Text]" custT="1"/>
      <dgm:spPr/>
      <dgm:t>
        <a:bodyPr/>
        <a:lstStyle/>
        <a:p>
          <a:pPr algn="ctr"/>
          <a:r>
            <a:rPr lang="en-US" sz="2000" dirty="0">
              <a:latin typeface="Times New Roman" panose="02020603050405020304" pitchFamily="18" charset="0"/>
              <a:cs typeface="Times New Roman" panose="02020603050405020304" pitchFamily="18" charset="0"/>
            </a:rPr>
            <a:t>Thẩm quyền quy định, </a:t>
          </a:r>
        </a:p>
        <a:p>
          <a:pPr algn="just"/>
          <a:r>
            <a:rPr lang="en-US" sz="2000" dirty="0">
              <a:latin typeface="Times New Roman" panose="02020603050405020304" pitchFamily="18" charset="0"/>
              <a:cs typeface="Times New Roman" panose="02020603050405020304" pitchFamily="18" charset="0"/>
            </a:rPr>
            <a:t>ban hành TTHC</a:t>
          </a:r>
        </a:p>
      </dgm:t>
    </dgm:pt>
    <dgm:pt modelId="{EDA21E62-4439-4034-B9D5-DC11BB108C72}" type="parTrans" cxnId="{89D89BC2-EB0A-4BE6-B5D5-36C0EB8AB723}">
      <dgm:prSet/>
      <dgm:spPr/>
      <dgm:t>
        <a:bodyPr/>
        <a:lstStyle/>
        <a:p>
          <a:endParaRPr lang="en-US"/>
        </a:p>
      </dgm:t>
    </dgm:pt>
    <dgm:pt modelId="{4937A9A4-EF12-4192-8DE9-80182BD078A0}" type="sibTrans" cxnId="{89D89BC2-EB0A-4BE6-B5D5-36C0EB8AB723}">
      <dgm:prSet/>
      <dgm:spPr/>
      <dgm:t>
        <a:bodyPr/>
        <a:lstStyle/>
        <a:p>
          <a:endParaRPr lang="en-US"/>
        </a:p>
      </dgm:t>
    </dgm:pt>
    <dgm:pt modelId="{C1975034-D644-45CD-8CDC-D58DADF1F076}">
      <dgm:prSet phldrT="[Text]" custT="1"/>
      <dgm:spPr/>
      <dgm:t>
        <a:bodyPr/>
        <a:lstStyle/>
        <a:p>
          <a:pPr algn="just"/>
          <a:r>
            <a:rPr lang="en-US" sz="1500" dirty="0">
              <a:latin typeface="Times New Roman" panose="02020603050405020304" pitchFamily="18" charset="0"/>
              <a:cs typeface="Times New Roman" panose="02020603050405020304" pitchFamily="18" charset="0"/>
            </a:rPr>
            <a:t>Quy định khung: Luật TĐKT, NĐ 98/2023/NĐ-CP</a:t>
          </a:r>
        </a:p>
        <a:p>
          <a:pPr algn="just"/>
          <a:r>
            <a:rPr lang="en-US" sz="1500" dirty="0">
              <a:latin typeface="Times New Roman" panose="02020603050405020304" pitchFamily="18" charset="0"/>
              <a:cs typeface="Times New Roman" panose="02020603050405020304" pitchFamily="18" charset="0"/>
            </a:rPr>
            <a:t>(CQ tham mưu: BNV – phạm vi QLNN của BNV)</a:t>
          </a:r>
        </a:p>
      </dgm:t>
    </dgm:pt>
    <dgm:pt modelId="{423326F5-5B4A-44C3-B7B6-E4DBEDF68872}" type="parTrans" cxnId="{624F2224-307B-4FD0-8082-0C0E1034F08F}">
      <dgm:prSet/>
      <dgm:spPr/>
      <dgm:t>
        <a:bodyPr/>
        <a:lstStyle/>
        <a:p>
          <a:endParaRPr lang="en-US"/>
        </a:p>
      </dgm:t>
    </dgm:pt>
    <dgm:pt modelId="{0E90269F-7D40-4184-BFD7-74422BBDD340}" type="sibTrans" cxnId="{624F2224-307B-4FD0-8082-0C0E1034F08F}">
      <dgm:prSet/>
      <dgm:spPr/>
      <dgm:t>
        <a:bodyPr/>
        <a:lstStyle/>
        <a:p>
          <a:endParaRPr lang="en-US"/>
        </a:p>
      </dgm:t>
    </dgm:pt>
    <dgm:pt modelId="{479C8409-FEFB-4B2D-B57F-149313438C8B}">
      <dgm:prSet phldrT="[Text]"/>
      <dgm:spPr/>
      <dgm:t>
        <a:bodyPr/>
        <a:lstStyle/>
        <a:p>
          <a:pPr algn="just"/>
          <a:r>
            <a:rPr lang="sq-AL" b="0" i="0" u="none" dirty="0">
              <a:latin typeface="Times New Roman" panose="02020603050405020304" pitchFamily="18" charset="0"/>
              <a:cs typeface="Times New Roman" panose="02020603050405020304" pitchFamily="18" charset="0"/>
            </a:rPr>
            <a:t>Bộ, ban, ngành, tỉnh, trong phạm vi nhiệm vụ, quyền hạn của mình, quy định chi tiết, hướng dẫn cụ thể tiêu chuẩn xét tặng bằng khen của Bộ, ban, ngành, tỉnh đối với tập thể</a:t>
          </a:r>
          <a:r>
            <a:rPr lang="en-US" b="0" i="0" u="none" dirty="0">
              <a:latin typeface="Times New Roman" panose="02020603050405020304" pitchFamily="18" charset="0"/>
              <a:cs typeface="Times New Roman" panose="02020603050405020304" pitchFamily="18" charset="0"/>
            </a:rPr>
            <a:t> (K6 Đ74 Luật TĐKT).</a:t>
          </a:r>
          <a:endParaRPr lang="en-US" dirty="0">
            <a:latin typeface="Times New Roman" panose="02020603050405020304" pitchFamily="18" charset="0"/>
            <a:cs typeface="Times New Roman" panose="02020603050405020304" pitchFamily="18" charset="0"/>
          </a:endParaRPr>
        </a:p>
      </dgm:t>
    </dgm:pt>
    <dgm:pt modelId="{7EE6AE16-88E1-4F6D-B4A9-F73985F977CE}" type="parTrans" cxnId="{DEDD4F85-FCDF-4C11-8A67-454972E246C9}">
      <dgm:prSet/>
      <dgm:spPr/>
      <dgm:t>
        <a:bodyPr/>
        <a:lstStyle/>
        <a:p>
          <a:endParaRPr lang="en-US"/>
        </a:p>
      </dgm:t>
    </dgm:pt>
    <dgm:pt modelId="{B7B53FBA-F08C-4574-9696-5DC221874E72}" type="sibTrans" cxnId="{DEDD4F85-FCDF-4C11-8A67-454972E246C9}">
      <dgm:prSet/>
      <dgm:spPr/>
      <dgm:t>
        <a:bodyPr/>
        <a:lstStyle/>
        <a:p>
          <a:endParaRPr lang="en-US"/>
        </a:p>
      </dgm:t>
    </dgm:pt>
    <dgm:pt modelId="{EA2EB986-6054-4FAE-B5C2-BC183F3F073F}">
      <dgm:prSet phldrT="[Text]" custT="1"/>
      <dgm:spPr/>
      <dgm:t>
        <a:bodyPr/>
        <a:lstStyle/>
        <a:p>
          <a:pPr algn="just"/>
          <a:r>
            <a:rPr lang="en-US" sz="2000" dirty="0">
              <a:latin typeface="Times New Roman" panose="02020603050405020304" pitchFamily="18" charset="0"/>
              <a:cs typeface="Times New Roman" panose="02020603050405020304" pitchFamily="18" charset="0"/>
            </a:rPr>
            <a:t>Thẩm quyền giải quyết TTHC (QĐ tặng Bằng khen của bộ, ban, ngành, tỉnh)</a:t>
          </a:r>
        </a:p>
      </dgm:t>
    </dgm:pt>
    <dgm:pt modelId="{3AC0FFC4-0CCD-4290-94B3-1B71F031D66A}" type="parTrans" cxnId="{3CD9C148-925B-4F87-8565-B4B7A11218E9}">
      <dgm:prSet/>
      <dgm:spPr/>
      <dgm:t>
        <a:bodyPr/>
        <a:lstStyle/>
        <a:p>
          <a:endParaRPr lang="en-US"/>
        </a:p>
      </dgm:t>
    </dgm:pt>
    <dgm:pt modelId="{EF459A95-D7C0-4D3F-A50E-90B03EFF3F1F}" type="sibTrans" cxnId="{3CD9C148-925B-4F87-8565-B4B7A11218E9}">
      <dgm:prSet/>
      <dgm:spPr/>
      <dgm:t>
        <a:bodyPr/>
        <a:lstStyle/>
        <a:p>
          <a:endParaRPr lang="en-US"/>
        </a:p>
      </dgm:t>
    </dgm:pt>
    <dgm:pt modelId="{FDF3A7E6-F5D2-4EE8-82D5-14D79A80A4BB}">
      <dgm:prSet phldrT="[Text]" custT="1"/>
      <dgm:spPr/>
      <dgm:t>
        <a:bodyPr/>
        <a:lstStyle/>
        <a:p>
          <a:pPr algn="just"/>
          <a:r>
            <a:rPr lang="en-US" sz="1400" dirty="0">
              <a:latin typeface="Times New Roman" panose="02020603050405020304" pitchFamily="18" charset="0"/>
              <a:cs typeface="Times New Roman" panose="02020603050405020304" pitchFamily="18" charset="0"/>
            </a:rPr>
            <a:t>- Lãnh đạo bộ, ban, ngành, tỉnh.</a:t>
          </a:r>
        </a:p>
        <a:p>
          <a:pPr algn="just"/>
          <a:r>
            <a:rPr lang="en-US" sz="1400" dirty="0">
              <a:latin typeface="Times New Roman" panose="02020603050405020304" pitchFamily="18" charset="0"/>
              <a:cs typeface="Times New Roman" panose="02020603050405020304" pitchFamily="18" charset="0"/>
            </a:rPr>
            <a:t>- Thực hiện theo quy định “khung” và quy định tiêu chuẩn xét tặng cụ thể của bộ, ban, ngành, tỉnh  mình ban hành – phải phù hợp với tiêu chuẩn đã quy định tại Luật TĐKT.</a:t>
          </a:r>
        </a:p>
      </dgm:t>
    </dgm:pt>
    <dgm:pt modelId="{4E743675-A42E-46A0-8D38-B18C59DD6D93}" type="parTrans" cxnId="{EF31E2E9-9842-44CC-BEE7-8ABA2B7B1623}">
      <dgm:prSet/>
      <dgm:spPr/>
      <dgm:t>
        <a:bodyPr/>
        <a:lstStyle/>
        <a:p>
          <a:endParaRPr lang="en-US"/>
        </a:p>
      </dgm:t>
    </dgm:pt>
    <dgm:pt modelId="{D0EF4AF5-C484-4203-A694-3946C543A9A5}" type="sibTrans" cxnId="{EF31E2E9-9842-44CC-BEE7-8ABA2B7B1623}">
      <dgm:prSet/>
      <dgm:spPr/>
      <dgm:t>
        <a:bodyPr/>
        <a:lstStyle/>
        <a:p>
          <a:endParaRPr lang="en-US"/>
        </a:p>
      </dgm:t>
    </dgm:pt>
    <dgm:pt modelId="{0972649F-898E-49B6-ACFB-F0D49FEEFB1F}" type="pres">
      <dgm:prSet presAssocID="{545F9FFF-4B71-42D1-98D1-67F17BC0EC8D}" presName="diagram" presStyleCnt="0">
        <dgm:presLayoutVars>
          <dgm:chPref val="1"/>
          <dgm:dir/>
          <dgm:animOne val="branch"/>
          <dgm:animLvl val="lvl"/>
          <dgm:resizeHandles val="exact"/>
        </dgm:presLayoutVars>
      </dgm:prSet>
      <dgm:spPr/>
    </dgm:pt>
    <dgm:pt modelId="{B2B40FE1-95DB-4736-8537-9408B4BF1322}" type="pres">
      <dgm:prSet presAssocID="{97C65377-4409-4F43-896A-B53FFF2BC1BD}" presName="root1" presStyleCnt="0"/>
      <dgm:spPr/>
    </dgm:pt>
    <dgm:pt modelId="{E29FBCA4-4F3D-46D5-A5F8-742BCD1B0E66}" type="pres">
      <dgm:prSet presAssocID="{97C65377-4409-4F43-896A-B53FFF2BC1BD}" presName="LevelOneTextNode" presStyleLbl="node0" presStyleIdx="0" presStyleCnt="1">
        <dgm:presLayoutVars>
          <dgm:chPref val="3"/>
        </dgm:presLayoutVars>
      </dgm:prSet>
      <dgm:spPr/>
    </dgm:pt>
    <dgm:pt modelId="{4E82EB3F-56B3-4E47-9B60-1A8749F35FFB}" type="pres">
      <dgm:prSet presAssocID="{97C65377-4409-4F43-896A-B53FFF2BC1BD}" presName="level2hierChild" presStyleCnt="0"/>
      <dgm:spPr/>
    </dgm:pt>
    <dgm:pt modelId="{15B37F78-7B8F-4193-9289-3522F2593653}" type="pres">
      <dgm:prSet presAssocID="{EDA21E62-4439-4034-B9D5-DC11BB108C72}" presName="conn2-1" presStyleLbl="parChTrans1D2" presStyleIdx="0" presStyleCnt="2"/>
      <dgm:spPr/>
    </dgm:pt>
    <dgm:pt modelId="{24155BF2-EC60-4E1C-8C12-66F7A2DC1E21}" type="pres">
      <dgm:prSet presAssocID="{EDA21E62-4439-4034-B9D5-DC11BB108C72}" presName="connTx" presStyleLbl="parChTrans1D2" presStyleIdx="0" presStyleCnt="2"/>
      <dgm:spPr/>
    </dgm:pt>
    <dgm:pt modelId="{B16A334D-EAC2-42CE-B79A-FA2849976998}" type="pres">
      <dgm:prSet presAssocID="{7BCB92D3-0FE4-4ED6-9EB9-BD449BCF07A2}" presName="root2" presStyleCnt="0"/>
      <dgm:spPr/>
    </dgm:pt>
    <dgm:pt modelId="{72467CC7-E112-44B3-A585-EC87C5D4B56B}" type="pres">
      <dgm:prSet presAssocID="{7BCB92D3-0FE4-4ED6-9EB9-BD449BCF07A2}" presName="LevelTwoTextNode" presStyleLbl="node2" presStyleIdx="0" presStyleCnt="2">
        <dgm:presLayoutVars>
          <dgm:chPref val="3"/>
        </dgm:presLayoutVars>
      </dgm:prSet>
      <dgm:spPr/>
    </dgm:pt>
    <dgm:pt modelId="{D2B53E70-1E87-40B6-BA7E-735D2AEF3E14}" type="pres">
      <dgm:prSet presAssocID="{7BCB92D3-0FE4-4ED6-9EB9-BD449BCF07A2}" presName="level3hierChild" presStyleCnt="0"/>
      <dgm:spPr/>
    </dgm:pt>
    <dgm:pt modelId="{750537E2-32B6-48E9-9B46-6271887B565C}" type="pres">
      <dgm:prSet presAssocID="{423326F5-5B4A-44C3-B7B6-E4DBEDF68872}" presName="conn2-1" presStyleLbl="parChTrans1D3" presStyleIdx="0" presStyleCnt="3"/>
      <dgm:spPr/>
    </dgm:pt>
    <dgm:pt modelId="{765F4D55-B44A-40F2-A6AB-0B196FCC74FF}" type="pres">
      <dgm:prSet presAssocID="{423326F5-5B4A-44C3-B7B6-E4DBEDF68872}" presName="connTx" presStyleLbl="parChTrans1D3" presStyleIdx="0" presStyleCnt="3"/>
      <dgm:spPr/>
    </dgm:pt>
    <dgm:pt modelId="{456E7D5A-E7B2-4923-8EE1-C3F6F7313B23}" type="pres">
      <dgm:prSet presAssocID="{C1975034-D644-45CD-8CDC-D58DADF1F076}" presName="root2" presStyleCnt="0"/>
      <dgm:spPr/>
    </dgm:pt>
    <dgm:pt modelId="{20506203-ECB6-4DDD-B98A-7BCCF272E2A8}" type="pres">
      <dgm:prSet presAssocID="{C1975034-D644-45CD-8CDC-D58DADF1F076}" presName="LevelTwoTextNode" presStyleLbl="node3" presStyleIdx="0" presStyleCnt="3">
        <dgm:presLayoutVars>
          <dgm:chPref val="3"/>
        </dgm:presLayoutVars>
      </dgm:prSet>
      <dgm:spPr/>
    </dgm:pt>
    <dgm:pt modelId="{880D799B-1C38-4266-8606-8BEB747D37EF}" type="pres">
      <dgm:prSet presAssocID="{C1975034-D644-45CD-8CDC-D58DADF1F076}" presName="level3hierChild" presStyleCnt="0"/>
      <dgm:spPr/>
    </dgm:pt>
    <dgm:pt modelId="{4C385387-A8BF-4A71-BACF-19F2C61804E5}" type="pres">
      <dgm:prSet presAssocID="{7EE6AE16-88E1-4F6D-B4A9-F73985F977CE}" presName="conn2-1" presStyleLbl="parChTrans1D3" presStyleIdx="1" presStyleCnt="3"/>
      <dgm:spPr/>
    </dgm:pt>
    <dgm:pt modelId="{401FA030-38AB-4E5F-9C3C-634F0304DEBC}" type="pres">
      <dgm:prSet presAssocID="{7EE6AE16-88E1-4F6D-B4A9-F73985F977CE}" presName="connTx" presStyleLbl="parChTrans1D3" presStyleIdx="1" presStyleCnt="3"/>
      <dgm:spPr/>
    </dgm:pt>
    <dgm:pt modelId="{A1E95C21-679C-4676-99AF-66ED85A4C2FE}" type="pres">
      <dgm:prSet presAssocID="{479C8409-FEFB-4B2D-B57F-149313438C8B}" presName="root2" presStyleCnt="0"/>
      <dgm:spPr/>
    </dgm:pt>
    <dgm:pt modelId="{BF063F48-EFC5-4676-81AC-4F859D0E76DC}" type="pres">
      <dgm:prSet presAssocID="{479C8409-FEFB-4B2D-B57F-149313438C8B}" presName="LevelTwoTextNode" presStyleLbl="node3" presStyleIdx="1" presStyleCnt="3">
        <dgm:presLayoutVars>
          <dgm:chPref val="3"/>
        </dgm:presLayoutVars>
      </dgm:prSet>
      <dgm:spPr/>
    </dgm:pt>
    <dgm:pt modelId="{8329AF69-56EE-4AF5-9DBE-5A618E257B39}" type="pres">
      <dgm:prSet presAssocID="{479C8409-FEFB-4B2D-B57F-149313438C8B}" presName="level3hierChild" presStyleCnt="0"/>
      <dgm:spPr/>
    </dgm:pt>
    <dgm:pt modelId="{D12B9744-6C14-4248-9332-BE0DC77C8C05}" type="pres">
      <dgm:prSet presAssocID="{3AC0FFC4-0CCD-4290-94B3-1B71F031D66A}" presName="conn2-1" presStyleLbl="parChTrans1D2" presStyleIdx="1" presStyleCnt="2"/>
      <dgm:spPr/>
    </dgm:pt>
    <dgm:pt modelId="{4C8AFD0A-BD07-44BF-8D2C-2562B13B8024}" type="pres">
      <dgm:prSet presAssocID="{3AC0FFC4-0CCD-4290-94B3-1B71F031D66A}" presName="connTx" presStyleLbl="parChTrans1D2" presStyleIdx="1" presStyleCnt="2"/>
      <dgm:spPr/>
    </dgm:pt>
    <dgm:pt modelId="{C666E869-6A39-41EE-8A4D-8A5CD45424DC}" type="pres">
      <dgm:prSet presAssocID="{EA2EB986-6054-4FAE-B5C2-BC183F3F073F}" presName="root2" presStyleCnt="0"/>
      <dgm:spPr/>
    </dgm:pt>
    <dgm:pt modelId="{E830797F-6A37-4392-B20F-528618176BCE}" type="pres">
      <dgm:prSet presAssocID="{EA2EB986-6054-4FAE-B5C2-BC183F3F073F}" presName="LevelTwoTextNode" presStyleLbl="node2" presStyleIdx="1" presStyleCnt="2">
        <dgm:presLayoutVars>
          <dgm:chPref val="3"/>
        </dgm:presLayoutVars>
      </dgm:prSet>
      <dgm:spPr/>
    </dgm:pt>
    <dgm:pt modelId="{87DAD0E5-577F-4081-A99E-3918E44C824F}" type="pres">
      <dgm:prSet presAssocID="{EA2EB986-6054-4FAE-B5C2-BC183F3F073F}" presName="level3hierChild" presStyleCnt="0"/>
      <dgm:spPr/>
    </dgm:pt>
    <dgm:pt modelId="{4ED06F15-1304-4449-ABC5-C0960F136E93}" type="pres">
      <dgm:prSet presAssocID="{4E743675-A42E-46A0-8D38-B18C59DD6D93}" presName="conn2-1" presStyleLbl="parChTrans1D3" presStyleIdx="2" presStyleCnt="3"/>
      <dgm:spPr/>
    </dgm:pt>
    <dgm:pt modelId="{71420DE3-33EC-4ED0-B67A-F6A2DC74F54F}" type="pres">
      <dgm:prSet presAssocID="{4E743675-A42E-46A0-8D38-B18C59DD6D93}" presName="connTx" presStyleLbl="parChTrans1D3" presStyleIdx="2" presStyleCnt="3"/>
      <dgm:spPr/>
    </dgm:pt>
    <dgm:pt modelId="{E41E46FB-F3A4-4522-9926-DB9B0DEDA407}" type="pres">
      <dgm:prSet presAssocID="{FDF3A7E6-F5D2-4EE8-82D5-14D79A80A4BB}" presName="root2" presStyleCnt="0"/>
      <dgm:spPr/>
    </dgm:pt>
    <dgm:pt modelId="{69F87BB2-99D8-4F66-B8E2-70009DB0F068}" type="pres">
      <dgm:prSet presAssocID="{FDF3A7E6-F5D2-4EE8-82D5-14D79A80A4BB}" presName="LevelTwoTextNode" presStyleLbl="node3" presStyleIdx="2" presStyleCnt="3">
        <dgm:presLayoutVars>
          <dgm:chPref val="3"/>
        </dgm:presLayoutVars>
      </dgm:prSet>
      <dgm:spPr/>
    </dgm:pt>
    <dgm:pt modelId="{8F5D1935-7C03-439C-9541-5C31C0A79BF2}" type="pres">
      <dgm:prSet presAssocID="{FDF3A7E6-F5D2-4EE8-82D5-14D79A80A4BB}" presName="level3hierChild" presStyleCnt="0"/>
      <dgm:spPr/>
    </dgm:pt>
  </dgm:ptLst>
  <dgm:cxnLst>
    <dgm:cxn modelId="{624F2224-307B-4FD0-8082-0C0E1034F08F}" srcId="{7BCB92D3-0FE4-4ED6-9EB9-BD449BCF07A2}" destId="{C1975034-D644-45CD-8CDC-D58DADF1F076}" srcOrd="0" destOrd="0" parTransId="{423326F5-5B4A-44C3-B7B6-E4DBEDF68872}" sibTransId="{0E90269F-7D40-4184-BFD7-74422BBDD340}"/>
    <dgm:cxn modelId="{2B0EF027-47D0-41B1-B84A-5089A816CB52}" type="presOf" srcId="{7EE6AE16-88E1-4F6D-B4A9-F73985F977CE}" destId="{4C385387-A8BF-4A71-BACF-19F2C61804E5}" srcOrd="0" destOrd="0" presId="urn:microsoft.com/office/officeart/2005/8/layout/hierarchy2"/>
    <dgm:cxn modelId="{0F654F39-0A5D-4925-86B8-03145517807D}" type="presOf" srcId="{4E743675-A42E-46A0-8D38-B18C59DD6D93}" destId="{4ED06F15-1304-4449-ABC5-C0960F136E93}" srcOrd="0" destOrd="0" presId="urn:microsoft.com/office/officeart/2005/8/layout/hierarchy2"/>
    <dgm:cxn modelId="{1317523B-1F9F-418A-8781-C212FA9E7050}" type="presOf" srcId="{7EE6AE16-88E1-4F6D-B4A9-F73985F977CE}" destId="{401FA030-38AB-4E5F-9C3C-634F0304DEBC}" srcOrd="1" destOrd="0" presId="urn:microsoft.com/office/officeart/2005/8/layout/hierarchy2"/>
    <dgm:cxn modelId="{2E963B42-7210-48E7-ADEC-8E4BDFCA722F}" type="presOf" srcId="{EDA21E62-4439-4034-B9D5-DC11BB108C72}" destId="{24155BF2-EC60-4E1C-8C12-66F7A2DC1E21}" srcOrd="1" destOrd="0" presId="urn:microsoft.com/office/officeart/2005/8/layout/hierarchy2"/>
    <dgm:cxn modelId="{E0886045-A8AE-42CF-A791-529975CBA706}" type="presOf" srcId="{97C65377-4409-4F43-896A-B53FFF2BC1BD}" destId="{E29FBCA4-4F3D-46D5-A5F8-742BCD1B0E66}" srcOrd="0" destOrd="0" presId="urn:microsoft.com/office/officeart/2005/8/layout/hierarchy2"/>
    <dgm:cxn modelId="{3CD9C148-925B-4F87-8565-B4B7A11218E9}" srcId="{97C65377-4409-4F43-896A-B53FFF2BC1BD}" destId="{EA2EB986-6054-4FAE-B5C2-BC183F3F073F}" srcOrd="1" destOrd="0" parTransId="{3AC0FFC4-0CCD-4290-94B3-1B71F031D66A}" sibTransId="{EF459A95-D7C0-4D3F-A50E-90B03EFF3F1F}"/>
    <dgm:cxn modelId="{7A14C64D-5210-4A8E-83B4-9FB920C878FB}" type="presOf" srcId="{C1975034-D644-45CD-8CDC-D58DADF1F076}" destId="{20506203-ECB6-4DDD-B98A-7BCCF272E2A8}" srcOrd="0" destOrd="0" presId="urn:microsoft.com/office/officeart/2005/8/layout/hierarchy2"/>
    <dgm:cxn modelId="{827ECD52-BCBB-43A5-88FE-2E6404AE46CD}" type="presOf" srcId="{4E743675-A42E-46A0-8D38-B18C59DD6D93}" destId="{71420DE3-33EC-4ED0-B67A-F6A2DC74F54F}" srcOrd="1" destOrd="0" presId="urn:microsoft.com/office/officeart/2005/8/layout/hierarchy2"/>
    <dgm:cxn modelId="{BF0B8B54-12A5-4AEB-9228-0BE00A4C9AC7}" type="presOf" srcId="{423326F5-5B4A-44C3-B7B6-E4DBEDF68872}" destId="{750537E2-32B6-48E9-9B46-6271887B565C}" srcOrd="0" destOrd="0" presId="urn:microsoft.com/office/officeart/2005/8/layout/hierarchy2"/>
    <dgm:cxn modelId="{3147817C-1D3E-4D9F-A5C1-B4B402312687}" type="presOf" srcId="{3AC0FFC4-0CCD-4290-94B3-1B71F031D66A}" destId="{4C8AFD0A-BD07-44BF-8D2C-2562B13B8024}" srcOrd="1" destOrd="0" presId="urn:microsoft.com/office/officeart/2005/8/layout/hierarchy2"/>
    <dgm:cxn modelId="{AA65A280-C164-467A-9BE4-1B062B9F8F47}" type="presOf" srcId="{7BCB92D3-0FE4-4ED6-9EB9-BD449BCF07A2}" destId="{72467CC7-E112-44B3-A585-EC87C5D4B56B}" srcOrd="0" destOrd="0" presId="urn:microsoft.com/office/officeart/2005/8/layout/hierarchy2"/>
    <dgm:cxn modelId="{DEDD4F85-FCDF-4C11-8A67-454972E246C9}" srcId="{7BCB92D3-0FE4-4ED6-9EB9-BD449BCF07A2}" destId="{479C8409-FEFB-4B2D-B57F-149313438C8B}" srcOrd="1" destOrd="0" parTransId="{7EE6AE16-88E1-4F6D-B4A9-F73985F977CE}" sibTransId="{B7B53FBA-F08C-4574-9696-5DC221874E72}"/>
    <dgm:cxn modelId="{1A29328A-DE90-48E8-85BB-29FEB0082ABE}" type="presOf" srcId="{479C8409-FEFB-4B2D-B57F-149313438C8B}" destId="{BF063F48-EFC5-4676-81AC-4F859D0E76DC}" srcOrd="0" destOrd="0" presId="urn:microsoft.com/office/officeart/2005/8/layout/hierarchy2"/>
    <dgm:cxn modelId="{10DBEB8C-1EA5-42DC-9651-7F7B02E28874}" type="presOf" srcId="{FDF3A7E6-F5D2-4EE8-82D5-14D79A80A4BB}" destId="{69F87BB2-99D8-4F66-B8E2-70009DB0F068}" srcOrd="0" destOrd="0" presId="urn:microsoft.com/office/officeart/2005/8/layout/hierarchy2"/>
    <dgm:cxn modelId="{47902C8E-688F-437C-8C62-69CD2D087F5D}" type="presOf" srcId="{3AC0FFC4-0CCD-4290-94B3-1B71F031D66A}" destId="{D12B9744-6C14-4248-9332-BE0DC77C8C05}" srcOrd="0" destOrd="0" presId="urn:microsoft.com/office/officeart/2005/8/layout/hierarchy2"/>
    <dgm:cxn modelId="{590B279D-05D7-4E63-AA43-1E22A1A2C1AF}" type="presOf" srcId="{423326F5-5B4A-44C3-B7B6-E4DBEDF68872}" destId="{765F4D55-B44A-40F2-A6AB-0B196FCC74FF}" srcOrd="1" destOrd="0" presId="urn:microsoft.com/office/officeart/2005/8/layout/hierarchy2"/>
    <dgm:cxn modelId="{D1814DB9-60D2-47F9-B001-4CD96D0EAC62}" type="presOf" srcId="{EA2EB986-6054-4FAE-B5C2-BC183F3F073F}" destId="{E830797F-6A37-4392-B20F-528618176BCE}" srcOrd="0" destOrd="0" presId="urn:microsoft.com/office/officeart/2005/8/layout/hierarchy2"/>
    <dgm:cxn modelId="{1E69DCBB-BBEF-46A5-A323-852C1486E1D2}" type="presOf" srcId="{545F9FFF-4B71-42D1-98D1-67F17BC0EC8D}" destId="{0972649F-898E-49B6-ACFB-F0D49FEEFB1F}" srcOrd="0" destOrd="0" presId="urn:microsoft.com/office/officeart/2005/8/layout/hierarchy2"/>
    <dgm:cxn modelId="{89D89BC2-EB0A-4BE6-B5D5-36C0EB8AB723}" srcId="{97C65377-4409-4F43-896A-B53FFF2BC1BD}" destId="{7BCB92D3-0FE4-4ED6-9EB9-BD449BCF07A2}" srcOrd="0" destOrd="0" parTransId="{EDA21E62-4439-4034-B9D5-DC11BB108C72}" sibTransId="{4937A9A4-EF12-4192-8DE9-80182BD078A0}"/>
    <dgm:cxn modelId="{2DD8E0D0-94DF-4266-AEA6-E5BBEF86F26B}" srcId="{545F9FFF-4B71-42D1-98D1-67F17BC0EC8D}" destId="{97C65377-4409-4F43-896A-B53FFF2BC1BD}" srcOrd="0" destOrd="0" parTransId="{FBFB6412-85E4-4EF6-96DD-F6866A437A67}" sibTransId="{FD41AFD7-0FF2-4306-896B-A531031EFB2C}"/>
    <dgm:cxn modelId="{2072B6E4-7672-4DE6-9D9F-84328254CA34}" type="presOf" srcId="{EDA21E62-4439-4034-B9D5-DC11BB108C72}" destId="{15B37F78-7B8F-4193-9289-3522F2593653}" srcOrd="0" destOrd="0" presId="urn:microsoft.com/office/officeart/2005/8/layout/hierarchy2"/>
    <dgm:cxn modelId="{EF31E2E9-9842-44CC-BEE7-8ABA2B7B1623}" srcId="{EA2EB986-6054-4FAE-B5C2-BC183F3F073F}" destId="{FDF3A7E6-F5D2-4EE8-82D5-14D79A80A4BB}" srcOrd="0" destOrd="0" parTransId="{4E743675-A42E-46A0-8D38-B18C59DD6D93}" sibTransId="{D0EF4AF5-C484-4203-A694-3946C543A9A5}"/>
    <dgm:cxn modelId="{4FEA71D4-CA0C-4041-8D5A-4916515F67BC}" type="presParOf" srcId="{0972649F-898E-49B6-ACFB-F0D49FEEFB1F}" destId="{B2B40FE1-95DB-4736-8537-9408B4BF1322}" srcOrd="0" destOrd="0" presId="urn:microsoft.com/office/officeart/2005/8/layout/hierarchy2"/>
    <dgm:cxn modelId="{17B1F091-D3B2-4518-BDFD-F31F9AB94FDB}" type="presParOf" srcId="{B2B40FE1-95DB-4736-8537-9408B4BF1322}" destId="{E29FBCA4-4F3D-46D5-A5F8-742BCD1B0E66}" srcOrd="0" destOrd="0" presId="urn:microsoft.com/office/officeart/2005/8/layout/hierarchy2"/>
    <dgm:cxn modelId="{D6C4D2C0-832A-49E3-BBA8-8894CDEBAD5D}" type="presParOf" srcId="{B2B40FE1-95DB-4736-8537-9408B4BF1322}" destId="{4E82EB3F-56B3-4E47-9B60-1A8749F35FFB}" srcOrd="1" destOrd="0" presId="urn:microsoft.com/office/officeart/2005/8/layout/hierarchy2"/>
    <dgm:cxn modelId="{C31B3850-4589-466D-B176-10B2A80BCD8B}" type="presParOf" srcId="{4E82EB3F-56B3-4E47-9B60-1A8749F35FFB}" destId="{15B37F78-7B8F-4193-9289-3522F2593653}" srcOrd="0" destOrd="0" presId="urn:microsoft.com/office/officeart/2005/8/layout/hierarchy2"/>
    <dgm:cxn modelId="{12588DFF-57FA-4BAB-ABA3-EFB258F95305}" type="presParOf" srcId="{15B37F78-7B8F-4193-9289-3522F2593653}" destId="{24155BF2-EC60-4E1C-8C12-66F7A2DC1E21}" srcOrd="0" destOrd="0" presId="urn:microsoft.com/office/officeart/2005/8/layout/hierarchy2"/>
    <dgm:cxn modelId="{5A07F161-CC90-42BA-9C94-FAE93E7C7F01}" type="presParOf" srcId="{4E82EB3F-56B3-4E47-9B60-1A8749F35FFB}" destId="{B16A334D-EAC2-42CE-B79A-FA2849976998}" srcOrd="1" destOrd="0" presId="urn:microsoft.com/office/officeart/2005/8/layout/hierarchy2"/>
    <dgm:cxn modelId="{CC45F02E-56E2-42FA-A284-DCF562A4E084}" type="presParOf" srcId="{B16A334D-EAC2-42CE-B79A-FA2849976998}" destId="{72467CC7-E112-44B3-A585-EC87C5D4B56B}" srcOrd="0" destOrd="0" presId="urn:microsoft.com/office/officeart/2005/8/layout/hierarchy2"/>
    <dgm:cxn modelId="{801DD66A-29D3-482D-9D8C-E8BCABFA944D}" type="presParOf" srcId="{B16A334D-EAC2-42CE-B79A-FA2849976998}" destId="{D2B53E70-1E87-40B6-BA7E-735D2AEF3E14}" srcOrd="1" destOrd="0" presId="urn:microsoft.com/office/officeart/2005/8/layout/hierarchy2"/>
    <dgm:cxn modelId="{6BD25A92-0AF5-421D-9E50-7022C8EFBCD9}" type="presParOf" srcId="{D2B53E70-1E87-40B6-BA7E-735D2AEF3E14}" destId="{750537E2-32B6-48E9-9B46-6271887B565C}" srcOrd="0" destOrd="0" presId="urn:microsoft.com/office/officeart/2005/8/layout/hierarchy2"/>
    <dgm:cxn modelId="{21374C08-A2A3-45B9-BD41-E9A7E95E68BC}" type="presParOf" srcId="{750537E2-32B6-48E9-9B46-6271887B565C}" destId="{765F4D55-B44A-40F2-A6AB-0B196FCC74FF}" srcOrd="0" destOrd="0" presId="urn:microsoft.com/office/officeart/2005/8/layout/hierarchy2"/>
    <dgm:cxn modelId="{23FBA288-3C38-4ED9-A345-2B6C4F6B43ED}" type="presParOf" srcId="{D2B53E70-1E87-40B6-BA7E-735D2AEF3E14}" destId="{456E7D5A-E7B2-4923-8EE1-C3F6F7313B23}" srcOrd="1" destOrd="0" presId="urn:microsoft.com/office/officeart/2005/8/layout/hierarchy2"/>
    <dgm:cxn modelId="{61647A88-EEBB-4E1E-958E-E36E25E53A37}" type="presParOf" srcId="{456E7D5A-E7B2-4923-8EE1-C3F6F7313B23}" destId="{20506203-ECB6-4DDD-B98A-7BCCF272E2A8}" srcOrd="0" destOrd="0" presId="urn:microsoft.com/office/officeart/2005/8/layout/hierarchy2"/>
    <dgm:cxn modelId="{F2A6366E-DF26-4570-BDE2-AB1874968AC0}" type="presParOf" srcId="{456E7D5A-E7B2-4923-8EE1-C3F6F7313B23}" destId="{880D799B-1C38-4266-8606-8BEB747D37EF}" srcOrd="1" destOrd="0" presId="urn:microsoft.com/office/officeart/2005/8/layout/hierarchy2"/>
    <dgm:cxn modelId="{8754774D-F99F-424C-9A16-8F037341A423}" type="presParOf" srcId="{D2B53E70-1E87-40B6-BA7E-735D2AEF3E14}" destId="{4C385387-A8BF-4A71-BACF-19F2C61804E5}" srcOrd="2" destOrd="0" presId="urn:microsoft.com/office/officeart/2005/8/layout/hierarchy2"/>
    <dgm:cxn modelId="{4054BF6F-3675-4ED8-BFBD-949335FE8FBC}" type="presParOf" srcId="{4C385387-A8BF-4A71-BACF-19F2C61804E5}" destId="{401FA030-38AB-4E5F-9C3C-634F0304DEBC}" srcOrd="0" destOrd="0" presId="urn:microsoft.com/office/officeart/2005/8/layout/hierarchy2"/>
    <dgm:cxn modelId="{70218CC3-2970-4D95-BA3F-A5C5D61E3286}" type="presParOf" srcId="{D2B53E70-1E87-40B6-BA7E-735D2AEF3E14}" destId="{A1E95C21-679C-4676-99AF-66ED85A4C2FE}" srcOrd="3" destOrd="0" presId="urn:microsoft.com/office/officeart/2005/8/layout/hierarchy2"/>
    <dgm:cxn modelId="{62F8284D-31F3-4E04-9984-F02107187CFC}" type="presParOf" srcId="{A1E95C21-679C-4676-99AF-66ED85A4C2FE}" destId="{BF063F48-EFC5-4676-81AC-4F859D0E76DC}" srcOrd="0" destOrd="0" presId="urn:microsoft.com/office/officeart/2005/8/layout/hierarchy2"/>
    <dgm:cxn modelId="{AA141AEF-0190-487D-8054-21CE67DD2A9A}" type="presParOf" srcId="{A1E95C21-679C-4676-99AF-66ED85A4C2FE}" destId="{8329AF69-56EE-4AF5-9DBE-5A618E257B39}" srcOrd="1" destOrd="0" presId="urn:microsoft.com/office/officeart/2005/8/layout/hierarchy2"/>
    <dgm:cxn modelId="{499F3C93-EFAC-4540-8431-53B17471C620}" type="presParOf" srcId="{4E82EB3F-56B3-4E47-9B60-1A8749F35FFB}" destId="{D12B9744-6C14-4248-9332-BE0DC77C8C05}" srcOrd="2" destOrd="0" presId="urn:microsoft.com/office/officeart/2005/8/layout/hierarchy2"/>
    <dgm:cxn modelId="{796E04A8-F94B-4A9D-B760-71F64E26E80D}" type="presParOf" srcId="{D12B9744-6C14-4248-9332-BE0DC77C8C05}" destId="{4C8AFD0A-BD07-44BF-8D2C-2562B13B8024}" srcOrd="0" destOrd="0" presId="urn:microsoft.com/office/officeart/2005/8/layout/hierarchy2"/>
    <dgm:cxn modelId="{44198E5D-318E-4328-AB62-48DF3636BEF9}" type="presParOf" srcId="{4E82EB3F-56B3-4E47-9B60-1A8749F35FFB}" destId="{C666E869-6A39-41EE-8A4D-8A5CD45424DC}" srcOrd="3" destOrd="0" presId="urn:microsoft.com/office/officeart/2005/8/layout/hierarchy2"/>
    <dgm:cxn modelId="{24677EAF-CE0C-4F50-89D1-A85245D77829}" type="presParOf" srcId="{C666E869-6A39-41EE-8A4D-8A5CD45424DC}" destId="{E830797F-6A37-4392-B20F-528618176BCE}" srcOrd="0" destOrd="0" presId="urn:microsoft.com/office/officeart/2005/8/layout/hierarchy2"/>
    <dgm:cxn modelId="{5883ADCA-208B-40ED-9BF1-25A2525126F0}" type="presParOf" srcId="{C666E869-6A39-41EE-8A4D-8A5CD45424DC}" destId="{87DAD0E5-577F-4081-A99E-3918E44C824F}" srcOrd="1" destOrd="0" presId="urn:microsoft.com/office/officeart/2005/8/layout/hierarchy2"/>
    <dgm:cxn modelId="{B685C7A7-124D-40E9-8282-D67D1DD66D6B}" type="presParOf" srcId="{87DAD0E5-577F-4081-A99E-3918E44C824F}" destId="{4ED06F15-1304-4449-ABC5-C0960F136E93}" srcOrd="0" destOrd="0" presId="urn:microsoft.com/office/officeart/2005/8/layout/hierarchy2"/>
    <dgm:cxn modelId="{D2547A58-C0D7-4B7A-8131-1B070773975B}" type="presParOf" srcId="{4ED06F15-1304-4449-ABC5-C0960F136E93}" destId="{71420DE3-33EC-4ED0-B67A-F6A2DC74F54F}" srcOrd="0" destOrd="0" presId="urn:microsoft.com/office/officeart/2005/8/layout/hierarchy2"/>
    <dgm:cxn modelId="{3D176DC3-53B8-465D-AE69-B8402C87DD65}" type="presParOf" srcId="{87DAD0E5-577F-4081-A99E-3918E44C824F}" destId="{E41E46FB-F3A4-4522-9926-DB9B0DEDA407}" srcOrd="1" destOrd="0" presId="urn:microsoft.com/office/officeart/2005/8/layout/hierarchy2"/>
    <dgm:cxn modelId="{1FC225DD-796E-4EF6-852F-63CDA5FE0319}" type="presParOf" srcId="{E41E46FB-F3A4-4522-9926-DB9B0DEDA407}" destId="{69F87BB2-99D8-4F66-B8E2-70009DB0F068}" srcOrd="0" destOrd="0" presId="urn:microsoft.com/office/officeart/2005/8/layout/hierarchy2"/>
    <dgm:cxn modelId="{3E2F5F60-2181-4966-B724-9F90A8D8E29B}" type="presParOf" srcId="{E41E46FB-F3A4-4522-9926-DB9B0DEDA407}" destId="{8F5D1935-7C03-439C-9541-5C31C0A79BF2}" srcOrd="1" destOrd="0" presId="urn:microsoft.com/office/officeart/2005/8/layout/hierarchy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9CC880FA-73E2-433E-B34B-9519D3D2B64B}"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A8ECEF18-ECBE-470F-B3AC-9E88E1779684}" type="pres">
      <dgm:prSet presAssocID="{9CC880FA-73E2-433E-B34B-9519D3D2B64B}" presName="diagram" presStyleCnt="0">
        <dgm:presLayoutVars>
          <dgm:dir/>
          <dgm:resizeHandles val="exact"/>
        </dgm:presLayoutVars>
      </dgm:prSet>
      <dgm:spPr/>
    </dgm:pt>
  </dgm:ptLst>
  <dgm:cxnLst>
    <dgm:cxn modelId="{03035C0F-EF50-4949-87AD-2031F019AF3C}" type="presOf" srcId="{9CC880FA-73E2-433E-B34B-9519D3D2B64B}" destId="{A8ECEF18-ECBE-470F-B3AC-9E88E1779684}" srcOrd="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545F9FFF-4B71-42D1-98D1-67F17BC0EC8D}"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7BCB92D3-0FE4-4ED6-9EB9-BD449BCF07A2}">
      <dgm:prSet phldrT="[Text]" custT="1"/>
      <dgm:spPr/>
      <dgm:t>
        <a:bodyPr/>
        <a:lstStyle/>
        <a:p>
          <a:pPr algn="just"/>
          <a:r>
            <a:rPr lang="en-US" sz="1800" dirty="0">
              <a:latin typeface="Times New Roman" panose="02020603050405020304" pitchFamily="18" charset="0"/>
              <a:cs typeface="Times New Roman" panose="02020603050405020304" pitchFamily="18" charset="0"/>
            </a:rPr>
            <a:t>Vai trò của BNV</a:t>
          </a:r>
        </a:p>
        <a:p>
          <a:pPr algn="just"/>
          <a:r>
            <a:rPr lang="en-US" sz="1800" dirty="0">
              <a:latin typeface="Times New Roman" panose="02020603050405020304" pitchFamily="18" charset="0"/>
              <a:cs typeface="Times New Roman" panose="02020603050405020304" pitchFamily="18" charset="0"/>
            </a:rPr>
            <a:t>(1) Cơ quan có thẩm quyền tham mưu ban hành TTHC; và (2) Cơ quan có thẩm quyền giải quyết TTHC</a:t>
          </a:r>
        </a:p>
      </dgm:t>
    </dgm:pt>
    <dgm:pt modelId="{EDA21E62-4439-4034-B9D5-DC11BB108C72}" type="parTrans" cxnId="{89D89BC2-EB0A-4BE6-B5D5-36C0EB8AB723}">
      <dgm:prSet/>
      <dgm:spPr/>
      <dgm:t>
        <a:bodyPr/>
        <a:lstStyle/>
        <a:p>
          <a:endParaRPr lang="en-US"/>
        </a:p>
      </dgm:t>
    </dgm:pt>
    <dgm:pt modelId="{4937A9A4-EF12-4192-8DE9-80182BD078A0}" type="sibTrans" cxnId="{89D89BC2-EB0A-4BE6-B5D5-36C0EB8AB723}">
      <dgm:prSet/>
      <dgm:spPr/>
      <dgm:t>
        <a:bodyPr/>
        <a:lstStyle/>
        <a:p>
          <a:endParaRPr lang="en-US"/>
        </a:p>
      </dgm:t>
    </dgm:pt>
    <dgm:pt modelId="{C1975034-D644-45CD-8CDC-D58DADF1F076}">
      <dgm:prSet phldrT="[Text]" custT="1"/>
      <dgm:spPr/>
      <dgm:t>
        <a:bodyPr/>
        <a:lstStyle/>
        <a:p>
          <a:pPr algn="just"/>
          <a:r>
            <a:rPr lang="en-US" sz="1200" dirty="0">
              <a:latin typeface="Times New Roman" panose="02020603050405020304" pitchFamily="18" charset="0"/>
              <a:cs typeface="Times New Roman" panose="02020603050405020304" pitchFamily="18" charset="0"/>
            </a:rPr>
            <a:t>- Tham mưu ban hành quy định khung – TTHC </a:t>
          </a:r>
          <a:r>
            <a:rPr lang="en-US" sz="1200" dirty="0" err="1">
              <a:latin typeface="Times New Roman" panose="02020603050405020304" pitchFamily="18" charset="0"/>
              <a:cs typeface="Times New Roman" panose="02020603050405020304" pitchFamily="18" charset="0"/>
            </a:rPr>
            <a:t>nb</a:t>
          </a:r>
          <a:r>
            <a:rPr lang="en-US" sz="1200" dirty="0">
              <a:latin typeface="Times New Roman" panose="02020603050405020304" pitchFamily="18" charset="0"/>
              <a:cs typeface="Times New Roman" panose="02020603050405020304" pitchFamily="18" charset="0"/>
            </a:rPr>
            <a:t> thuộc phạm vi quản lý của BNV:</a:t>
          </a:r>
        </a:p>
        <a:p>
          <a:pPr algn="just"/>
          <a:r>
            <a:rPr lang="en-US" sz="1200" dirty="0">
              <a:latin typeface="Times New Roman" panose="02020603050405020304" pitchFamily="18" charset="0"/>
              <a:cs typeface="Times New Roman" panose="02020603050405020304" pitchFamily="18" charset="0"/>
            </a:rPr>
            <a:t>+ Phải công bố đầy đủ, chính xác, kịp thời để làm căn cứ cho bộ, </a:t>
          </a:r>
          <a:r>
            <a:rPr lang="en-US" sz="1200" dirty="0" err="1">
              <a:latin typeface="Times New Roman" panose="02020603050405020304" pitchFamily="18" charset="0"/>
              <a:cs typeface="Times New Roman" panose="02020603050405020304" pitchFamily="18" charset="0"/>
            </a:rPr>
            <a:t>đp</a:t>
          </a:r>
          <a:r>
            <a:rPr lang="en-US" sz="1200" dirty="0">
              <a:latin typeface="Times New Roman" panose="02020603050405020304" pitchFamily="18" charset="0"/>
              <a:cs typeface="Times New Roman" panose="02020603050405020304" pitchFamily="18" charset="0"/>
            </a:rPr>
            <a:t> công bố.</a:t>
          </a:r>
        </a:p>
        <a:p>
          <a:pPr algn="just"/>
          <a:r>
            <a:rPr lang="en-US" sz="1200" dirty="0">
              <a:latin typeface="Times New Roman" panose="02020603050405020304" pitchFamily="18" charset="0"/>
              <a:cs typeface="Times New Roman" panose="02020603050405020304" pitchFamily="18" charset="0"/>
            </a:rPr>
            <a:t>+ Kiểm soát việc ban hành quy định chi tiết của bộ, </a:t>
          </a:r>
          <a:r>
            <a:rPr lang="en-US" sz="1200" dirty="0" err="1">
              <a:latin typeface="Times New Roman" panose="02020603050405020304" pitchFamily="18" charset="0"/>
              <a:cs typeface="Times New Roman" panose="02020603050405020304" pitchFamily="18" charset="0"/>
            </a:rPr>
            <a:t>đp</a:t>
          </a:r>
          <a:r>
            <a:rPr lang="en-US" sz="1200" dirty="0">
              <a:latin typeface="Times New Roman" panose="02020603050405020304" pitchFamily="18" charset="0"/>
              <a:cs typeface="Times New Roman" panose="02020603050405020304" pitchFamily="18" charset="0"/>
            </a:rPr>
            <a:t> về tiêu chuẩn xét tặng BK.</a:t>
          </a:r>
        </a:p>
        <a:p>
          <a:pPr algn="just"/>
          <a:r>
            <a:rPr lang="en-US" sz="1200" dirty="0">
              <a:latin typeface="Times New Roman" panose="02020603050405020304" pitchFamily="18" charset="0"/>
              <a:cs typeface="Times New Roman" panose="02020603050405020304" pitchFamily="18" charset="0"/>
            </a:rPr>
            <a:t>+ Thường xuyên rà soát, ĐGH TTHC.</a:t>
          </a:r>
        </a:p>
      </dgm:t>
    </dgm:pt>
    <dgm:pt modelId="{423326F5-5B4A-44C3-B7B6-E4DBEDF68872}" type="parTrans" cxnId="{624F2224-307B-4FD0-8082-0C0E1034F08F}">
      <dgm:prSet/>
      <dgm:spPr/>
      <dgm:t>
        <a:bodyPr/>
        <a:lstStyle/>
        <a:p>
          <a:endParaRPr lang="en-US"/>
        </a:p>
      </dgm:t>
    </dgm:pt>
    <dgm:pt modelId="{0E90269F-7D40-4184-BFD7-74422BBDD340}" type="sibTrans" cxnId="{624F2224-307B-4FD0-8082-0C0E1034F08F}">
      <dgm:prSet/>
      <dgm:spPr/>
      <dgm:t>
        <a:bodyPr/>
        <a:lstStyle/>
        <a:p>
          <a:endParaRPr lang="en-US"/>
        </a:p>
      </dgm:t>
    </dgm:pt>
    <dgm:pt modelId="{479C8409-FEFB-4B2D-B57F-149313438C8B}">
      <dgm:prSet phldrT="[Text]" custT="1"/>
      <dgm:spPr/>
      <dgm:t>
        <a:bodyPr/>
        <a:lstStyle/>
        <a:p>
          <a:pPr algn="just"/>
          <a:r>
            <a:rPr lang="en-US" sz="1200" dirty="0">
              <a:latin typeface="Times New Roman" panose="02020603050405020304" pitchFamily="18" charset="0"/>
              <a:cs typeface="Times New Roman" panose="02020603050405020304" pitchFamily="18" charset="0"/>
            </a:rPr>
            <a:t>- Cơ quan có thẩm quyền giải quyết TTHC:</a:t>
          </a:r>
        </a:p>
        <a:p>
          <a:pPr algn="just"/>
          <a:r>
            <a:rPr lang="en-US" sz="1200" dirty="0">
              <a:latin typeface="Times New Roman" panose="02020603050405020304" pitchFamily="18" charset="0"/>
              <a:cs typeface="Times New Roman" panose="02020603050405020304" pitchFamily="18" charset="0"/>
            </a:rPr>
            <a:t> + Ban hành quy định, hướng dẫn về tiêu chuẩn xét tặng BK của Bộ (tại TT của BT); công bố đầy đủ (theo quy định khung và quy định cụ thể của BNV).</a:t>
          </a:r>
        </a:p>
        <a:p>
          <a:pPr algn="just"/>
          <a:r>
            <a:rPr lang="en-US" sz="1200" dirty="0">
              <a:latin typeface="Times New Roman" panose="02020603050405020304" pitchFamily="18" charset="0"/>
              <a:cs typeface="Times New Roman" panose="02020603050405020304" pitchFamily="18" charset="0"/>
            </a:rPr>
            <a:t>+ Tổ chức thực hiện TTHC.</a:t>
          </a:r>
        </a:p>
        <a:p>
          <a:pPr algn="just"/>
          <a:r>
            <a:rPr lang="en-US" sz="1200" dirty="0">
              <a:latin typeface="Times New Roman" panose="02020603050405020304" pitchFamily="18" charset="0"/>
              <a:cs typeface="Times New Roman" panose="02020603050405020304" pitchFamily="18" charset="0"/>
            </a:rPr>
            <a:t>+ Thường xuyên rà soát, ĐGH TTHC.</a:t>
          </a:r>
        </a:p>
        <a:p>
          <a:pPr algn="just"/>
          <a:endParaRPr lang="en-US" sz="1200" dirty="0">
            <a:latin typeface="Times New Roman" panose="02020603050405020304" pitchFamily="18" charset="0"/>
            <a:cs typeface="Times New Roman" panose="02020603050405020304" pitchFamily="18" charset="0"/>
          </a:endParaRPr>
        </a:p>
      </dgm:t>
    </dgm:pt>
    <dgm:pt modelId="{7EE6AE16-88E1-4F6D-B4A9-F73985F977CE}" type="parTrans" cxnId="{DEDD4F85-FCDF-4C11-8A67-454972E246C9}">
      <dgm:prSet/>
      <dgm:spPr/>
      <dgm:t>
        <a:bodyPr/>
        <a:lstStyle/>
        <a:p>
          <a:endParaRPr lang="en-US"/>
        </a:p>
      </dgm:t>
    </dgm:pt>
    <dgm:pt modelId="{B7B53FBA-F08C-4574-9696-5DC221874E72}" type="sibTrans" cxnId="{DEDD4F85-FCDF-4C11-8A67-454972E246C9}">
      <dgm:prSet/>
      <dgm:spPr/>
      <dgm:t>
        <a:bodyPr/>
        <a:lstStyle/>
        <a:p>
          <a:endParaRPr lang="en-US"/>
        </a:p>
      </dgm:t>
    </dgm:pt>
    <dgm:pt modelId="{EA2EB986-6054-4FAE-B5C2-BC183F3F073F}">
      <dgm:prSet phldrT="[Text]" custT="1"/>
      <dgm:spPr/>
      <dgm:t>
        <a:bodyPr/>
        <a:lstStyle/>
        <a:p>
          <a:pPr algn="just">
            <a:spcAft>
              <a:spcPts val="0"/>
            </a:spcAft>
          </a:pPr>
          <a:r>
            <a:rPr lang="en-US" sz="2000" dirty="0">
              <a:latin typeface="Times New Roman" panose="02020603050405020304" pitchFamily="18" charset="0"/>
              <a:cs typeface="Times New Roman" panose="02020603050405020304" pitchFamily="18" charset="0"/>
            </a:rPr>
            <a:t>Vai trò của các bộ, ngành khác, các tỉnh): Cơ quan có thẩm quyền giải quyết TTHC</a:t>
          </a:r>
        </a:p>
      </dgm:t>
    </dgm:pt>
    <dgm:pt modelId="{3AC0FFC4-0CCD-4290-94B3-1B71F031D66A}" type="parTrans" cxnId="{3CD9C148-925B-4F87-8565-B4B7A11218E9}">
      <dgm:prSet/>
      <dgm:spPr/>
      <dgm:t>
        <a:bodyPr/>
        <a:lstStyle/>
        <a:p>
          <a:endParaRPr lang="en-US"/>
        </a:p>
      </dgm:t>
    </dgm:pt>
    <dgm:pt modelId="{EF459A95-D7C0-4D3F-A50E-90B03EFF3F1F}" type="sibTrans" cxnId="{3CD9C148-925B-4F87-8565-B4B7A11218E9}">
      <dgm:prSet/>
      <dgm:spPr/>
      <dgm:t>
        <a:bodyPr/>
        <a:lstStyle/>
        <a:p>
          <a:endParaRPr lang="en-US"/>
        </a:p>
      </dgm:t>
    </dgm:pt>
    <dgm:pt modelId="{FDF3A7E6-F5D2-4EE8-82D5-14D79A80A4BB}">
      <dgm:prSet phldrT="[Text]" custT="1"/>
      <dgm:spPr/>
      <dgm:t>
        <a:bodyPr/>
        <a:lstStyle/>
        <a:p>
          <a:pPr algn="just"/>
          <a:r>
            <a:rPr lang="en-US" sz="1200" dirty="0">
              <a:latin typeface="Times New Roman" panose="02020603050405020304" pitchFamily="18" charset="0"/>
              <a:cs typeface="Times New Roman" panose="02020603050405020304" pitchFamily="18" charset="0"/>
            </a:rPr>
            <a:t>- Cơ quan có thẩm quyền giải quyết TTHC:</a:t>
          </a:r>
        </a:p>
        <a:p>
          <a:pPr algn="just"/>
          <a:r>
            <a:rPr lang="en-US" sz="1200" dirty="0">
              <a:latin typeface="Times New Roman" panose="02020603050405020304" pitchFamily="18" charset="0"/>
              <a:cs typeface="Times New Roman" panose="02020603050405020304" pitchFamily="18" charset="0"/>
            </a:rPr>
            <a:t>+ Ban hành quy định, hướng dẫn về tiêu chuẩn xét tặng BK của BQP (tại TT của BT); công bố đầy đủ (theo quy định khung và quy định cụ thể của BQP).</a:t>
          </a:r>
        </a:p>
        <a:p>
          <a:pPr algn="just"/>
          <a:r>
            <a:rPr lang="en-US" sz="1200" dirty="0">
              <a:latin typeface="Times New Roman" panose="02020603050405020304" pitchFamily="18" charset="0"/>
              <a:cs typeface="Times New Roman" panose="02020603050405020304" pitchFamily="18" charset="0"/>
            </a:rPr>
            <a:t>+ Tổ chức thực hiện TTHC.</a:t>
          </a:r>
        </a:p>
        <a:p>
          <a:pPr algn="just"/>
          <a:r>
            <a:rPr lang="en-US" sz="1200" dirty="0">
              <a:latin typeface="Times New Roman" panose="02020603050405020304" pitchFamily="18" charset="0"/>
              <a:cs typeface="Times New Roman" panose="02020603050405020304" pitchFamily="18" charset="0"/>
            </a:rPr>
            <a:t>+ Thường xuyên rà soát, ĐGH TTHC</a:t>
          </a:r>
          <a:r>
            <a:rPr lang="en-US" sz="1400" dirty="0">
              <a:latin typeface="Times New Roman" panose="02020603050405020304" pitchFamily="18" charset="0"/>
              <a:cs typeface="Times New Roman" panose="02020603050405020304" pitchFamily="18" charset="0"/>
            </a:rPr>
            <a:t>.</a:t>
          </a:r>
        </a:p>
      </dgm:t>
    </dgm:pt>
    <dgm:pt modelId="{4E743675-A42E-46A0-8D38-B18C59DD6D93}" type="parTrans" cxnId="{EF31E2E9-9842-44CC-BEE7-8ABA2B7B1623}">
      <dgm:prSet/>
      <dgm:spPr/>
      <dgm:t>
        <a:bodyPr/>
        <a:lstStyle/>
        <a:p>
          <a:endParaRPr lang="en-US"/>
        </a:p>
      </dgm:t>
    </dgm:pt>
    <dgm:pt modelId="{D0EF4AF5-C484-4203-A694-3946C543A9A5}" type="sibTrans" cxnId="{EF31E2E9-9842-44CC-BEE7-8ABA2B7B1623}">
      <dgm:prSet/>
      <dgm:spPr/>
      <dgm:t>
        <a:bodyPr/>
        <a:lstStyle/>
        <a:p>
          <a:endParaRPr lang="en-US"/>
        </a:p>
      </dgm:t>
    </dgm:pt>
    <dgm:pt modelId="{97C65377-4409-4F43-896A-B53FFF2BC1BD}">
      <dgm:prSet phldrT="[Text]" custT="1"/>
      <dgm:spPr/>
      <dgm:t>
        <a:bodyPr/>
        <a:lstStyle/>
        <a:p>
          <a:pPr algn="just"/>
          <a:r>
            <a:rPr lang="en-US" sz="2000" dirty="0">
              <a:latin typeface="Times New Roman" panose="02020603050405020304" pitchFamily="18" charset="0"/>
              <a:cs typeface="Times New Roman" panose="02020603050405020304" pitchFamily="18" charset="0"/>
            </a:rPr>
            <a:t>BK của bộ, ban, ngành, tỉnh tặng cho tập thể có thành tích xuất sắc đột xuất</a:t>
          </a:r>
        </a:p>
      </dgm:t>
    </dgm:pt>
    <dgm:pt modelId="{FD41AFD7-0FF2-4306-896B-A531031EFB2C}" type="sibTrans" cxnId="{2DD8E0D0-94DF-4266-AEA6-E5BBEF86F26B}">
      <dgm:prSet/>
      <dgm:spPr/>
      <dgm:t>
        <a:bodyPr/>
        <a:lstStyle/>
        <a:p>
          <a:endParaRPr lang="en-US"/>
        </a:p>
      </dgm:t>
    </dgm:pt>
    <dgm:pt modelId="{FBFB6412-85E4-4EF6-96DD-F6866A437A67}" type="parTrans" cxnId="{2DD8E0D0-94DF-4266-AEA6-E5BBEF86F26B}">
      <dgm:prSet/>
      <dgm:spPr/>
      <dgm:t>
        <a:bodyPr/>
        <a:lstStyle/>
        <a:p>
          <a:endParaRPr lang="en-US"/>
        </a:p>
      </dgm:t>
    </dgm:pt>
    <dgm:pt modelId="{0972649F-898E-49B6-ACFB-F0D49FEEFB1F}" type="pres">
      <dgm:prSet presAssocID="{545F9FFF-4B71-42D1-98D1-67F17BC0EC8D}" presName="diagram" presStyleCnt="0">
        <dgm:presLayoutVars>
          <dgm:chPref val="1"/>
          <dgm:dir/>
          <dgm:animOne val="branch"/>
          <dgm:animLvl val="lvl"/>
          <dgm:resizeHandles val="exact"/>
        </dgm:presLayoutVars>
      </dgm:prSet>
      <dgm:spPr/>
    </dgm:pt>
    <dgm:pt modelId="{B2B40FE1-95DB-4736-8537-9408B4BF1322}" type="pres">
      <dgm:prSet presAssocID="{97C65377-4409-4F43-896A-B53FFF2BC1BD}" presName="root1" presStyleCnt="0"/>
      <dgm:spPr/>
    </dgm:pt>
    <dgm:pt modelId="{E29FBCA4-4F3D-46D5-A5F8-742BCD1B0E66}" type="pres">
      <dgm:prSet presAssocID="{97C65377-4409-4F43-896A-B53FFF2BC1BD}" presName="LevelOneTextNode" presStyleLbl="node0" presStyleIdx="0" presStyleCnt="1">
        <dgm:presLayoutVars>
          <dgm:chPref val="3"/>
        </dgm:presLayoutVars>
      </dgm:prSet>
      <dgm:spPr/>
    </dgm:pt>
    <dgm:pt modelId="{4E82EB3F-56B3-4E47-9B60-1A8749F35FFB}" type="pres">
      <dgm:prSet presAssocID="{97C65377-4409-4F43-896A-B53FFF2BC1BD}" presName="level2hierChild" presStyleCnt="0"/>
      <dgm:spPr/>
    </dgm:pt>
    <dgm:pt modelId="{15B37F78-7B8F-4193-9289-3522F2593653}" type="pres">
      <dgm:prSet presAssocID="{EDA21E62-4439-4034-B9D5-DC11BB108C72}" presName="conn2-1" presStyleLbl="parChTrans1D2" presStyleIdx="0" presStyleCnt="2"/>
      <dgm:spPr/>
    </dgm:pt>
    <dgm:pt modelId="{24155BF2-EC60-4E1C-8C12-66F7A2DC1E21}" type="pres">
      <dgm:prSet presAssocID="{EDA21E62-4439-4034-B9D5-DC11BB108C72}" presName="connTx" presStyleLbl="parChTrans1D2" presStyleIdx="0" presStyleCnt="2"/>
      <dgm:spPr/>
    </dgm:pt>
    <dgm:pt modelId="{B16A334D-EAC2-42CE-B79A-FA2849976998}" type="pres">
      <dgm:prSet presAssocID="{7BCB92D3-0FE4-4ED6-9EB9-BD449BCF07A2}" presName="root2" presStyleCnt="0"/>
      <dgm:spPr/>
    </dgm:pt>
    <dgm:pt modelId="{72467CC7-E112-44B3-A585-EC87C5D4B56B}" type="pres">
      <dgm:prSet presAssocID="{7BCB92D3-0FE4-4ED6-9EB9-BD449BCF07A2}" presName="LevelTwoTextNode" presStyleLbl="node2" presStyleIdx="0" presStyleCnt="2">
        <dgm:presLayoutVars>
          <dgm:chPref val="3"/>
        </dgm:presLayoutVars>
      </dgm:prSet>
      <dgm:spPr/>
    </dgm:pt>
    <dgm:pt modelId="{D2B53E70-1E87-40B6-BA7E-735D2AEF3E14}" type="pres">
      <dgm:prSet presAssocID="{7BCB92D3-0FE4-4ED6-9EB9-BD449BCF07A2}" presName="level3hierChild" presStyleCnt="0"/>
      <dgm:spPr/>
    </dgm:pt>
    <dgm:pt modelId="{750537E2-32B6-48E9-9B46-6271887B565C}" type="pres">
      <dgm:prSet presAssocID="{423326F5-5B4A-44C3-B7B6-E4DBEDF68872}" presName="conn2-1" presStyleLbl="parChTrans1D3" presStyleIdx="0" presStyleCnt="3"/>
      <dgm:spPr/>
    </dgm:pt>
    <dgm:pt modelId="{765F4D55-B44A-40F2-A6AB-0B196FCC74FF}" type="pres">
      <dgm:prSet presAssocID="{423326F5-5B4A-44C3-B7B6-E4DBEDF68872}" presName="connTx" presStyleLbl="parChTrans1D3" presStyleIdx="0" presStyleCnt="3"/>
      <dgm:spPr/>
    </dgm:pt>
    <dgm:pt modelId="{456E7D5A-E7B2-4923-8EE1-C3F6F7313B23}" type="pres">
      <dgm:prSet presAssocID="{C1975034-D644-45CD-8CDC-D58DADF1F076}" presName="root2" presStyleCnt="0"/>
      <dgm:spPr/>
    </dgm:pt>
    <dgm:pt modelId="{20506203-ECB6-4DDD-B98A-7BCCF272E2A8}" type="pres">
      <dgm:prSet presAssocID="{C1975034-D644-45CD-8CDC-D58DADF1F076}" presName="LevelTwoTextNode" presStyleLbl="node3" presStyleIdx="0" presStyleCnt="3" custScaleY="123466">
        <dgm:presLayoutVars>
          <dgm:chPref val="3"/>
        </dgm:presLayoutVars>
      </dgm:prSet>
      <dgm:spPr/>
    </dgm:pt>
    <dgm:pt modelId="{880D799B-1C38-4266-8606-8BEB747D37EF}" type="pres">
      <dgm:prSet presAssocID="{C1975034-D644-45CD-8CDC-D58DADF1F076}" presName="level3hierChild" presStyleCnt="0"/>
      <dgm:spPr/>
    </dgm:pt>
    <dgm:pt modelId="{4C385387-A8BF-4A71-BACF-19F2C61804E5}" type="pres">
      <dgm:prSet presAssocID="{7EE6AE16-88E1-4F6D-B4A9-F73985F977CE}" presName="conn2-1" presStyleLbl="parChTrans1D3" presStyleIdx="1" presStyleCnt="3"/>
      <dgm:spPr/>
    </dgm:pt>
    <dgm:pt modelId="{401FA030-38AB-4E5F-9C3C-634F0304DEBC}" type="pres">
      <dgm:prSet presAssocID="{7EE6AE16-88E1-4F6D-B4A9-F73985F977CE}" presName="connTx" presStyleLbl="parChTrans1D3" presStyleIdx="1" presStyleCnt="3"/>
      <dgm:spPr/>
    </dgm:pt>
    <dgm:pt modelId="{A1E95C21-679C-4676-99AF-66ED85A4C2FE}" type="pres">
      <dgm:prSet presAssocID="{479C8409-FEFB-4B2D-B57F-149313438C8B}" presName="root2" presStyleCnt="0"/>
      <dgm:spPr/>
    </dgm:pt>
    <dgm:pt modelId="{BF063F48-EFC5-4676-81AC-4F859D0E76DC}" type="pres">
      <dgm:prSet presAssocID="{479C8409-FEFB-4B2D-B57F-149313438C8B}" presName="LevelTwoTextNode" presStyleLbl="node3" presStyleIdx="1" presStyleCnt="3" custScaleY="117516">
        <dgm:presLayoutVars>
          <dgm:chPref val="3"/>
        </dgm:presLayoutVars>
      </dgm:prSet>
      <dgm:spPr/>
    </dgm:pt>
    <dgm:pt modelId="{8329AF69-56EE-4AF5-9DBE-5A618E257B39}" type="pres">
      <dgm:prSet presAssocID="{479C8409-FEFB-4B2D-B57F-149313438C8B}" presName="level3hierChild" presStyleCnt="0"/>
      <dgm:spPr/>
    </dgm:pt>
    <dgm:pt modelId="{D12B9744-6C14-4248-9332-BE0DC77C8C05}" type="pres">
      <dgm:prSet presAssocID="{3AC0FFC4-0CCD-4290-94B3-1B71F031D66A}" presName="conn2-1" presStyleLbl="parChTrans1D2" presStyleIdx="1" presStyleCnt="2"/>
      <dgm:spPr/>
    </dgm:pt>
    <dgm:pt modelId="{4C8AFD0A-BD07-44BF-8D2C-2562B13B8024}" type="pres">
      <dgm:prSet presAssocID="{3AC0FFC4-0CCD-4290-94B3-1B71F031D66A}" presName="connTx" presStyleLbl="parChTrans1D2" presStyleIdx="1" presStyleCnt="2"/>
      <dgm:spPr/>
    </dgm:pt>
    <dgm:pt modelId="{C666E869-6A39-41EE-8A4D-8A5CD45424DC}" type="pres">
      <dgm:prSet presAssocID="{EA2EB986-6054-4FAE-B5C2-BC183F3F073F}" presName="root2" presStyleCnt="0"/>
      <dgm:spPr/>
    </dgm:pt>
    <dgm:pt modelId="{E830797F-6A37-4392-B20F-528618176BCE}" type="pres">
      <dgm:prSet presAssocID="{EA2EB986-6054-4FAE-B5C2-BC183F3F073F}" presName="LevelTwoTextNode" presStyleLbl="node2" presStyleIdx="1" presStyleCnt="2">
        <dgm:presLayoutVars>
          <dgm:chPref val="3"/>
        </dgm:presLayoutVars>
      </dgm:prSet>
      <dgm:spPr/>
    </dgm:pt>
    <dgm:pt modelId="{87DAD0E5-577F-4081-A99E-3918E44C824F}" type="pres">
      <dgm:prSet presAssocID="{EA2EB986-6054-4FAE-B5C2-BC183F3F073F}" presName="level3hierChild" presStyleCnt="0"/>
      <dgm:spPr/>
    </dgm:pt>
    <dgm:pt modelId="{4ED06F15-1304-4449-ABC5-C0960F136E93}" type="pres">
      <dgm:prSet presAssocID="{4E743675-A42E-46A0-8D38-B18C59DD6D93}" presName="conn2-1" presStyleLbl="parChTrans1D3" presStyleIdx="2" presStyleCnt="3"/>
      <dgm:spPr/>
    </dgm:pt>
    <dgm:pt modelId="{71420DE3-33EC-4ED0-B67A-F6A2DC74F54F}" type="pres">
      <dgm:prSet presAssocID="{4E743675-A42E-46A0-8D38-B18C59DD6D93}" presName="connTx" presStyleLbl="parChTrans1D3" presStyleIdx="2" presStyleCnt="3"/>
      <dgm:spPr/>
    </dgm:pt>
    <dgm:pt modelId="{E41E46FB-F3A4-4522-9926-DB9B0DEDA407}" type="pres">
      <dgm:prSet presAssocID="{FDF3A7E6-F5D2-4EE8-82D5-14D79A80A4BB}" presName="root2" presStyleCnt="0"/>
      <dgm:spPr/>
    </dgm:pt>
    <dgm:pt modelId="{69F87BB2-99D8-4F66-B8E2-70009DB0F068}" type="pres">
      <dgm:prSet presAssocID="{FDF3A7E6-F5D2-4EE8-82D5-14D79A80A4BB}" presName="LevelTwoTextNode" presStyleLbl="node3" presStyleIdx="2" presStyleCnt="3" custScaleY="119882">
        <dgm:presLayoutVars>
          <dgm:chPref val="3"/>
        </dgm:presLayoutVars>
      </dgm:prSet>
      <dgm:spPr/>
    </dgm:pt>
    <dgm:pt modelId="{8F5D1935-7C03-439C-9541-5C31C0A79BF2}" type="pres">
      <dgm:prSet presAssocID="{FDF3A7E6-F5D2-4EE8-82D5-14D79A80A4BB}" presName="level3hierChild" presStyleCnt="0"/>
      <dgm:spPr/>
    </dgm:pt>
  </dgm:ptLst>
  <dgm:cxnLst>
    <dgm:cxn modelId="{624F2224-307B-4FD0-8082-0C0E1034F08F}" srcId="{7BCB92D3-0FE4-4ED6-9EB9-BD449BCF07A2}" destId="{C1975034-D644-45CD-8CDC-D58DADF1F076}" srcOrd="0" destOrd="0" parTransId="{423326F5-5B4A-44C3-B7B6-E4DBEDF68872}" sibTransId="{0E90269F-7D40-4184-BFD7-74422BBDD340}"/>
    <dgm:cxn modelId="{2B0EF027-47D0-41B1-B84A-5089A816CB52}" type="presOf" srcId="{7EE6AE16-88E1-4F6D-B4A9-F73985F977CE}" destId="{4C385387-A8BF-4A71-BACF-19F2C61804E5}" srcOrd="0" destOrd="0" presId="urn:microsoft.com/office/officeart/2005/8/layout/hierarchy2"/>
    <dgm:cxn modelId="{0F654F39-0A5D-4925-86B8-03145517807D}" type="presOf" srcId="{4E743675-A42E-46A0-8D38-B18C59DD6D93}" destId="{4ED06F15-1304-4449-ABC5-C0960F136E93}" srcOrd="0" destOrd="0" presId="urn:microsoft.com/office/officeart/2005/8/layout/hierarchy2"/>
    <dgm:cxn modelId="{1317523B-1F9F-418A-8781-C212FA9E7050}" type="presOf" srcId="{7EE6AE16-88E1-4F6D-B4A9-F73985F977CE}" destId="{401FA030-38AB-4E5F-9C3C-634F0304DEBC}" srcOrd="1" destOrd="0" presId="urn:microsoft.com/office/officeart/2005/8/layout/hierarchy2"/>
    <dgm:cxn modelId="{2E963B42-7210-48E7-ADEC-8E4BDFCA722F}" type="presOf" srcId="{EDA21E62-4439-4034-B9D5-DC11BB108C72}" destId="{24155BF2-EC60-4E1C-8C12-66F7A2DC1E21}" srcOrd="1" destOrd="0" presId="urn:microsoft.com/office/officeart/2005/8/layout/hierarchy2"/>
    <dgm:cxn modelId="{E0886045-A8AE-42CF-A791-529975CBA706}" type="presOf" srcId="{97C65377-4409-4F43-896A-B53FFF2BC1BD}" destId="{E29FBCA4-4F3D-46D5-A5F8-742BCD1B0E66}" srcOrd="0" destOrd="0" presId="urn:microsoft.com/office/officeart/2005/8/layout/hierarchy2"/>
    <dgm:cxn modelId="{3CD9C148-925B-4F87-8565-B4B7A11218E9}" srcId="{97C65377-4409-4F43-896A-B53FFF2BC1BD}" destId="{EA2EB986-6054-4FAE-B5C2-BC183F3F073F}" srcOrd="1" destOrd="0" parTransId="{3AC0FFC4-0CCD-4290-94B3-1B71F031D66A}" sibTransId="{EF459A95-D7C0-4D3F-A50E-90B03EFF3F1F}"/>
    <dgm:cxn modelId="{7A14C64D-5210-4A8E-83B4-9FB920C878FB}" type="presOf" srcId="{C1975034-D644-45CD-8CDC-D58DADF1F076}" destId="{20506203-ECB6-4DDD-B98A-7BCCF272E2A8}" srcOrd="0" destOrd="0" presId="urn:microsoft.com/office/officeart/2005/8/layout/hierarchy2"/>
    <dgm:cxn modelId="{827ECD52-BCBB-43A5-88FE-2E6404AE46CD}" type="presOf" srcId="{4E743675-A42E-46A0-8D38-B18C59DD6D93}" destId="{71420DE3-33EC-4ED0-B67A-F6A2DC74F54F}" srcOrd="1" destOrd="0" presId="urn:microsoft.com/office/officeart/2005/8/layout/hierarchy2"/>
    <dgm:cxn modelId="{BF0B8B54-12A5-4AEB-9228-0BE00A4C9AC7}" type="presOf" srcId="{423326F5-5B4A-44C3-B7B6-E4DBEDF68872}" destId="{750537E2-32B6-48E9-9B46-6271887B565C}" srcOrd="0" destOrd="0" presId="urn:microsoft.com/office/officeart/2005/8/layout/hierarchy2"/>
    <dgm:cxn modelId="{3147817C-1D3E-4D9F-A5C1-B4B402312687}" type="presOf" srcId="{3AC0FFC4-0CCD-4290-94B3-1B71F031D66A}" destId="{4C8AFD0A-BD07-44BF-8D2C-2562B13B8024}" srcOrd="1" destOrd="0" presId="urn:microsoft.com/office/officeart/2005/8/layout/hierarchy2"/>
    <dgm:cxn modelId="{AA65A280-C164-467A-9BE4-1B062B9F8F47}" type="presOf" srcId="{7BCB92D3-0FE4-4ED6-9EB9-BD449BCF07A2}" destId="{72467CC7-E112-44B3-A585-EC87C5D4B56B}" srcOrd="0" destOrd="0" presId="urn:microsoft.com/office/officeart/2005/8/layout/hierarchy2"/>
    <dgm:cxn modelId="{DEDD4F85-FCDF-4C11-8A67-454972E246C9}" srcId="{7BCB92D3-0FE4-4ED6-9EB9-BD449BCF07A2}" destId="{479C8409-FEFB-4B2D-B57F-149313438C8B}" srcOrd="1" destOrd="0" parTransId="{7EE6AE16-88E1-4F6D-B4A9-F73985F977CE}" sibTransId="{B7B53FBA-F08C-4574-9696-5DC221874E72}"/>
    <dgm:cxn modelId="{1A29328A-DE90-48E8-85BB-29FEB0082ABE}" type="presOf" srcId="{479C8409-FEFB-4B2D-B57F-149313438C8B}" destId="{BF063F48-EFC5-4676-81AC-4F859D0E76DC}" srcOrd="0" destOrd="0" presId="urn:microsoft.com/office/officeart/2005/8/layout/hierarchy2"/>
    <dgm:cxn modelId="{10DBEB8C-1EA5-42DC-9651-7F7B02E28874}" type="presOf" srcId="{FDF3A7E6-F5D2-4EE8-82D5-14D79A80A4BB}" destId="{69F87BB2-99D8-4F66-B8E2-70009DB0F068}" srcOrd="0" destOrd="0" presId="urn:microsoft.com/office/officeart/2005/8/layout/hierarchy2"/>
    <dgm:cxn modelId="{47902C8E-688F-437C-8C62-69CD2D087F5D}" type="presOf" srcId="{3AC0FFC4-0CCD-4290-94B3-1B71F031D66A}" destId="{D12B9744-6C14-4248-9332-BE0DC77C8C05}" srcOrd="0" destOrd="0" presId="urn:microsoft.com/office/officeart/2005/8/layout/hierarchy2"/>
    <dgm:cxn modelId="{590B279D-05D7-4E63-AA43-1E22A1A2C1AF}" type="presOf" srcId="{423326F5-5B4A-44C3-B7B6-E4DBEDF68872}" destId="{765F4D55-B44A-40F2-A6AB-0B196FCC74FF}" srcOrd="1" destOrd="0" presId="urn:microsoft.com/office/officeart/2005/8/layout/hierarchy2"/>
    <dgm:cxn modelId="{D1814DB9-60D2-47F9-B001-4CD96D0EAC62}" type="presOf" srcId="{EA2EB986-6054-4FAE-B5C2-BC183F3F073F}" destId="{E830797F-6A37-4392-B20F-528618176BCE}" srcOrd="0" destOrd="0" presId="urn:microsoft.com/office/officeart/2005/8/layout/hierarchy2"/>
    <dgm:cxn modelId="{1E69DCBB-BBEF-46A5-A323-852C1486E1D2}" type="presOf" srcId="{545F9FFF-4B71-42D1-98D1-67F17BC0EC8D}" destId="{0972649F-898E-49B6-ACFB-F0D49FEEFB1F}" srcOrd="0" destOrd="0" presId="urn:microsoft.com/office/officeart/2005/8/layout/hierarchy2"/>
    <dgm:cxn modelId="{89D89BC2-EB0A-4BE6-B5D5-36C0EB8AB723}" srcId="{97C65377-4409-4F43-896A-B53FFF2BC1BD}" destId="{7BCB92D3-0FE4-4ED6-9EB9-BD449BCF07A2}" srcOrd="0" destOrd="0" parTransId="{EDA21E62-4439-4034-B9D5-DC11BB108C72}" sibTransId="{4937A9A4-EF12-4192-8DE9-80182BD078A0}"/>
    <dgm:cxn modelId="{2DD8E0D0-94DF-4266-AEA6-E5BBEF86F26B}" srcId="{545F9FFF-4B71-42D1-98D1-67F17BC0EC8D}" destId="{97C65377-4409-4F43-896A-B53FFF2BC1BD}" srcOrd="0" destOrd="0" parTransId="{FBFB6412-85E4-4EF6-96DD-F6866A437A67}" sibTransId="{FD41AFD7-0FF2-4306-896B-A531031EFB2C}"/>
    <dgm:cxn modelId="{2072B6E4-7672-4DE6-9D9F-84328254CA34}" type="presOf" srcId="{EDA21E62-4439-4034-B9D5-DC11BB108C72}" destId="{15B37F78-7B8F-4193-9289-3522F2593653}" srcOrd="0" destOrd="0" presId="urn:microsoft.com/office/officeart/2005/8/layout/hierarchy2"/>
    <dgm:cxn modelId="{EF31E2E9-9842-44CC-BEE7-8ABA2B7B1623}" srcId="{EA2EB986-6054-4FAE-B5C2-BC183F3F073F}" destId="{FDF3A7E6-F5D2-4EE8-82D5-14D79A80A4BB}" srcOrd="0" destOrd="0" parTransId="{4E743675-A42E-46A0-8D38-B18C59DD6D93}" sibTransId="{D0EF4AF5-C484-4203-A694-3946C543A9A5}"/>
    <dgm:cxn modelId="{4FEA71D4-CA0C-4041-8D5A-4916515F67BC}" type="presParOf" srcId="{0972649F-898E-49B6-ACFB-F0D49FEEFB1F}" destId="{B2B40FE1-95DB-4736-8537-9408B4BF1322}" srcOrd="0" destOrd="0" presId="urn:microsoft.com/office/officeart/2005/8/layout/hierarchy2"/>
    <dgm:cxn modelId="{17B1F091-D3B2-4518-BDFD-F31F9AB94FDB}" type="presParOf" srcId="{B2B40FE1-95DB-4736-8537-9408B4BF1322}" destId="{E29FBCA4-4F3D-46D5-A5F8-742BCD1B0E66}" srcOrd="0" destOrd="0" presId="urn:microsoft.com/office/officeart/2005/8/layout/hierarchy2"/>
    <dgm:cxn modelId="{D6C4D2C0-832A-49E3-BBA8-8894CDEBAD5D}" type="presParOf" srcId="{B2B40FE1-95DB-4736-8537-9408B4BF1322}" destId="{4E82EB3F-56B3-4E47-9B60-1A8749F35FFB}" srcOrd="1" destOrd="0" presId="urn:microsoft.com/office/officeart/2005/8/layout/hierarchy2"/>
    <dgm:cxn modelId="{C31B3850-4589-466D-B176-10B2A80BCD8B}" type="presParOf" srcId="{4E82EB3F-56B3-4E47-9B60-1A8749F35FFB}" destId="{15B37F78-7B8F-4193-9289-3522F2593653}" srcOrd="0" destOrd="0" presId="urn:microsoft.com/office/officeart/2005/8/layout/hierarchy2"/>
    <dgm:cxn modelId="{12588DFF-57FA-4BAB-ABA3-EFB258F95305}" type="presParOf" srcId="{15B37F78-7B8F-4193-9289-3522F2593653}" destId="{24155BF2-EC60-4E1C-8C12-66F7A2DC1E21}" srcOrd="0" destOrd="0" presId="urn:microsoft.com/office/officeart/2005/8/layout/hierarchy2"/>
    <dgm:cxn modelId="{5A07F161-CC90-42BA-9C94-FAE93E7C7F01}" type="presParOf" srcId="{4E82EB3F-56B3-4E47-9B60-1A8749F35FFB}" destId="{B16A334D-EAC2-42CE-B79A-FA2849976998}" srcOrd="1" destOrd="0" presId="urn:microsoft.com/office/officeart/2005/8/layout/hierarchy2"/>
    <dgm:cxn modelId="{CC45F02E-56E2-42FA-A284-DCF562A4E084}" type="presParOf" srcId="{B16A334D-EAC2-42CE-B79A-FA2849976998}" destId="{72467CC7-E112-44B3-A585-EC87C5D4B56B}" srcOrd="0" destOrd="0" presId="urn:microsoft.com/office/officeart/2005/8/layout/hierarchy2"/>
    <dgm:cxn modelId="{801DD66A-29D3-482D-9D8C-E8BCABFA944D}" type="presParOf" srcId="{B16A334D-EAC2-42CE-B79A-FA2849976998}" destId="{D2B53E70-1E87-40B6-BA7E-735D2AEF3E14}" srcOrd="1" destOrd="0" presId="urn:microsoft.com/office/officeart/2005/8/layout/hierarchy2"/>
    <dgm:cxn modelId="{6BD25A92-0AF5-421D-9E50-7022C8EFBCD9}" type="presParOf" srcId="{D2B53E70-1E87-40B6-BA7E-735D2AEF3E14}" destId="{750537E2-32B6-48E9-9B46-6271887B565C}" srcOrd="0" destOrd="0" presId="urn:microsoft.com/office/officeart/2005/8/layout/hierarchy2"/>
    <dgm:cxn modelId="{21374C08-A2A3-45B9-BD41-E9A7E95E68BC}" type="presParOf" srcId="{750537E2-32B6-48E9-9B46-6271887B565C}" destId="{765F4D55-B44A-40F2-A6AB-0B196FCC74FF}" srcOrd="0" destOrd="0" presId="urn:microsoft.com/office/officeart/2005/8/layout/hierarchy2"/>
    <dgm:cxn modelId="{23FBA288-3C38-4ED9-A345-2B6C4F6B43ED}" type="presParOf" srcId="{D2B53E70-1E87-40B6-BA7E-735D2AEF3E14}" destId="{456E7D5A-E7B2-4923-8EE1-C3F6F7313B23}" srcOrd="1" destOrd="0" presId="urn:microsoft.com/office/officeart/2005/8/layout/hierarchy2"/>
    <dgm:cxn modelId="{61647A88-EEBB-4E1E-958E-E36E25E53A37}" type="presParOf" srcId="{456E7D5A-E7B2-4923-8EE1-C3F6F7313B23}" destId="{20506203-ECB6-4DDD-B98A-7BCCF272E2A8}" srcOrd="0" destOrd="0" presId="urn:microsoft.com/office/officeart/2005/8/layout/hierarchy2"/>
    <dgm:cxn modelId="{F2A6366E-DF26-4570-BDE2-AB1874968AC0}" type="presParOf" srcId="{456E7D5A-E7B2-4923-8EE1-C3F6F7313B23}" destId="{880D799B-1C38-4266-8606-8BEB747D37EF}" srcOrd="1" destOrd="0" presId="urn:microsoft.com/office/officeart/2005/8/layout/hierarchy2"/>
    <dgm:cxn modelId="{8754774D-F99F-424C-9A16-8F037341A423}" type="presParOf" srcId="{D2B53E70-1E87-40B6-BA7E-735D2AEF3E14}" destId="{4C385387-A8BF-4A71-BACF-19F2C61804E5}" srcOrd="2" destOrd="0" presId="urn:microsoft.com/office/officeart/2005/8/layout/hierarchy2"/>
    <dgm:cxn modelId="{4054BF6F-3675-4ED8-BFBD-949335FE8FBC}" type="presParOf" srcId="{4C385387-A8BF-4A71-BACF-19F2C61804E5}" destId="{401FA030-38AB-4E5F-9C3C-634F0304DEBC}" srcOrd="0" destOrd="0" presId="urn:microsoft.com/office/officeart/2005/8/layout/hierarchy2"/>
    <dgm:cxn modelId="{70218CC3-2970-4D95-BA3F-A5C5D61E3286}" type="presParOf" srcId="{D2B53E70-1E87-40B6-BA7E-735D2AEF3E14}" destId="{A1E95C21-679C-4676-99AF-66ED85A4C2FE}" srcOrd="3" destOrd="0" presId="urn:microsoft.com/office/officeart/2005/8/layout/hierarchy2"/>
    <dgm:cxn modelId="{62F8284D-31F3-4E04-9984-F02107187CFC}" type="presParOf" srcId="{A1E95C21-679C-4676-99AF-66ED85A4C2FE}" destId="{BF063F48-EFC5-4676-81AC-4F859D0E76DC}" srcOrd="0" destOrd="0" presId="urn:microsoft.com/office/officeart/2005/8/layout/hierarchy2"/>
    <dgm:cxn modelId="{AA141AEF-0190-487D-8054-21CE67DD2A9A}" type="presParOf" srcId="{A1E95C21-679C-4676-99AF-66ED85A4C2FE}" destId="{8329AF69-56EE-4AF5-9DBE-5A618E257B39}" srcOrd="1" destOrd="0" presId="urn:microsoft.com/office/officeart/2005/8/layout/hierarchy2"/>
    <dgm:cxn modelId="{499F3C93-EFAC-4540-8431-53B17471C620}" type="presParOf" srcId="{4E82EB3F-56B3-4E47-9B60-1A8749F35FFB}" destId="{D12B9744-6C14-4248-9332-BE0DC77C8C05}" srcOrd="2" destOrd="0" presId="urn:microsoft.com/office/officeart/2005/8/layout/hierarchy2"/>
    <dgm:cxn modelId="{796E04A8-F94B-4A9D-B760-71F64E26E80D}" type="presParOf" srcId="{D12B9744-6C14-4248-9332-BE0DC77C8C05}" destId="{4C8AFD0A-BD07-44BF-8D2C-2562B13B8024}" srcOrd="0" destOrd="0" presId="urn:microsoft.com/office/officeart/2005/8/layout/hierarchy2"/>
    <dgm:cxn modelId="{44198E5D-318E-4328-AB62-48DF3636BEF9}" type="presParOf" srcId="{4E82EB3F-56B3-4E47-9B60-1A8749F35FFB}" destId="{C666E869-6A39-41EE-8A4D-8A5CD45424DC}" srcOrd="3" destOrd="0" presId="urn:microsoft.com/office/officeart/2005/8/layout/hierarchy2"/>
    <dgm:cxn modelId="{24677EAF-CE0C-4F50-89D1-A85245D77829}" type="presParOf" srcId="{C666E869-6A39-41EE-8A4D-8A5CD45424DC}" destId="{E830797F-6A37-4392-B20F-528618176BCE}" srcOrd="0" destOrd="0" presId="urn:microsoft.com/office/officeart/2005/8/layout/hierarchy2"/>
    <dgm:cxn modelId="{5883ADCA-208B-40ED-9BF1-25A2525126F0}" type="presParOf" srcId="{C666E869-6A39-41EE-8A4D-8A5CD45424DC}" destId="{87DAD0E5-577F-4081-A99E-3918E44C824F}" srcOrd="1" destOrd="0" presId="urn:microsoft.com/office/officeart/2005/8/layout/hierarchy2"/>
    <dgm:cxn modelId="{B685C7A7-124D-40E9-8282-D67D1DD66D6B}" type="presParOf" srcId="{87DAD0E5-577F-4081-A99E-3918E44C824F}" destId="{4ED06F15-1304-4449-ABC5-C0960F136E93}" srcOrd="0" destOrd="0" presId="urn:microsoft.com/office/officeart/2005/8/layout/hierarchy2"/>
    <dgm:cxn modelId="{D2547A58-C0D7-4B7A-8131-1B070773975B}" type="presParOf" srcId="{4ED06F15-1304-4449-ABC5-C0960F136E93}" destId="{71420DE3-33EC-4ED0-B67A-F6A2DC74F54F}" srcOrd="0" destOrd="0" presId="urn:microsoft.com/office/officeart/2005/8/layout/hierarchy2"/>
    <dgm:cxn modelId="{3D176DC3-53B8-465D-AE69-B8402C87DD65}" type="presParOf" srcId="{87DAD0E5-577F-4081-A99E-3918E44C824F}" destId="{E41E46FB-F3A4-4522-9926-DB9B0DEDA407}" srcOrd="1" destOrd="0" presId="urn:microsoft.com/office/officeart/2005/8/layout/hierarchy2"/>
    <dgm:cxn modelId="{1FC225DD-796E-4EF6-852F-63CDA5FE0319}" type="presParOf" srcId="{E41E46FB-F3A4-4522-9926-DB9B0DEDA407}" destId="{69F87BB2-99D8-4F66-B8E2-70009DB0F068}" srcOrd="0" destOrd="0" presId="urn:microsoft.com/office/officeart/2005/8/layout/hierarchy2"/>
    <dgm:cxn modelId="{3E2F5F60-2181-4966-B724-9F90A8D8E29B}" type="presParOf" srcId="{E41E46FB-F3A4-4522-9926-DB9B0DEDA407}" destId="{8F5D1935-7C03-439C-9541-5C31C0A79BF2}" srcOrd="1" destOrd="0" presId="urn:microsoft.com/office/officeart/2005/8/layout/hierarchy2"/>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9CC880FA-73E2-433E-B34B-9519D3D2B64B}"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045617B4-515B-4EDC-965B-17A9A8212F06}">
      <dgm:prSet phldrT="[Text]" custT="1"/>
      <dgm:spPr/>
      <dgm:t>
        <a:bodyPr/>
        <a:lstStyle/>
        <a:p>
          <a:pPr algn="just"/>
          <a:r>
            <a:rPr lang="vi-VN" sz="1800" dirty="0">
              <a:latin typeface="Tahoma" panose="020B0604030504040204" pitchFamily="34" charset="0"/>
              <a:ea typeface="Tahoma" panose="020B0604030504040204" pitchFamily="34" charset="0"/>
              <a:cs typeface="Tahoma" panose="020B0604030504040204" pitchFamily="34" charset="0"/>
            </a:rPr>
            <a:t>1</a:t>
          </a:r>
          <a:r>
            <a:rPr lang="vi-VN"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Tổ</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chức</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rà</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soát</a:t>
          </a:r>
          <a:r>
            <a:rPr lang="vi-VN"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các</a:t>
          </a:r>
          <a:r>
            <a:rPr lang="en-US" sz="2000" dirty="0">
              <a:latin typeface="Tahoma" panose="020B0604030504040204" pitchFamily="34" charset="0"/>
              <a:ea typeface="Tahoma" panose="020B0604030504040204" pitchFamily="34" charset="0"/>
              <a:cs typeface="Tahoma" panose="020B0604030504040204" pitchFamily="34" charset="0"/>
            </a:rPr>
            <a:t> VB</a:t>
          </a:r>
          <a:r>
            <a:rPr lang="vi-VN" sz="2000" dirty="0">
              <a:latin typeface="Tahoma" panose="020B0604030504040204" pitchFamily="34" charset="0"/>
              <a:ea typeface="Tahoma" panose="020B0604030504040204" pitchFamily="34" charset="0"/>
              <a:cs typeface="Tahoma" panose="020B0604030504040204" pitchFamily="34" charset="0"/>
            </a:rPr>
            <a:t>, các công việc triển khai theo chức năng, nhiệm vụ; THAM KHẢO DANH MỤC TẠI CÔNG VĂN 5990/VPCP-KSTT NGÀY 22/8/2024 để </a:t>
          </a:r>
          <a:r>
            <a:rPr lang="en-US" sz="2000" dirty="0" err="1">
              <a:latin typeface="Tahoma" panose="020B0604030504040204" pitchFamily="34" charset="0"/>
              <a:ea typeface="Tahoma" panose="020B0604030504040204" pitchFamily="34" charset="0"/>
              <a:cs typeface="Tahoma" panose="020B0604030504040204" pitchFamily="34" charset="0"/>
            </a:rPr>
            <a:t>thống</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kê</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công</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bố</a:t>
          </a:r>
          <a:r>
            <a:rPr lang="en-US" sz="2000" dirty="0">
              <a:latin typeface="Tahoma" panose="020B0604030504040204" pitchFamily="34" charset="0"/>
              <a:ea typeface="Tahoma" panose="020B0604030504040204" pitchFamily="34" charset="0"/>
              <a:cs typeface="Tahoma" panose="020B0604030504040204" pitchFamily="34" charset="0"/>
            </a:rPr>
            <a:t> </a:t>
          </a:r>
          <a:r>
            <a:rPr lang="en-US" sz="2000" dirty="0" err="1">
              <a:latin typeface="Tahoma" panose="020B0604030504040204" pitchFamily="34" charset="0"/>
              <a:ea typeface="Tahoma" panose="020B0604030504040204" pitchFamily="34" charset="0"/>
              <a:cs typeface="Tahoma" panose="020B0604030504040204" pitchFamily="34" charset="0"/>
            </a:rPr>
            <a:t>bổ</a:t>
          </a:r>
          <a:r>
            <a:rPr lang="en-US" sz="2000" dirty="0">
              <a:latin typeface="Tahoma" panose="020B0604030504040204" pitchFamily="34" charset="0"/>
              <a:ea typeface="Tahoma" panose="020B0604030504040204" pitchFamily="34" charset="0"/>
              <a:cs typeface="Tahoma" panose="020B0604030504040204" pitchFamily="34" charset="0"/>
            </a:rPr>
            <a:t> sung</a:t>
          </a:r>
          <a:r>
            <a:rPr lang="vi-VN" sz="2000" dirty="0">
              <a:latin typeface="Tahoma" panose="020B0604030504040204" pitchFamily="34" charset="0"/>
              <a:ea typeface="Tahoma" panose="020B0604030504040204" pitchFamily="34" charset="0"/>
              <a:cs typeface="Tahoma" panose="020B0604030504040204" pitchFamily="34" charset="0"/>
            </a:rPr>
            <a:t> danh mục TTHC nội bộ; bảo đảm đầy đủ, đúng phạm vi</a:t>
          </a:r>
          <a:r>
            <a:rPr lang="en-US" sz="2000" dirty="0">
              <a:latin typeface="Tahoma" panose="020B0604030504040204" pitchFamily="34" charset="0"/>
              <a:ea typeface="Tahoma" panose="020B0604030504040204" pitchFamily="34" charset="0"/>
              <a:cs typeface="Tahoma" panose="020B0604030504040204" pitchFamily="34" charset="0"/>
            </a:rPr>
            <a:t>.</a:t>
          </a:r>
          <a:endParaRPr lang="en-US" sz="2000" dirty="0"/>
        </a:p>
      </dgm:t>
    </dgm:pt>
    <dgm:pt modelId="{900D40ED-063A-4069-BE63-113115829993}" type="parTrans" cxnId="{A893374E-5CDE-49CF-84FA-D8799BDA25B4}">
      <dgm:prSet/>
      <dgm:spPr/>
      <dgm:t>
        <a:bodyPr/>
        <a:lstStyle/>
        <a:p>
          <a:endParaRPr lang="en-US"/>
        </a:p>
      </dgm:t>
    </dgm:pt>
    <dgm:pt modelId="{EA756357-D3FA-42DD-AEC5-40561D58222E}" type="sibTrans" cxnId="{A893374E-5CDE-49CF-84FA-D8799BDA25B4}">
      <dgm:prSet/>
      <dgm:spPr/>
      <dgm:t>
        <a:bodyPr/>
        <a:lstStyle/>
        <a:p>
          <a:endParaRPr lang="en-US"/>
        </a:p>
      </dgm:t>
    </dgm:pt>
    <dgm:pt modelId="{FE3B3E6A-80A6-4437-A4A3-94350ECC490B}">
      <dgm:prSet phldrT="[Text]" custT="1"/>
      <dgm:spPr/>
      <dgm:t>
        <a:bodyPr/>
        <a:lstStyle/>
        <a:p>
          <a:pPr algn="just"/>
          <a:r>
            <a:rPr lang="en-US" sz="2000" b="0" i="0" dirty="0"/>
            <a:t>3</a:t>
          </a:r>
          <a:r>
            <a:rPr lang="vi-VN" sz="2000" b="0" i="0" dirty="0"/>
            <a:t>. </a:t>
          </a:r>
          <a:r>
            <a:rPr lang="vi-VN" sz="2000" b="0" i="0" dirty="0" err="1"/>
            <a:t>Thực</a:t>
          </a:r>
          <a:r>
            <a:rPr lang="vi-VN" sz="2000" b="0" i="0" dirty="0"/>
            <a:t> </a:t>
          </a:r>
          <a:r>
            <a:rPr lang="vi-VN" sz="2000" b="0" i="0" dirty="0" err="1"/>
            <a:t>hiện</a:t>
          </a:r>
          <a:r>
            <a:rPr lang="vi-VN" sz="2000" b="0" i="0" dirty="0"/>
            <a:t> </a:t>
          </a:r>
          <a:r>
            <a:rPr lang="vi-VN" sz="2000" b="0" i="0" dirty="0" err="1"/>
            <a:t>kiểm</a:t>
          </a:r>
          <a:r>
            <a:rPr lang="vi-VN" sz="2000" b="0" i="0" dirty="0"/>
            <a:t> </a:t>
          </a:r>
          <a:r>
            <a:rPr lang="vi-VN" sz="2000" b="0" i="0" dirty="0" err="1"/>
            <a:t>soát</a:t>
          </a:r>
          <a:r>
            <a:rPr lang="vi-VN" sz="2000" b="0" i="0" dirty="0"/>
            <a:t> TTHC </a:t>
          </a:r>
          <a:r>
            <a:rPr lang="vi-VN" sz="2000" b="0" i="0" dirty="0" err="1"/>
            <a:t>nội</a:t>
          </a:r>
          <a:r>
            <a:rPr lang="vi-VN" sz="2000" b="0" i="0" dirty="0"/>
            <a:t> </a:t>
          </a:r>
          <a:r>
            <a:rPr lang="vi-VN" sz="2000" b="0" i="0" dirty="0" err="1"/>
            <a:t>bộ</a:t>
          </a:r>
          <a:r>
            <a:rPr lang="vi-VN" sz="2000" b="0" i="0" dirty="0"/>
            <a:t> ngay trong </a:t>
          </a:r>
          <a:r>
            <a:rPr lang="vi-VN" sz="2000" b="0" i="0" dirty="0" err="1"/>
            <a:t>quá</a:t>
          </a:r>
          <a:r>
            <a:rPr lang="vi-VN" sz="2000" b="0" i="0" dirty="0"/>
            <a:t> </a:t>
          </a:r>
          <a:r>
            <a:rPr lang="vi-VN" sz="2000" b="0" i="0" dirty="0" err="1"/>
            <a:t>trình</a:t>
          </a:r>
          <a:r>
            <a:rPr lang="vi-VN" sz="2000" b="0" i="0" dirty="0"/>
            <a:t> </a:t>
          </a:r>
          <a:r>
            <a:rPr lang="vi-VN" sz="2000" b="0" i="0" dirty="0" err="1"/>
            <a:t>dự</a:t>
          </a:r>
          <a:r>
            <a:rPr lang="vi-VN" sz="2000" b="0" i="0" dirty="0"/>
            <a:t> </a:t>
          </a:r>
          <a:r>
            <a:rPr lang="vi-VN" sz="2000" b="0" i="0" dirty="0" err="1"/>
            <a:t>thảo</a:t>
          </a:r>
          <a:r>
            <a:rPr lang="vi-VN" sz="2000" b="0" i="0" dirty="0"/>
            <a:t> VB QPPL </a:t>
          </a:r>
          <a:r>
            <a:rPr lang="vi-VN" sz="2000" b="0" i="0" dirty="0" err="1"/>
            <a:t>cũng</a:t>
          </a:r>
          <a:r>
            <a:rPr lang="vi-VN" sz="2000" b="0" i="0" dirty="0"/>
            <a:t> như </a:t>
          </a:r>
          <a:r>
            <a:rPr lang="vi-VN" sz="2000" b="0" i="0" dirty="0" err="1"/>
            <a:t>kịp</a:t>
          </a:r>
          <a:r>
            <a:rPr lang="vi-VN" sz="2000" b="0" i="0" dirty="0"/>
            <a:t> </a:t>
          </a:r>
          <a:r>
            <a:rPr lang="vi-VN" sz="2000" b="0" i="0" dirty="0" err="1"/>
            <a:t>thời</a:t>
          </a:r>
          <a:r>
            <a:rPr lang="vi-VN" sz="2000" b="0" i="0" dirty="0"/>
            <a:t> </a:t>
          </a:r>
          <a:r>
            <a:rPr lang="vi-VN" sz="2000" b="0" i="0" dirty="0" err="1"/>
            <a:t>sửa</a:t>
          </a:r>
          <a:r>
            <a:rPr lang="vi-VN" sz="2000" b="0" i="0" dirty="0"/>
            <a:t> </a:t>
          </a:r>
          <a:r>
            <a:rPr lang="vi-VN" sz="2000" b="0" i="0" dirty="0" err="1"/>
            <a:t>đổi</a:t>
          </a:r>
          <a:r>
            <a:rPr lang="vi-VN" sz="2000" b="0" i="0" dirty="0"/>
            <a:t>, </a:t>
          </a:r>
          <a:r>
            <a:rPr lang="vi-VN" sz="2000" b="0" i="0" dirty="0" err="1"/>
            <a:t>bổ</a:t>
          </a:r>
          <a:r>
            <a:rPr lang="vi-VN" sz="2000" b="0" i="0" dirty="0"/>
            <a:t> sung TTHC </a:t>
          </a:r>
          <a:r>
            <a:rPr lang="vi-VN" sz="2000" b="0" i="0" dirty="0" err="1"/>
            <a:t>nội</a:t>
          </a:r>
          <a:r>
            <a:rPr lang="vi-VN" sz="2000" b="0" i="0" dirty="0"/>
            <a:t> </a:t>
          </a:r>
          <a:r>
            <a:rPr lang="vi-VN" sz="2000" b="0" i="0" dirty="0" err="1"/>
            <a:t>bộ</a:t>
          </a:r>
          <a:r>
            <a:rPr lang="vi-VN" sz="2000" b="0" i="0" dirty="0"/>
            <a:t> trong </a:t>
          </a:r>
          <a:r>
            <a:rPr lang="vi-VN" sz="2000" b="0" i="0" dirty="0" err="1"/>
            <a:t>quá</a:t>
          </a:r>
          <a:r>
            <a:rPr lang="vi-VN" sz="2000" b="0" i="0" dirty="0"/>
            <a:t> </a:t>
          </a:r>
          <a:r>
            <a:rPr lang="vi-VN" sz="2000" b="0" i="0" dirty="0" err="1"/>
            <a:t>trình</a:t>
          </a:r>
          <a:r>
            <a:rPr lang="vi-VN" sz="2000" b="0" i="0" dirty="0"/>
            <a:t> xây </a:t>
          </a:r>
          <a:r>
            <a:rPr lang="vi-VN" sz="2000" b="0" i="0" dirty="0" err="1"/>
            <a:t>dựng</a:t>
          </a:r>
          <a:r>
            <a:rPr lang="vi-VN" sz="2000" b="0" i="0" dirty="0"/>
            <a:t>, ban </a:t>
          </a:r>
          <a:r>
            <a:rPr lang="vi-VN" sz="2000" b="0" i="0" dirty="0" err="1"/>
            <a:t>hành</a:t>
          </a:r>
          <a:r>
            <a:rPr lang="vi-VN" sz="2000" b="0" i="0" dirty="0"/>
            <a:t> VB QPPL.</a:t>
          </a:r>
        </a:p>
        <a:p>
          <a:pPr algn="ctr"/>
          <a:endParaRPr lang="en-US" sz="1800" dirty="0"/>
        </a:p>
      </dgm:t>
    </dgm:pt>
    <dgm:pt modelId="{CD607B39-0C24-4DCF-BEEE-7107FB343A0B}" type="parTrans" cxnId="{F181D631-68A6-43E5-8E10-A4336B69560B}">
      <dgm:prSet/>
      <dgm:spPr/>
      <dgm:t>
        <a:bodyPr/>
        <a:lstStyle/>
        <a:p>
          <a:endParaRPr lang="en-US"/>
        </a:p>
      </dgm:t>
    </dgm:pt>
    <dgm:pt modelId="{3872F076-B5D4-4935-B42C-175B05DE05E0}" type="sibTrans" cxnId="{F181D631-68A6-43E5-8E10-A4336B69560B}">
      <dgm:prSet/>
      <dgm:spPr/>
      <dgm:t>
        <a:bodyPr/>
        <a:lstStyle/>
        <a:p>
          <a:endParaRPr lang="en-US"/>
        </a:p>
      </dgm:t>
    </dgm:pt>
    <dgm:pt modelId="{7755F0B3-79FE-4F15-B05E-5A01F44631DD}">
      <dgm:prSet phldrT="[Text]" custT="1"/>
      <dgm:spPr/>
      <dgm:t>
        <a:bodyPr/>
        <a:lstStyle/>
        <a:p>
          <a:pPr algn="just"/>
          <a:r>
            <a:rPr lang="en-US" sz="2000" dirty="0">
              <a:latin typeface="Tahoma" panose="020B0604030504040204" pitchFamily="34" charset="0"/>
              <a:ea typeface="Tahoma" panose="020B0604030504040204" pitchFamily="34" charset="0"/>
              <a:cs typeface="Tahoma" panose="020B0604030504040204" pitchFamily="34" charset="0"/>
            </a:rPr>
            <a:t>2.</a:t>
          </a:r>
          <a:r>
            <a:rPr lang="vi-VN" sz="2000" dirty="0">
              <a:latin typeface="Tahoma" panose="020B0604030504040204" pitchFamily="34" charset="0"/>
              <a:ea typeface="Tahoma" panose="020B0604030504040204" pitchFamily="34" charset="0"/>
              <a:cs typeface="Tahoma" panose="020B0604030504040204" pitchFamily="34" charset="0"/>
            </a:rPr>
            <a:t> R</a:t>
          </a:r>
          <a:r>
            <a:rPr lang="vi-VN" sz="2000" dirty="0">
              <a:latin typeface="Arial" panose="020B0604020202020204" pitchFamily="34" charset="0"/>
              <a:ea typeface="Tahoma" panose="020B0604030504040204" pitchFamily="34" charset="0"/>
              <a:cs typeface="Arial" panose="020B0604020202020204" pitchFamily="34" charset="0"/>
            </a:rPr>
            <a:t>à soát </a:t>
          </a:r>
          <a:r>
            <a:rPr lang="en-US" sz="2000" dirty="0">
              <a:latin typeface="Arial" panose="020B0604020202020204" pitchFamily="34" charset="0"/>
              <a:ea typeface="Tahoma" panose="020B0604030504040204" pitchFamily="34" charset="0"/>
              <a:cs typeface="Arial" panose="020B0604020202020204" pitchFamily="34" charset="0"/>
            </a:rPr>
            <a:t>100</a:t>
          </a:r>
          <a:r>
            <a:rPr lang="vi-VN" sz="2000" dirty="0">
              <a:latin typeface="Arial" panose="020B0604020202020204" pitchFamily="34" charset="0"/>
              <a:ea typeface="Tahoma" panose="020B0604030504040204" pitchFamily="34" charset="0"/>
              <a:cs typeface="Arial" panose="020B0604020202020204" pitchFamily="34" charset="0"/>
            </a:rPr>
            <a:t>% TTHC trên tổng số TTHC thuộc phạm vi quản lý, đề xuất PA ĐGH </a:t>
          </a:r>
          <a:r>
            <a:rPr lang="en-US" sz="2000" dirty="0" err="1">
              <a:latin typeface="Arial" panose="020B0604020202020204" pitchFamily="34" charset="0"/>
              <a:cs typeface="Arial" panose="020B0604020202020204" pitchFamily="34" charset="0"/>
            </a:rPr>
            <a:t>bảo</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đảm</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mục</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tiêu</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cắt</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giảm</a:t>
          </a:r>
          <a:r>
            <a:rPr lang="vi-VN" sz="2000" dirty="0">
              <a:latin typeface="Arial" panose="020B0604020202020204" pitchFamily="34" charset="0"/>
              <a:cs typeface="Arial" panose="020B0604020202020204" pitchFamily="34" charset="0"/>
            </a:rPr>
            <a:t>, ĐGH </a:t>
          </a:r>
          <a:r>
            <a:rPr lang="vi-VN" sz="2000" dirty="0" err="1">
              <a:latin typeface="Arial" panose="020B0604020202020204" pitchFamily="34" charset="0"/>
              <a:cs typeface="Arial" panose="020B0604020202020204" pitchFamily="34" charset="0"/>
            </a:rPr>
            <a:t>ít</a:t>
          </a:r>
          <a:r>
            <a:rPr lang="vi-VN" sz="2000" dirty="0">
              <a:latin typeface="Arial" panose="020B0604020202020204" pitchFamily="34" charset="0"/>
              <a:cs typeface="Arial" panose="020B0604020202020204" pitchFamily="34" charset="0"/>
            </a:rPr>
            <a:t> </a:t>
          </a:r>
          <a:r>
            <a:rPr lang="vi-VN" sz="2000" dirty="0" err="1">
              <a:latin typeface="Arial" panose="020B0604020202020204" pitchFamily="34" charset="0"/>
              <a:cs typeface="Arial" panose="020B0604020202020204" pitchFamily="34" charset="0"/>
            </a:rPr>
            <a:t>nhất</a:t>
          </a:r>
          <a:r>
            <a:rPr lang="vi-VN" sz="2000" dirty="0">
              <a:latin typeface="Arial" panose="020B0604020202020204" pitchFamily="34" charset="0"/>
              <a:cs typeface="Arial" panose="020B0604020202020204" pitchFamily="34" charset="0"/>
            </a:rPr>
            <a:t> 20% TTHC </a:t>
          </a:r>
          <a:r>
            <a:rPr lang="vi-VN" sz="2000" dirty="0" err="1">
              <a:latin typeface="Arial" panose="020B0604020202020204" pitchFamily="34" charset="0"/>
              <a:cs typeface="Arial" panose="020B0604020202020204" pitchFamily="34" charset="0"/>
            </a:rPr>
            <a:t>và</a:t>
          </a:r>
          <a:r>
            <a:rPr lang="en-US" sz="2000" dirty="0">
              <a:latin typeface="Arial" panose="020B0604020202020204" pitchFamily="34" charset="0"/>
              <a:cs typeface="Arial" panose="020B0604020202020204" pitchFamily="34" charset="0"/>
            </a:rPr>
            <a:t> 20% CPTT TTHC</a:t>
          </a:r>
          <a:r>
            <a:rPr lang="vi-VN" sz="2000" dirty="0">
              <a:latin typeface="Arial" panose="020B0604020202020204" pitchFamily="34" charset="0"/>
              <a:cs typeface="Arial" panose="020B0604020202020204" pitchFamily="34" charset="0"/>
            </a:rPr>
            <a:t>, hoàn thành </a:t>
          </a:r>
          <a:r>
            <a:rPr lang="en-US" sz="2000" dirty="0">
              <a:latin typeface="Arial" panose="020B0604020202020204" pitchFamily="34" charset="0"/>
              <a:cs typeface="Arial" panose="020B0604020202020204" pitchFamily="34" charset="0"/>
            </a:rPr>
            <a:t>trước 01/11/</a:t>
          </a:r>
          <a:r>
            <a:rPr lang="vi-VN" sz="2000" dirty="0">
              <a:latin typeface="Arial" panose="020B0604020202020204" pitchFamily="34" charset="0"/>
              <a:cs typeface="Arial" panose="020B0604020202020204" pitchFamily="34" charset="0"/>
            </a:rPr>
            <a:t>202</a:t>
          </a:r>
          <a:r>
            <a:rPr lang="en-US" sz="2000" dirty="0">
              <a:latin typeface="Arial" panose="020B0604020202020204" pitchFamily="34" charset="0"/>
              <a:cs typeface="Arial" panose="020B0604020202020204" pitchFamily="34" charset="0"/>
            </a:rPr>
            <a:t>4</a:t>
          </a:r>
          <a:r>
            <a:rPr lang="vi-VN" sz="2000" dirty="0">
              <a:latin typeface="Arial" panose="020B0604020202020204" pitchFamily="34" charset="0"/>
              <a:cs typeface="Arial" panose="020B0604020202020204" pitchFamily="34" charset="0"/>
            </a:rPr>
            <a:t>. Các Bộ lưu ý cân đối mục tiêu, chỉ tiêu cắt giảm, ĐGH đối với cả TTHC thuộc phạm vi quản lý và thẩm quyền giải quyết.</a:t>
          </a:r>
          <a:endParaRPr lang="en-US" sz="2000" dirty="0"/>
        </a:p>
      </dgm:t>
    </dgm:pt>
    <dgm:pt modelId="{A9DCE996-F59E-4D0D-8465-A4371A30A9A5}" type="parTrans" cxnId="{BDDBE92B-448E-4521-8F49-B5670CA18338}">
      <dgm:prSet/>
      <dgm:spPr/>
      <dgm:t>
        <a:bodyPr/>
        <a:lstStyle/>
        <a:p>
          <a:endParaRPr lang="en-US"/>
        </a:p>
      </dgm:t>
    </dgm:pt>
    <dgm:pt modelId="{6C955645-ECC3-43BB-9C89-2DDE04A6D5CB}" type="sibTrans" cxnId="{BDDBE92B-448E-4521-8F49-B5670CA18338}">
      <dgm:prSet/>
      <dgm:spPr/>
      <dgm:t>
        <a:bodyPr/>
        <a:lstStyle/>
        <a:p>
          <a:endParaRPr lang="en-US"/>
        </a:p>
      </dgm:t>
    </dgm:pt>
    <dgm:pt modelId="{A8ECEF18-ECBE-470F-B3AC-9E88E1779684}" type="pres">
      <dgm:prSet presAssocID="{9CC880FA-73E2-433E-B34B-9519D3D2B64B}" presName="diagram" presStyleCnt="0">
        <dgm:presLayoutVars>
          <dgm:dir/>
          <dgm:resizeHandles val="exact"/>
        </dgm:presLayoutVars>
      </dgm:prSet>
      <dgm:spPr/>
    </dgm:pt>
    <dgm:pt modelId="{ACDE0CED-4C23-4A6D-A01C-7E297F3F6D9E}" type="pres">
      <dgm:prSet presAssocID="{045617B4-515B-4EDC-965B-17A9A8212F06}" presName="node" presStyleLbl="node1" presStyleIdx="0" presStyleCnt="3" custScaleX="139001">
        <dgm:presLayoutVars>
          <dgm:bulletEnabled val="1"/>
        </dgm:presLayoutVars>
      </dgm:prSet>
      <dgm:spPr/>
    </dgm:pt>
    <dgm:pt modelId="{BFF6DF7F-FC69-4C76-B3BD-9127ECA27700}" type="pres">
      <dgm:prSet presAssocID="{EA756357-D3FA-42DD-AEC5-40561D58222E}" presName="sibTrans" presStyleCnt="0"/>
      <dgm:spPr/>
    </dgm:pt>
    <dgm:pt modelId="{59092494-04FF-4E1E-842C-9D00446E3A99}" type="pres">
      <dgm:prSet presAssocID="{FE3B3E6A-80A6-4437-A4A3-94350ECC490B}" presName="node" presStyleLbl="node1" presStyleIdx="1" presStyleCnt="3" custScaleX="138500">
        <dgm:presLayoutVars>
          <dgm:bulletEnabled val="1"/>
        </dgm:presLayoutVars>
      </dgm:prSet>
      <dgm:spPr/>
    </dgm:pt>
    <dgm:pt modelId="{DC064A6A-67A0-4B66-A06F-16E4550BF667}" type="pres">
      <dgm:prSet presAssocID="{3872F076-B5D4-4935-B42C-175B05DE05E0}" presName="sibTrans" presStyleCnt="0"/>
      <dgm:spPr/>
    </dgm:pt>
    <dgm:pt modelId="{16FF17DD-1FAA-4785-B0F2-2A7295C47475}" type="pres">
      <dgm:prSet presAssocID="{7755F0B3-79FE-4F15-B05E-5A01F44631DD}" presName="node" presStyleLbl="node1" presStyleIdx="2" presStyleCnt="3" custScaleX="155000">
        <dgm:presLayoutVars>
          <dgm:bulletEnabled val="1"/>
        </dgm:presLayoutVars>
      </dgm:prSet>
      <dgm:spPr/>
    </dgm:pt>
  </dgm:ptLst>
  <dgm:cxnLst>
    <dgm:cxn modelId="{03035C0F-EF50-4949-87AD-2031F019AF3C}" type="presOf" srcId="{9CC880FA-73E2-433E-B34B-9519D3D2B64B}" destId="{A8ECEF18-ECBE-470F-B3AC-9E88E1779684}" srcOrd="0" destOrd="0" presId="urn:microsoft.com/office/officeart/2005/8/layout/default"/>
    <dgm:cxn modelId="{BDDBE92B-448E-4521-8F49-B5670CA18338}" srcId="{9CC880FA-73E2-433E-B34B-9519D3D2B64B}" destId="{7755F0B3-79FE-4F15-B05E-5A01F44631DD}" srcOrd="2" destOrd="0" parTransId="{A9DCE996-F59E-4D0D-8465-A4371A30A9A5}" sibTransId="{6C955645-ECC3-43BB-9C89-2DDE04A6D5CB}"/>
    <dgm:cxn modelId="{F181D631-68A6-43E5-8E10-A4336B69560B}" srcId="{9CC880FA-73E2-433E-B34B-9519D3D2B64B}" destId="{FE3B3E6A-80A6-4437-A4A3-94350ECC490B}" srcOrd="1" destOrd="0" parTransId="{CD607B39-0C24-4DCF-BEEE-7107FB343A0B}" sibTransId="{3872F076-B5D4-4935-B42C-175B05DE05E0}"/>
    <dgm:cxn modelId="{A893374E-5CDE-49CF-84FA-D8799BDA25B4}" srcId="{9CC880FA-73E2-433E-B34B-9519D3D2B64B}" destId="{045617B4-515B-4EDC-965B-17A9A8212F06}" srcOrd="0" destOrd="0" parTransId="{900D40ED-063A-4069-BE63-113115829993}" sibTransId="{EA756357-D3FA-42DD-AEC5-40561D58222E}"/>
    <dgm:cxn modelId="{43365B6E-5100-48FB-A721-8ACA0760C5A4}" type="presOf" srcId="{FE3B3E6A-80A6-4437-A4A3-94350ECC490B}" destId="{59092494-04FF-4E1E-842C-9D00446E3A99}" srcOrd="0" destOrd="0" presId="urn:microsoft.com/office/officeart/2005/8/layout/default"/>
    <dgm:cxn modelId="{9317AE87-416C-4DF5-95F3-344518DA0C67}" type="presOf" srcId="{7755F0B3-79FE-4F15-B05E-5A01F44631DD}" destId="{16FF17DD-1FAA-4785-B0F2-2A7295C47475}" srcOrd="0" destOrd="0" presId="urn:microsoft.com/office/officeart/2005/8/layout/default"/>
    <dgm:cxn modelId="{75C997E7-F23C-4083-A9E3-303F8C6D8CF5}" type="presOf" srcId="{045617B4-515B-4EDC-965B-17A9A8212F06}" destId="{ACDE0CED-4C23-4A6D-A01C-7E297F3F6D9E}" srcOrd="0" destOrd="0" presId="urn:microsoft.com/office/officeart/2005/8/layout/default"/>
    <dgm:cxn modelId="{83B890E9-9E7B-48DF-813D-D382B9EFBD02}" type="presParOf" srcId="{A8ECEF18-ECBE-470F-B3AC-9E88E1779684}" destId="{ACDE0CED-4C23-4A6D-A01C-7E297F3F6D9E}" srcOrd="0" destOrd="0" presId="urn:microsoft.com/office/officeart/2005/8/layout/default"/>
    <dgm:cxn modelId="{555EFC23-E6DA-4F5F-A12D-653B5A16A034}" type="presParOf" srcId="{A8ECEF18-ECBE-470F-B3AC-9E88E1779684}" destId="{BFF6DF7F-FC69-4C76-B3BD-9127ECA27700}" srcOrd="1" destOrd="0" presId="urn:microsoft.com/office/officeart/2005/8/layout/default"/>
    <dgm:cxn modelId="{0B5C4B18-4C89-42CB-B882-66CCCC29922B}" type="presParOf" srcId="{A8ECEF18-ECBE-470F-B3AC-9E88E1779684}" destId="{59092494-04FF-4E1E-842C-9D00446E3A99}" srcOrd="2" destOrd="0" presId="urn:microsoft.com/office/officeart/2005/8/layout/default"/>
    <dgm:cxn modelId="{A1B6B882-0C55-455A-813E-F688A7063E0D}" type="presParOf" srcId="{A8ECEF18-ECBE-470F-B3AC-9E88E1779684}" destId="{DC064A6A-67A0-4B66-A06F-16E4550BF667}" srcOrd="3" destOrd="0" presId="urn:microsoft.com/office/officeart/2005/8/layout/default"/>
    <dgm:cxn modelId="{A5BE477E-F264-4616-95C6-917CC6FAFF81}" type="presParOf" srcId="{A8ECEF18-ECBE-470F-B3AC-9E88E1779684}" destId="{16FF17DD-1FAA-4785-B0F2-2A7295C47475}"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9CC880FA-73E2-433E-B34B-9519D3D2B64B}" type="doc">
      <dgm:prSet loTypeId="urn:microsoft.com/office/officeart/2005/8/layout/default" loCatId="list" qsTypeId="urn:microsoft.com/office/officeart/2005/8/quickstyle/simple1" qsCatId="simple" csTypeId="urn:microsoft.com/office/officeart/2005/8/colors/accent1_3" csCatId="accent1" phldr="1"/>
      <dgm:spPr/>
      <dgm:t>
        <a:bodyPr/>
        <a:lstStyle/>
        <a:p>
          <a:endParaRPr lang="en-US"/>
        </a:p>
      </dgm:t>
    </dgm:pt>
    <dgm:pt modelId="{045617B4-515B-4EDC-965B-17A9A8212F06}">
      <dgm:prSet phldrT="[Text]" custT="1"/>
      <dgm:spPr/>
      <dgm:t>
        <a:bodyPr/>
        <a:lstStyle/>
        <a:p>
          <a:pPr algn="just"/>
          <a:r>
            <a:rPr lang="vi-VN" sz="1800" dirty="0">
              <a:latin typeface="Tahoma" panose="020B0604030504040204" pitchFamily="34" charset="0"/>
              <a:ea typeface="Tahoma" panose="020B0604030504040204" pitchFamily="34" charset="0"/>
              <a:cs typeface="Tahoma" panose="020B0604030504040204" pitchFamily="34" charset="0"/>
            </a:rPr>
            <a:t>1.</a:t>
          </a:r>
          <a:r>
            <a:rPr lang="en-US" sz="1800" dirty="0">
              <a:latin typeface="Tahoma" panose="020B0604030504040204" pitchFamily="34" charset="0"/>
              <a:ea typeface="Tahoma" panose="020B0604030504040204" pitchFamily="34" charset="0"/>
              <a:cs typeface="Tahoma" panose="020B0604030504040204" pitchFamily="34" charset="0"/>
            </a:rPr>
            <a:t> Đơn vị kiểm soát TTHC: Tập huấn, hướng dẫn, </a:t>
          </a:r>
          <a:r>
            <a:rPr lang="en-US" sz="1800" dirty="0" err="1">
              <a:latin typeface="Tahoma" panose="020B0604030504040204" pitchFamily="34" charset="0"/>
              <a:ea typeface="Tahoma" panose="020B0604030504040204" pitchFamily="34" charset="0"/>
              <a:cs typeface="Tahoma" panose="020B0604030504040204" pitchFamily="34" charset="0"/>
            </a:rPr>
            <a:t>đôn</a:t>
          </a:r>
          <a:r>
            <a:rPr lang="en-US" sz="1800" dirty="0">
              <a:latin typeface="Tahoma" panose="020B0604030504040204" pitchFamily="34" charset="0"/>
              <a:ea typeface="Tahoma" panose="020B0604030504040204" pitchFamily="34" charset="0"/>
              <a:cs typeface="Tahoma" panose="020B0604030504040204" pitchFamily="34" charset="0"/>
            </a:rPr>
            <a:t> đốc; đầu mối điều phối thực hiện nhiệm vụ rà soát, ĐGH TTHC nội bộ của </a:t>
          </a:r>
          <a:r>
            <a:rPr lang="vi-VN" sz="1800" dirty="0">
              <a:latin typeface="Tahoma" panose="020B0604030504040204" pitchFamily="34" charset="0"/>
              <a:ea typeface="Tahoma" panose="020B0604030504040204" pitchFamily="34" charset="0"/>
              <a:cs typeface="Tahoma" panose="020B0604030504040204" pitchFamily="34" charset="0"/>
            </a:rPr>
            <a:t>B, ĐP</a:t>
          </a:r>
          <a:r>
            <a:rPr lang="en-US" sz="1800" dirty="0">
              <a:latin typeface="Tahoma" panose="020B0604030504040204" pitchFamily="34" charset="0"/>
              <a:ea typeface="Tahoma" panose="020B0604030504040204" pitchFamily="34" charset="0"/>
              <a:cs typeface="Tahoma" panose="020B0604030504040204" pitchFamily="34" charset="0"/>
            </a:rPr>
            <a:t>. Rà soát độc lập, tổng hợp, trình </a:t>
          </a:r>
          <a:r>
            <a:rPr lang="vi-VN" sz="1800" dirty="0">
              <a:latin typeface="Tahoma" panose="020B0604030504040204" pitchFamily="34" charset="0"/>
              <a:ea typeface="Tahoma" panose="020B0604030504040204" pitchFamily="34" charset="0"/>
              <a:cs typeface="Tahoma" panose="020B0604030504040204" pitchFamily="34" charset="0"/>
            </a:rPr>
            <a:t>cấp có thẩm quyền </a:t>
          </a:r>
          <a:r>
            <a:rPr lang="en-US" sz="1800" dirty="0">
              <a:latin typeface="Tahoma" panose="020B0604030504040204" pitchFamily="34" charset="0"/>
              <a:ea typeface="Tahoma" panose="020B0604030504040204" pitchFamily="34" charset="0"/>
              <a:cs typeface="Tahoma" panose="020B0604030504040204" pitchFamily="34" charset="0"/>
            </a:rPr>
            <a:t>công bố danh mục TTHC nội bộ thuộc phạm vi quản lý, thẩm quyền giải quyết của </a:t>
          </a:r>
          <a:r>
            <a:rPr lang="vi-VN" sz="1800" dirty="0">
              <a:latin typeface="Tahoma" panose="020B0604030504040204" pitchFamily="34" charset="0"/>
              <a:ea typeface="Tahoma" panose="020B0604030504040204" pitchFamily="34" charset="0"/>
              <a:cs typeface="Tahoma" panose="020B0604030504040204" pitchFamily="34" charset="0"/>
            </a:rPr>
            <a:t>B, ĐP</a:t>
          </a:r>
          <a:r>
            <a:rPr lang="en-US" sz="1800" dirty="0">
              <a:latin typeface="Tahoma" panose="020B0604030504040204" pitchFamily="34" charset="0"/>
              <a:ea typeface="Tahoma" panose="020B0604030504040204" pitchFamily="34" charset="0"/>
              <a:cs typeface="Tahoma" panose="020B0604030504040204" pitchFamily="34" charset="0"/>
            </a:rPr>
            <a:t>; trình </a:t>
          </a:r>
          <a:r>
            <a:rPr lang="vi-VN" sz="1800" dirty="0">
              <a:latin typeface="Tahoma" panose="020B0604030504040204" pitchFamily="34" charset="0"/>
              <a:ea typeface="Tahoma" panose="020B0604030504040204" pitchFamily="34" charset="0"/>
              <a:cs typeface="Tahoma" panose="020B0604030504040204" pitchFamily="34" charset="0"/>
            </a:rPr>
            <a:t>cấp có thẩm quyền </a:t>
          </a:r>
          <a:r>
            <a:rPr lang="en-US" sz="1800" dirty="0">
              <a:latin typeface="Tahoma" panose="020B0604030504040204" pitchFamily="34" charset="0"/>
              <a:ea typeface="Tahoma" panose="020B0604030504040204" pitchFamily="34" charset="0"/>
              <a:cs typeface="Tahoma" panose="020B0604030504040204" pitchFamily="34" charset="0"/>
            </a:rPr>
            <a:t>phê duyệt phương án ĐGH TTHC nội bộ.</a:t>
          </a:r>
          <a:endParaRPr lang="en-US" sz="1800" dirty="0"/>
        </a:p>
      </dgm:t>
    </dgm:pt>
    <dgm:pt modelId="{900D40ED-063A-4069-BE63-113115829993}" type="parTrans" cxnId="{A893374E-5CDE-49CF-84FA-D8799BDA25B4}">
      <dgm:prSet/>
      <dgm:spPr/>
      <dgm:t>
        <a:bodyPr/>
        <a:lstStyle/>
        <a:p>
          <a:endParaRPr lang="en-US"/>
        </a:p>
      </dgm:t>
    </dgm:pt>
    <dgm:pt modelId="{EA756357-D3FA-42DD-AEC5-40561D58222E}" type="sibTrans" cxnId="{A893374E-5CDE-49CF-84FA-D8799BDA25B4}">
      <dgm:prSet/>
      <dgm:spPr/>
      <dgm:t>
        <a:bodyPr/>
        <a:lstStyle/>
        <a:p>
          <a:endParaRPr lang="en-US"/>
        </a:p>
      </dgm:t>
    </dgm:pt>
    <dgm:pt modelId="{FE3B3E6A-80A6-4437-A4A3-94350ECC490B}">
      <dgm:prSet phldrT="[Text]" custT="1"/>
      <dgm:spPr/>
      <dgm:t>
        <a:bodyPr/>
        <a:lstStyle/>
        <a:p>
          <a:pPr algn="just"/>
          <a:endParaRPr lang="en-US" sz="1800" b="0" i="0" dirty="0">
            <a:latin typeface="Arial" panose="020B0604020202020204" pitchFamily="34" charset="0"/>
            <a:cs typeface="Arial" panose="020B0604020202020204" pitchFamily="34" charset="0"/>
          </a:endParaRPr>
        </a:p>
        <a:p>
          <a:pPr algn="just"/>
          <a:r>
            <a:rPr lang="en-US" sz="1800" b="0" i="0" dirty="0">
              <a:latin typeface="Arial" panose="020B0604020202020204" pitchFamily="34" charset="0"/>
              <a:cs typeface="Arial" panose="020B0604020202020204" pitchFamily="34" charset="0"/>
            </a:rPr>
            <a:t>2. Đơn vị quản lý/tham mưu ban hành TTHC nội bộ: </a:t>
          </a:r>
          <a:r>
            <a:rPr lang="vi-VN" sz="1800" b="0" i="0" dirty="0">
              <a:latin typeface="Arial" panose="020B0604020202020204" pitchFamily="34" charset="0"/>
              <a:cs typeface="Arial" panose="020B0604020202020204" pitchFamily="34" charset="0"/>
            </a:rPr>
            <a:t>(i) </a:t>
          </a:r>
          <a:r>
            <a:rPr lang="en-US" sz="1800" b="0" i="0" dirty="0">
              <a:latin typeface="Arial" panose="020B0604020202020204" pitchFamily="34" charset="0"/>
              <a:cs typeface="Arial" panose="020B0604020202020204" pitchFamily="34" charset="0"/>
            </a:rPr>
            <a:t>Rà soát, nhận diện, đề xuất PA ĐGH TTHC nội bộ thuộc phạm vi quản lý; trường hợp TTHC thuộc thẩm quyền ban hành của BT</a:t>
          </a:r>
          <a:r>
            <a:rPr lang="vi-VN" sz="1800" b="0" i="0" dirty="0">
              <a:latin typeface="Arial" panose="020B0604020202020204" pitchFamily="34" charset="0"/>
              <a:cs typeface="Arial" panose="020B0604020202020204" pitchFamily="34" charset="0"/>
            </a:rPr>
            <a:t>/ CT Tỉnh </a:t>
          </a:r>
          <a:r>
            <a:rPr lang="en-US" sz="1800" b="0" i="0" dirty="0">
              <a:latin typeface="Arial" panose="020B0604020202020204" pitchFamily="34" charset="0"/>
              <a:cs typeface="Arial" panose="020B0604020202020204" pitchFamily="34" charset="0"/>
            </a:rPr>
            <a:t>trở lên thì gửi đơn vị KSTTHC tổng hợp, trình cấp có thẩm quyền. Trong trường hợp TTHC thuộc thẩm quyền ban hành của lãnh đạo  đơn vị thì trình lãnh đạo đơn vị thực hiện việc cắt giảm, ĐGH</a:t>
          </a:r>
          <a:r>
            <a:rPr lang="vi-VN" sz="1800" b="0" i="0" dirty="0">
              <a:latin typeface="Arial" panose="020B0604020202020204" pitchFamily="34" charset="0"/>
              <a:cs typeface="Arial" panose="020B0604020202020204" pitchFamily="34" charset="0"/>
            </a:rPr>
            <a:t>; (ii) Thực hiện kiểm soát TTHC nội bộ ngay trong quá trình dự thảo VB QPPL cũng như kịp thời sửa đổi, bổ sung TTHC nội bộ trong quá trình xây dựng, ban hành VB QPPL.</a:t>
          </a:r>
          <a:r>
            <a:rPr lang="vi-VN" sz="1800" dirty="0">
              <a:latin typeface="Arial" panose="020B0604020202020204" pitchFamily="34" charset="0"/>
              <a:ea typeface="Tahoma" panose="020B0604030504040204" pitchFamily="34" charset="0"/>
              <a:cs typeface="Arial" panose="020B0604020202020204" pitchFamily="34" charset="0"/>
            </a:rPr>
            <a:t> </a:t>
          </a:r>
          <a:r>
            <a:rPr lang="en-US" sz="1800" b="0" i="0" dirty="0">
              <a:latin typeface="Arial" panose="020B0604020202020204" pitchFamily="34" charset="0"/>
              <a:cs typeface="Arial" panose="020B0604020202020204" pitchFamily="34" charset="0"/>
            </a:rPr>
            <a:t>.</a:t>
          </a:r>
          <a:endParaRPr lang="vi-VN" sz="1800" b="0" i="0" dirty="0">
            <a:latin typeface="Arial" panose="020B0604020202020204" pitchFamily="34" charset="0"/>
            <a:cs typeface="Arial" panose="020B0604020202020204" pitchFamily="34" charset="0"/>
          </a:endParaRPr>
        </a:p>
        <a:p>
          <a:pPr algn="ctr"/>
          <a:endParaRPr lang="en-US" sz="1800" dirty="0"/>
        </a:p>
      </dgm:t>
    </dgm:pt>
    <dgm:pt modelId="{CD607B39-0C24-4DCF-BEEE-7107FB343A0B}" type="parTrans" cxnId="{F181D631-68A6-43E5-8E10-A4336B69560B}">
      <dgm:prSet/>
      <dgm:spPr/>
      <dgm:t>
        <a:bodyPr/>
        <a:lstStyle/>
        <a:p>
          <a:endParaRPr lang="en-US"/>
        </a:p>
      </dgm:t>
    </dgm:pt>
    <dgm:pt modelId="{3872F076-B5D4-4935-B42C-175B05DE05E0}" type="sibTrans" cxnId="{F181D631-68A6-43E5-8E10-A4336B69560B}">
      <dgm:prSet/>
      <dgm:spPr/>
      <dgm:t>
        <a:bodyPr/>
        <a:lstStyle/>
        <a:p>
          <a:endParaRPr lang="en-US"/>
        </a:p>
      </dgm:t>
    </dgm:pt>
    <dgm:pt modelId="{77D49DF7-AD99-416C-85D5-2731C959BED8}">
      <dgm:prSet custT="1"/>
      <dgm:spPr/>
      <dgm:t>
        <a:bodyPr/>
        <a:lstStyle/>
        <a:p>
          <a:pPr algn="ctr"/>
          <a:endParaRPr lang="en-US" sz="1800" dirty="0">
            <a:latin typeface="Arial" panose="020B0604020202020204" pitchFamily="34" charset="0"/>
            <a:cs typeface="Arial" panose="020B0604020202020204" pitchFamily="34" charset="0"/>
          </a:endParaRPr>
        </a:p>
        <a:p>
          <a:pPr algn="ctr"/>
          <a:endParaRPr lang="en-US" sz="1800" dirty="0">
            <a:latin typeface="Arial" panose="020B0604020202020204" pitchFamily="34" charset="0"/>
            <a:cs typeface="Arial" panose="020B0604020202020204" pitchFamily="34" charset="0"/>
          </a:endParaRPr>
        </a:p>
        <a:p>
          <a:pPr algn="just"/>
          <a:r>
            <a:rPr lang="vi-VN" sz="1800" dirty="0">
              <a:latin typeface="Arial" panose="020B0604020202020204" pitchFamily="34" charset="0"/>
              <a:cs typeface="Arial" panose="020B0604020202020204" pitchFamily="34" charset="0"/>
            </a:rPr>
            <a:t>3</a:t>
          </a:r>
          <a:r>
            <a:rPr lang="en-US" sz="1800" dirty="0">
              <a:latin typeface="Arial" panose="020B0604020202020204" pitchFamily="34" charset="0"/>
              <a:cs typeface="Arial" panose="020B0604020202020204" pitchFamily="34" charset="0"/>
            </a:rPr>
            <a:t>. </a:t>
          </a:r>
          <a:r>
            <a:rPr lang="vi-VN" sz="1800" dirty="0">
              <a:latin typeface="Arial" panose="020B0604020202020204" pitchFamily="34" charset="0"/>
              <a:cs typeface="Arial" panose="020B0604020202020204" pitchFamily="34" charset="0"/>
            </a:rPr>
            <a:t>Các đơn vị thuộc B, ĐP: </a:t>
          </a:r>
          <a:r>
            <a:rPr lang="en-US" sz="1800" dirty="0">
              <a:latin typeface="Arial" panose="020B0604020202020204" pitchFamily="34" charset="0"/>
              <a:cs typeface="Arial" panose="020B0604020202020204" pitchFamily="34" charset="0"/>
            </a:rPr>
            <a:t>Thực hiện nghiêm TTHC nội bộ theo quy định của các cấp có thẩm quyền; tham gia góp ý đối với đơn vị chủ trì xây dựng, ban hành quy định về TTHC nội bộ để bảo đảm các TTHC nội bộ đơn giản hóa, thuận lợi trong quá trình thực hiện.</a:t>
          </a:r>
        </a:p>
        <a:p>
          <a:pPr algn="ctr"/>
          <a:r>
            <a:rPr lang="en-US" sz="6500" dirty="0"/>
            <a:t> </a:t>
          </a:r>
        </a:p>
      </dgm:t>
    </dgm:pt>
    <dgm:pt modelId="{150E1A9D-F7F8-48E2-94F4-E00FF985BF56}" type="parTrans" cxnId="{65955678-66B8-40BA-A207-11680CBB9AA7}">
      <dgm:prSet/>
      <dgm:spPr/>
      <dgm:t>
        <a:bodyPr/>
        <a:lstStyle/>
        <a:p>
          <a:endParaRPr lang="en-US"/>
        </a:p>
      </dgm:t>
    </dgm:pt>
    <dgm:pt modelId="{B0B50E3D-25FD-42BF-ABD9-382CD5DFC4C9}" type="sibTrans" cxnId="{65955678-66B8-40BA-A207-11680CBB9AA7}">
      <dgm:prSet/>
      <dgm:spPr/>
      <dgm:t>
        <a:bodyPr/>
        <a:lstStyle/>
        <a:p>
          <a:endParaRPr lang="en-US"/>
        </a:p>
      </dgm:t>
    </dgm:pt>
    <dgm:pt modelId="{A8ECEF18-ECBE-470F-B3AC-9E88E1779684}" type="pres">
      <dgm:prSet presAssocID="{9CC880FA-73E2-433E-B34B-9519D3D2B64B}" presName="diagram" presStyleCnt="0">
        <dgm:presLayoutVars>
          <dgm:dir/>
          <dgm:resizeHandles val="exact"/>
        </dgm:presLayoutVars>
      </dgm:prSet>
      <dgm:spPr/>
    </dgm:pt>
    <dgm:pt modelId="{ACDE0CED-4C23-4A6D-A01C-7E297F3F6D9E}" type="pres">
      <dgm:prSet presAssocID="{045617B4-515B-4EDC-965B-17A9A8212F06}" presName="node" presStyleLbl="node1" presStyleIdx="0" presStyleCnt="3" custScaleX="162747" custScaleY="141370">
        <dgm:presLayoutVars>
          <dgm:bulletEnabled val="1"/>
        </dgm:presLayoutVars>
      </dgm:prSet>
      <dgm:spPr/>
    </dgm:pt>
    <dgm:pt modelId="{BFF6DF7F-FC69-4C76-B3BD-9127ECA27700}" type="pres">
      <dgm:prSet presAssocID="{EA756357-D3FA-42DD-AEC5-40561D58222E}" presName="sibTrans" presStyleCnt="0"/>
      <dgm:spPr/>
    </dgm:pt>
    <dgm:pt modelId="{59092494-04FF-4E1E-842C-9D00446E3A99}" type="pres">
      <dgm:prSet presAssocID="{FE3B3E6A-80A6-4437-A4A3-94350ECC490B}" presName="node" presStyleLbl="node1" presStyleIdx="1" presStyleCnt="3" custScaleX="202064" custScaleY="139993">
        <dgm:presLayoutVars>
          <dgm:bulletEnabled val="1"/>
        </dgm:presLayoutVars>
      </dgm:prSet>
      <dgm:spPr/>
    </dgm:pt>
    <dgm:pt modelId="{DC064A6A-67A0-4B66-A06F-16E4550BF667}" type="pres">
      <dgm:prSet presAssocID="{3872F076-B5D4-4935-B42C-175B05DE05E0}" presName="sibTrans" presStyleCnt="0"/>
      <dgm:spPr/>
    </dgm:pt>
    <dgm:pt modelId="{6E868E08-7B69-4D6F-A782-AB4D7C8F4C8C}" type="pres">
      <dgm:prSet presAssocID="{77D49DF7-AD99-416C-85D5-2731C959BED8}" presName="node" presStyleLbl="node1" presStyleIdx="2" presStyleCnt="3" custScaleX="253949" custScaleY="94840" custLinFactNeighborX="450" custLinFactNeighborY="-1846">
        <dgm:presLayoutVars>
          <dgm:bulletEnabled val="1"/>
        </dgm:presLayoutVars>
      </dgm:prSet>
      <dgm:spPr/>
    </dgm:pt>
  </dgm:ptLst>
  <dgm:cxnLst>
    <dgm:cxn modelId="{03035C0F-EF50-4949-87AD-2031F019AF3C}" type="presOf" srcId="{9CC880FA-73E2-433E-B34B-9519D3D2B64B}" destId="{A8ECEF18-ECBE-470F-B3AC-9E88E1779684}" srcOrd="0" destOrd="0" presId="urn:microsoft.com/office/officeart/2005/8/layout/default"/>
    <dgm:cxn modelId="{96948721-E6E5-4CB2-B2F3-5D61D6DC5C34}" type="presOf" srcId="{77D49DF7-AD99-416C-85D5-2731C959BED8}" destId="{6E868E08-7B69-4D6F-A782-AB4D7C8F4C8C}" srcOrd="0" destOrd="0" presId="urn:microsoft.com/office/officeart/2005/8/layout/default"/>
    <dgm:cxn modelId="{F181D631-68A6-43E5-8E10-A4336B69560B}" srcId="{9CC880FA-73E2-433E-B34B-9519D3D2B64B}" destId="{FE3B3E6A-80A6-4437-A4A3-94350ECC490B}" srcOrd="1" destOrd="0" parTransId="{CD607B39-0C24-4DCF-BEEE-7107FB343A0B}" sibTransId="{3872F076-B5D4-4935-B42C-175B05DE05E0}"/>
    <dgm:cxn modelId="{A893374E-5CDE-49CF-84FA-D8799BDA25B4}" srcId="{9CC880FA-73E2-433E-B34B-9519D3D2B64B}" destId="{045617B4-515B-4EDC-965B-17A9A8212F06}" srcOrd="0" destOrd="0" parTransId="{900D40ED-063A-4069-BE63-113115829993}" sibTransId="{EA756357-D3FA-42DD-AEC5-40561D58222E}"/>
    <dgm:cxn modelId="{43365B6E-5100-48FB-A721-8ACA0760C5A4}" type="presOf" srcId="{FE3B3E6A-80A6-4437-A4A3-94350ECC490B}" destId="{59092494-04FF-4E1E-842C-9D00446E3A99}" srcOrd="0" destOrd="0" presId="urn:microsoft.com/office/officeart/2005/8/layout/default"/>
    <dgm:cxn modelId="{65955678-66B8-40BA-A207-11680CBB9AA7}" srcId="{9CC880FA-73E2-433E-B34B-9519D3D2B64B}" destId="{77D49DF7-AD99-416C-85D5-2731C959BED8}" srcOrd="2" destOrd="0" parTransId="{150E1A9D-F7F8-48E2-94F4-E00FF985BF56}" sibTransId="{B0B50E3D-25FD-42BF-ABD9-382CD5DFC4C9}"/>
    <dgm:cxn modelId="{75C997E7-F23C-4083-A9E3-303F8C6D8CF5}" type="presOf" srcId="{045617B4-515B-4EDC-965B-17A9A8212F06}" destId="{ACDE0CED-4C23-4A6D-A01C-7E297F3F6D9E}" srcOrd="0" destOrd="0" presId="urn:microsoft.com/office/officeart/2005/8/layout/default"/>
    <dgm:cxn modelId="{83B890E9-9E7B-48DF-813D-D382B9EFBD02}" type="presParOf" srcId="{A8ECEF18-ECBE-470F-B3AC-9E88E1779684}" destId="{ACDE0CED-4C23-4A6D-A01C-7E297F3F6D9E}" srcOrd="0" destOrd="0" presId="urn:microsoft.com/office/officeart/2005/8/layout/default"/>
    <dgm:cxn modelId="{555EFC23-E6DA-4F5F-A12D-653B5A16A034}" type="presParOf" srcId="{A8ECEF18-ECBE-470F-B3AC-9E88E1779684}" destId="{BFF6DF7F-FC69-4C76-B3BD-9127ECA27700}" srcOrd="1" destOrd="0" presId="urn:microsoft.com/office/officeart/2005/8/layout/default"/>
    <dgm:cxn modelId="{0B5C4B18-4C89-42CB-B882-66CCCC29922B}" type="presParOf" srcId="{A8ECEF18-ECBE-470F-B3AC-9E88E1779684}" destId="{59092494-04FF-4E1E-842C-9D00446E3A99}" srcOrd="2" destOrd="0" presId="urn:microsoft.com/office/officeart/2005/8/layout/default"/>
    <dgm:cxn modelId="{A1B6B882-0C55-455A-813E-F688A7063E0D}" type="presParOf" srcId="{A8ECEF18-ECBE-470F-B3AC-9E88E1779684}" destId="{DC064A6A-67A0-4B66-A06F-16E4550BF667}" srcOrd="3" destOrd="0" presId="urn:microsoft.com/office/officeart/2005/8/layout/default"/>
    <dgm:cxn modelId="{33BD9AEB-ED92-4D4A-955D-9ED84FD4D423}" type="presParOf" srcId="{A8ECEF18-ECBE-470F-B3AC-9E88E1779684}" destId="{6E868E08-7B69-4D6F-A782-AB4D7C8F4C8C}"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42D2E0-BCB8-49D3-891E-583DA8757B99}">
      <dsp:nvSpPr>
        <dsp:cNvPr id="0" name=""/>
        <dsp:cNvSpPr/>
      </dsp:nvSpPr>
      <dsp:spPr>
        <a:xfrm>
          <a:off x="958787" y="2109"/>
          <a:ext cx="8238479" cy="1240147"/>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latin typeface="Times New Roman" panose="02020603050405020304" pitchFamily="18" charset="0"/>
              <a:cs typeface="Times New Roman" panose="02020603050405020304" pitchFamily="18" charset="0"/>
            </a:rPr>
            <a:t>I. ĐÁNH GIÁ KẾT QUẢ THỰC HIỆN THỜI GIAN QUA</a:t>
          </a:r>
        </a:p>
      </dsp:txBody>
      <dsp:txXfrm>
        <a:off x="958787" y="2109"/>
        <a:ext cx="8238479" cy="1240147"/>
      </dsp:txXfrm>
    </dsp:sp>
    <dsp:sp modelId="{77CE60B7-D82F-4AB5-9943-22E6E9793057}">
      <dsp:nvSpPr>
        <dsp:cNvPr id="0" name=""/>
        <dsp:cNvSpPr/>
      </dsp:nvSpPr>
      <dsp:spPr>
        <a:xfrm>
          <a:off x="985420" y="1699477"/>
          <a:ext cx="8185213" cy="1309361"/>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latin typeface="Times New Roman" panose="02020603050405020304" pitchFamily="18" charset="0"/>
              <a:cs typeface="Times New Roman" panose="02020603050405020304" pitchFamily="18" charset="0"/>
            </a:rPr>
            <a:t>II. KHÓ KHĂN, VƯỚNG MẮC VÀ THÁO GỠ, GIẢI ĐÁP</a:t>
          </a:r>
        </a:p>
      </dsp:txBody>
      <dsp:txXfrm>
        <a:off x="985420" y="1699477"/>
        <a:ext cx="8185213" cy="1309361"/>
      </dsp:txXfrm>
    </dsp:sp>
    <dsp:sp modelId="{A0218742-7D2F-4A58-950C-25662EEA401D}">
      <dsp:nvSpPr>
        <dsp:cNvPr id="0" name=""/>
        <dsp:cNvSpPr/>
      </dsp:nvSpPr>
      <dsp:spPr>
        <a:xfrm>
          <a:off x="985420" y="3466060"/>
          <a:ext cx="8185213" cy="1352404"/>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vi-VN" sz="3600" kern="1200" dirty="0">
              <a:latin typeface="Times New Roman" panose="02020603050405020304" pitchFamily="18" charset="0"/>
              <a:cs typeface="Times New Roman" panose="02020603050405020304" pitchFamily="18" charset="0"/>
            </a:rPr>
            <a:t>III. NHIỆM VỤ CỦA BỘ, CƠ QUAN, ĐỊA PHƯƠNG THỜI GIAN TỚI</a:t>
          </a:r>
          <a:endParaRPr lang="en-US" sz="3600" kern="1200" dirty="0">
            <a:latin typeface="Times New Roman" panose="02020603050405020304" pitchFamily="18" charset="0"/>
            <a:cs typeface="Times New Roman" panose="02020603050405020304" pitchFamily="18" charset="0"/>
          </a:endParaRPr>
        </a:p>
      </dsp:txBody>
      <dsp:txXfrm>
        <a:off x="985420" y="3466060"/>
        <a:ext cx="8185213" cy="135240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94C22C-6685-4C9F-82C4-7259D8D811D1}">
      <dsp:nvSpPr>
        <dsp:cNvPr id="0" name=""/>
        <dsp:cNvSpPr/>
      </dsp:nvSpPr>
      <dsp:spPr>
        <a:xfrm>
          <a:off x="3479394" y="652"/>
          <a:ext cx="7182680" cy="2544983"/>
        </a:xfrm>
        <a:prstGeom prst="rightArrow">
          <a:avLst>
            <a:gd name="adj1" fmla="val 75000"/>
            <a:gd name="adj2" fmla="val 50000"/>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just" defTabSz="622300">
            <a:lnSpc>
              <a:spcPct val="90000"/>
            </a:lnSpc>
            <a:spcBef>
              <a:spcPct val="0"/>
            </a:spcBef>
            <a:spcAft>
              <a:spcPct val="15000"/>
            </a:spcAft>
            <a:buChar char="•"/>
          </a:pPr>
          <a:r>
            <a:rPr lang="en-US" sz="1400" kern="1200" dirty="0">
              <a:highlight>
                <a:srgbClr val="FFFFFF"/>
              </a:highlight>
              <a:latin typeface="Arial" panose="020B0604020202020204" pitchFamily="34" charset="0"/>
              <a:cs typeface="Arial" panose="020B0604020202020204" pitchFamily="34" charset="0"/>
            </a:rPr>
            <a:t>Tất cả các bộ, ngành đều đã công bố TTHC nội bộ; số lượng nhiều nhất là 264 và ít nhất là 21.</a:t>
          </a:r>
        </a:p>
        <a:p>
          <a:pPr marL="114300" lvl="1" indent="-114300" algn="just" defTabSz="622300">
            <a:lnSpc>
              <a:spcPct val="90000"/>
            </a:lnSpc>
            <a:spcBef>
              <a:spcPct val="0"/>
            </a:spcBef>
            <a:spcAft>
              <a:spcPct val="15000"/>
            </a:spcAft>
            <a:buChar char="•"/>
          </a:pPr>
          <a:r>
            <a:rPr lang="en-US" sz="1400" kern="1200" dirty="0">
              <a:latin typeface="Arial" panose="020B0604020202020204" pitchFamily="34" charset="0"/>
              <a:cs typeface="Arial" panose="020B0604020202020204" pitchFamily="34" charset="0"/>
            </a:rPr>
            <a:t>02 bộ đã trình và được </a:t>
          </a:r>
          <a:r>
            <a:rPr lang="en-US" sz="1400" kern="1200" dirty="0" err="1">
              <a:latin typeface="Arial" panose="020B0604020202020204" pitchFamily="34" charset="0"/>
              <a:cs typeface="Arial" panose="020B0604020202020204" pitchFamily="34" charset="0"/>
            </a:rPr>
            <a:t>TTgCP</a:t>
          </a:r>
          <a:r>
            <a:rPr lang="en-US" sz="1400" kern="1200" dirty="0">
              <a:latin typeface="Arial" panose="020B0604020202020204" pitchFamily="34" charset="0"/>
              <a:cs typeface="Arial" panose="020B0604020202020204" pitchFamily="34" charset="0"/>
            </a:rPr>
            <a:t> phê duyệt phương án ĐGH TTHC nội bộ và đã có các phương án được thực thi (BTC, BTTTT).</a:t>
          </a:r>
        </a:p>
        <a:p>
          <a:pPr marL="114300" lvl="1" indent="-114300" algn="just" defTabSz="622300">
            <a:lnSpc>
              <a:spcPct val="90000"/>
            </a:lnSpc>
            <a:spcBef>
              <a:spcPct val="0"/>
            </a:spcBef>
            <a:spcAft>
              <a:spcPct val="15000"/>
            </a:spcAft>
            <a:buChar char="•"/>
          </a:pPr>
          <a:r>
            <a:rPr lang="en-US" sz="1400" kern="1200" dirty="0">
              <a:latin typeface="Arial" panose="020B0604020202020204" pitchFamily="34" charset="0"/>
              <a:cs typeface="Arial" panose="020B0604020202020204" pitchFamily="34" charset="0"/>
            </a:rPr>
            <a:t>03 bộ chủ động ĐGH TTHC nội bộ trong quá trình xây dựng, ban hành VB QPPL: BNV, BNNPTNT, BGD-ĐT.</a:t>
          </a:r>
        </a:p>
        <a:p>
          <a:pPr marL="114300" lvl="1" indent="-114300" algn="just" defTabSz="622300">
            <a:lnSpc>
              <a:spcPct val="90000"/>
            </a:lnSpc>
            <a:spcBef>
              <a:spcPct val="0"/>
            </a:spcBef>
            <a:spcAft>
              <a:spcPct val="15000"/>
            </a:spcAft>
            <a:buChar char="•"/>
          </a:pPr>
          <a:r>
            <a:rPr lang="en-US" sz="1400" kern="1200" dirty="0">
              <a:latin typeface="Arial" panose="020B0604020202020204" pitchFamily="34" charset="0"/>
              <a:cs typeface="Arial" panose="020B0604020202020204" pitchFamily="34" charset="0"/>
            </a:rPr>
            <a:t>06 bộ đã phê duyệt, thực thi PA ĐGH TTHC NB theo thẩm quyền: VPCP, BKHCN, BGTVT, BNG, BQP, BTP, BVH. </a:t>
          </a:r>
        </a:p>
        <a:p>
          <a:pPr marL="114300" lvl="1" indent="-114300" algn="just" defTabSz="622300">
            <a:lnSpc>
              <a:spcPct val="90000"/>
            </a:lnSpc>
            <a:spcBef>
              <a:spcPct val="0"/>
            </a:spcBef>
            <a:spcAft>
              <a:spcPct val="15000"/>
            </a:spcAft>
            <a:buChar char="•"/>
          </a:pPr>
          <a:endParaRPr lang="en-US" sz="1400" kern="1200" dirty="0">
            <a:latin typeface="Arial" panose="020B0604020202020204" pitchFamily="34" charset="0"/>
            <a:cs typeface="Arial" panose="020B0604020202020204" pitchFamily="34" charset="0"/>
          </a:endParaRPr>
        </a:p>
      </dsp:txBody>
      <dsp:txXfrm>
        <a:off x="3479394" y="318775"/>
        <a:ext cx="6228311" cy="1908737"/>
      </dsp:txXfrm>
    </dsp:sp>
    <dsp:sp modelId="{C7044587-9712-4B17-8DAB-35846C32AC9D}">
      <dsp:nvSpPr>
        <dsp:cNvPr id="0" name=""/>
        <dsp:cNvSpPr/>
      </dsp:nvSpPr>
      <dsp:spPr>
        <a:xfrm>
          <a:off x="550421" y="652"/>
          <a:ext cx="2928973" cy="2544983"/>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vi-VN" sz="3100" kern="1200" dirty="0"/>
            <a:t>CÁC BỘ, </a:t>
          </a:r>
        </a:p>
        <a:p>
          <a:pPr marL="0" lvl="0" indent="0" algn="ctr" defTabSz="1377950">
            <a:lnSpc>
              <a:spcPct val="90000"/>
            </a:lnSpc>
            <a:spcBef>
              <a:spcPct val="0"/>
            </a:spcBef>
            <a:spcAft>
              <a:spcPct val="35000"/>
            </a:spcAft>
            <a:buNone/>
          </a:pPr>
          <a:r>
            <a:rPr lang="vi-VN" sz="3100" kern="1200" dirty="0"/>
            <a:t>CƠ QUAN NGANG BỘ</a:t>
          </a:r>
          <a:endParaRPr lang="en-US" sz="3100" kern="1200" dirty="0"/>
        </a:p>
      </dsp:txBody>
      <dsp:txXfrm>
        <a:off x="674657" y="124888"/>
        <a:ext cx="2680501" cy="2296511"/>
      </dsp:txXfrm>
    </dsp:sp>
    <dsp:sp modelId="{D4D8EDC1-0CCD-4697-8A5C-CEDED1372CA4}">
      <dsp:nvSpPr>
        <dsp:cNvPr id="0" name=""/>
        <dsp:cNvSpPr/>
      </dsp:nvSpPr>
      <dsp:spPr>
        <a:xfrm>
          <a:off x="3383516" y="2800134"/>
          <a:ext cx="7367350" cy="2544983"/>
        </a:xfrm>
        <a:prstGeom prst="rightArrow">
          <a:avLst>
            <a:gd name="adj1" fmla="val 75000"/>
            <a:gd name="adj2" fmla="val 50000"/>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just" defTabSz="622300">
            <a:lnSpc>
              <a:spcPct val="90000"/>
            </a:lnSpc>
            <a:spcBef>
              <a:spcPct val="0"/>
            </a:spcBef>
            <a:spcAft>
              <a:spcPct val="15000"/>
            </a:spcAft>
            <a:buChar char="•"/>
          </a:pPr>
          <a:r>
            <a:rPr lang="nl-NL" sz="1400" b="0" i="0" kern="1200" dirty="0">
              <a:latin typeface="Arial" panose="020B0604020202020204" pitchFamily="34" charset="0"/>
              <a:cs typeface="Arial" panose="020B0604020202020204" pitchFamily="34" charset="0"/>
            </a:rPr>
            <a:t>63/63 địa phương</a:t>
          </a:r>
          <a:r>
            <a:rPr lang="vi-VN" sz="1400" b="0" i="0" kern="1200" dirty="0">
              <a:latin typeface="Arial" panose="020B0604020202020204" pitchFamily="34" charset="0"/>
              <a:cs typeface="Arial" panose="020B0604020202020204" pitchFamily="34" charset="0"/>
            </a:rPr>
            <a:t> </a:t>
          </a:r>
          <a:r>
            <a:rPr lang="en-US" sz="1400" b="0" i="0" kern="1200" dirty="0">
              <a:latin typeface="Arial" panose="020B0604020202020204" pitchFamily="34" charset="0"/>
              <a:cs typeface="Arial" panose="020B0604020202020204" pitchFamily="34" charset="0"/>
            </a:rPr>
            <a:t>đã </a:t>
          </a:r>
          <a:r>
            <a:rPr lang="vi-VN" sz="1400" b="0" i="0" kern="1200" dirty="0">
              <a:latin typeface="Arial" panose="020B0604020202020204" pitchFamily="34" charset="0"/>
              <a:cs typeface="Arial" panose="020B0604020202020204" pitchFamily="34" charset="0"/>
            </a:rPr>
            <a:t>công bố </a:t>
          </a:r>
          <a:r>
            <a:rPr lang="nl-NL" sz="1400" b="0" i="0" kern="1200" dirty="0">
              <a:latin typeface="Arial" panose="020B0604020202020204" pitchFamily="34" charset="0"/>
              <a:cs typeface="Arial" panose="020B0604020202020204" pitchFamily="34" charset="0"/>
            </a:rPr>
            <a:t>TTHC nội bộ; số lượng nhiều nhất là hơn 300 TTHC và ít nhất là 8 TTHC NB</a:t>
          </a:r>
          <a:r>
            <a:rPr lang="vi-VN" sz="1400" b="0" i="0" kern="1200" dirty="0">
              <a:latin typeface="Arial" panose="020B0604020202020204" pitchFamily="34" charset="0"/>
              <a:cs typeface="Arial" panose="020B0604020202020204" pitchFamily="34" charset="0"/>
            </a:rPr>
            <a:t>.</a:t>
          </a:r>
          <a:endParaRPr lang="en-US" sz="1400" b="0" i="0" kern="1200" dirty="0">
            <a:latin typeface="Arial" panose="020B0604020202020204" pitchFamily="34" charset="0"/>
            <a:cs typeface="Arial" panose="020B0604020202020204" pitchFamily="34" charset="0"/>
          </a:endParaRPr>
        </a:p>
        <a:p>
          <a:pPr marL="114300" lvl="1" indent="-114300" algn="just" defTabSz="622300">
            <a:lnSpc>
              <a:spcPct val="90000"/>
            </a:lnSpc>
            <a:spcBef>
              <a:spcPct val="0"/>
            </a:spcBef>
            <a:spcAft>
              <a:spcPct val="15000"/>
            </a:spcAft>
            <a:buChar char="•"/>
          </a:pPr>
          <a:r>
            <a:rPr lang="en-US" sz="1400" b="0" i="0" kern="1200" dirty="0">
              <a:latin typeface="Arial" panose="020B0604020202020204" pitchFamily="34" charset="0"/>
              <a:cs typeface="Arial" panose="020B0604020202020204" pitchFamily="34" charset="0"/>
            </a:rPr>
            <a:t>50/63 địa phương đã rà soát và phê duyệt phương án ĐGH, trong đó ĐP có số lượng TTHC được rà soát nhiều nhất là 256; ĐP có số lượng TTHC được phê duyệt phương án ĐGH nhiều nhất là 98. Có 31/50 ĐP đã thực thi toàn bộ hoặc một phần phương án ĐGH được phê duyệt. </a:t>
          </a:r>
        </a:p>
      </dsp:txBody>
      <dsp:txXfrm>
        <a:off x="3383516" y="3118257"/>
        <a:ext cx="6412981" cy="1908737"/>
      </dsp:txXfrm>
    </dsp:sp>
    <dsp:sp modelId="{5206DAB1-7BBD-4A41-8F26-511ECA49AFE9}">
      <dsp:nvSpPr>
        <dsp:cNvPr id="0" name=""/>
        <dsp:cNvSpPr/>
      </dsp:nvSpPr>
      <dsp:spPr>
        <a:xfrm>
          <a:off x="461629" y="2800134"/>
          <a:ext cx="2921887" cy="2544983"/>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vi-VN" sz="3100" kern="1200" dirty="0"/>
            <a:t>UBND CÁC TỈNH, THÀNH PHỐ TRỰC THUỘC TW</a:t>
          </a:r>
          <a:endParaRPr lang="en-US" sz="3100" kern="1200" dirty="0"/>
        </a:p>
      </dsp:txBody>
      <dsp:txXfrm>
        <a:off x="585865" y="2924370"/>
        <a:ext cx="2673415" cy="22965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94C22C-6685-4C9F-82C4-7259D8D811D1}">
      <dsp:nvSpPr>
        <dsp:cNvPr id="0" name=""/>
        <dsp:cNvSpPr/>
      </dsp:nvSpPr>
      <dsp:spPr>
        <a:xfrm>
          <a:off x="3388326" y="652"/>
          <a:ext cx="7182680" cy="2544983"/>
        </a:xfrm>
        <a:prstGeom prst="rightArrow">
          <a:avLst>
            <a:gd name="adj1" fmla="val 75000"/>
            <a:gd name="adj2" fmla="val 50000"/>
          </a:avLst>
        </a:prstGeom>
        <a:solidFill>
          <a:schemeClr val="accent2">
            <a:tint val="40000"/>
            <a:alpha val="90000"/>
            <a:hueOff val="0"/>
            <a:satOff val="0"/>
            <a:lumOff val="0"/>
            <a:alphaOff val="0"/>
          </a:schemeClr>
        </a:solidFill>
        <a:ln w="15875"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 tIns="7620" rIns="7620" bIns="7620" numCol="1" spcCol="1270" anchor="t" anchorCtr="0">
          <a:noAutofit/>
        </a:bodyPr>
        <a:lstStyle/>
        <a:p>
          <a:pPr marL="114300" lvl="1" indent="-114300" algn="just" defTabSz="533400">
            <a:lnSpc>
              <a:spcPct val="90000"/>
            </a:lnSpc>
            <a:spcBef>
              <a:spcPct val="0"/>
            </a:spcBef>
            <a:spcAft>
              <a:spcPct val="15000"/>
            </a:spcAft>
            <a:buChar char="•"/>
          </a:pPr>
          <a:r>
            <a:rPr lang="en-US" sz="1200" kern="1200" dirty="0">
              <a:highlight>
                <a:srgbClr val="FFFFFF"/>
              </a:highlight>
              <a:latin typeface="Arial" panose="020B0604020202020204" pitchFamily="34" charset="0"/>
              <a:cs typeface="Arial" panose="020B0604020202020204" pitchFamily="34" charset="0"/>
            </a:rPr>
            <a:t>Các bộ công bố chưa đầy đủ các TTHC thực hiện tại bộ, nhất là các TTHC thuộc phạm vi QLNN của các bộ, </a:t>
          </a:r>
          <a:r>
            <a:rPr lang="vi-VN" sz="1200" kern="1200" dirty="0">
              <a:highlight>
                <a:srgbClr val="FFFFFF"/>
              </a:highlight>
              <a:latin typeface="Arial" panose="020B0604020202020204" pitchFamily="34" charset="0"/>
              <a:cs typeface="Arial" panose="020B0604020202020204" pitchFamily="34" charset="0"/>
            </a:rPr>
            <a:t>cơ quan khác; nhiều TTHC chưa được các bộ quan tâm công bố (với lý do: ít phát sinh trên thực tế)</a:t>
          </a:r>
          <a:r>
            <a:rPr lang="en-US" sz="1200" kern="1200" dirty="0">
              <a:highlight>
                <a:srgbClr val="FFFFFF"/>
              </a:highlight>
              <a:latin typeface="Arial" panose="020B0604020202020204" pitchFamily="34" charset="0"/>
              <a:cs typeface="Arial" panose="020B0604020202020204" pitchFamily="34" charset="0"/>
            </a:rPr>
            <a:t>.</a:t>
          </a:r>
        </a:p>
        <a:p>
          <a:pPr marL="114300" lvl="1" indent="-114300" algn="just" defTabSz="533400">
            <a:lnSpc>
              <a:spcPct val="90000"/>
            </a:lnSpc>
            <a:spcBef>
              <a:spcPct val="0"/>
            </a:spcBef>
            <a:spcAft>
              <a:spcPct val="15000"/>
            </a:spcAft>
            <a:buChar char="•"/>
          </a:pPr>
          <a:r>
            <a:rPr lang="vi-VN" sz="1200" kern="1200" dirty="0">
              <a:latin typeface="Arial" panose="020B0604020202020204" pitchFamily="34" charset="0"/>
              <a:cs typeface="Arial" panose="020B0604020202020204" pitchFamily="34" charset="0"/>
            </a:rPr>
            <a:t>Việc rà soát, trình phê duyệt PA ĐGH TTHC nội bộ giữa các cơ quan HCNN nói chung và TTHC NB trọng tâm ưu tiên nói riêng còn chậm về tiến độ, chưa bảo đảm về chất lượng. Một số bộ trình và phải hoàn thiện nhiều lần do không đáp ứng yêu cầu về hồ sơ trình và nội dung PA ĐGH.</a:t>
          </a:r>
          <a:endParaRPr lang="en-US" sz="1200" kern="1200" dirty="0">
            <a:latin typeface="Arial" panose="020B0604020202020204" pitchFamily="34" charset="0"/>
            <a:cs typeface="Arial" panose="020B0604020202020204" pitchFamily="34" charset="0"/>
          </a:endParaRPr>
        </a:p>
        <a:p>
          <a:pPr marL="114300" lvl="1" indent="-114300" algn="just" defTabSz="533400">
            <a:lnSpc>
              <a:spcPct val="90000"/>
            </a:lnSpc>
            <a:spcBef>
              <a:spcPct val="0"/>
            </a:spcBef>
            <a:spcAft>
              <a:spcPct val="15000"/>
            </a:spcAft>
            <a:buChar char="•"/>
          </a:pPr>
          <a:r>
            <a:rPr lang="vi-VN" sz="1200" kern="1200" dirty="0">
              <a:latin typeface="Arial" panose="020B0604020202020204" pitchFamily="34" charset="0"/>
              <a:cs typeface="Arial" panose="020B0604020202020204" pitchFamily="34" charset="0"/>
            </a:rPr>
            <a:t>Việc phê duyệt, thực thi PA ĐGH thuộc thẩm quyền của các bộ nhìn chung chưa đạt yêu cầu về tiến độ và tỷ lệ cắt giảm, ĐGH đề ra.</a:t>
          </a:r>
          <a:endParaRPr lang="en-US" sz="1200" kern="1200" dirty="0">
            <a:latin typeface="Arial" panose="020B0604020202020204" pitchFamily="34" charset="0"/>
            <a:cs typeface="Arial" panose="020B0604020202020204" pitchFamily="34" charset="0"/>
          </a:endParaRPr>
        </a:p>
        <a:p>
          <a:pPr marL="114300" lvl="1" indent="-114300" algn="just" defTabSz="533400">
            <a:lnSpc>
              <a:spcPct val="90000"/>
            </a:lnSpc>
            <a:spcBef>
              <a:spcPct val="0"/>
            </a:spcBef>
            <a:spcAft>
              <a:spcPct val="15000"/>
            </a:spcAft>
            <a:buChar char="•"/>
          </a:pPr>
          <a:r>
            <a:rPr lang="vi-VN" sz="1200" b="0" i="0" kern="1200" dirty="0">
              <a:latin typeface="Arial" panose="020B0604020202020204" pitchFamily="34" charset="0"/>
              <a:cs typeface="Arial" panose="020B0604020202020204" pitchFamily="34" charset="0"/>
            </a:rPr>
            <a:t>Đa số các bộ, cơ quan chưa quan tâm đến việc tính toán chi phí tuân thủ TTHC nội bộ theo hướng dẫn của VPCP.</a:t>
          </a:r>
          <a:endParaRPr lang="en-US" sz="1200" kern="1200" dirty="0">
            <a:latin typeface="Arial" panose="020B0604020202020204" pitchFamily="34" charset="0"/>
            <a:cs typeface="Arial" panose="020B0604020202020204" pitchFamily="34" charset="0"/>
          </a:endParaRPr>
        </a:p>
      </dsp:txBody>
      <dsp:txXfrm>
        <a:off x="3388326" y="318775"/>
        <a:ext cx="6228311" cy="1908737"/>
      </dsp:txXfrm>
    </dsp:sp>
    <dsp:sp modelId="{C7044587-9712-4B17-8DAB-35846C32AC9D}">
      <dsp:nvSpPr>
        <dsp:cNvPr id="0" name=""/>
        <dsp:cNvSpPr/>
      </dsp:nvSpPr>
      <dsp:spPr>
        <a:xfrm>
          <a:off x="641489" y="652"/>
          <a:ext cx="2746837" cy="2544983"/>
        </a:xfrm>
        <a:prstGeom prst="round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vi-VN" sz="3100" kern="1200" dirty="0"/>
            <a:t>CÁC BỘ, </a:t>
          </a:r>
        </a:p>
        <a:p>
          <a:pPr marL="0" lvl="0" indent="0" algn="ctr" defTabSz="1377950">
            <a:lnSpc>
              <a:spcPct val="90000"/>
            </a:lnSpc>
            <a:spcBef>
              <a:spcPct val="0"/>
            </a:spcBef>
            <a:spcAft>
              <a:spcPct val="35000"/>
            </a:spcAft>
            <a:buNone/>
          </a:pPr>
          <a:r>
            <a:rPr lang="vi-VN" sz="3100" kern="1200" dirty="0"/>
            <a:t>CƠ QUAN NGANG BỘ</a:t>
          </a:r>
          <a:endParaRPr lang="en-US" sz="3100" kern="1200" dirty="0"/>
        </a:p>
      </dsp:txBody>
      <dsp:txXfrm>
        <a:off x="765725" y="124888"/>
        <a:ext cx="2498365" cy="2296511"/>
      </dsp:txXfrm>
    </dsp:sp>
    <dsp:sp modelId="{D4D8EDC1-0CCD-4697-8A5C-CEDED1372CA4}">
      <dsp:nvSpPr>
        <dsp:cNvPr id="0" name=""/>
        <dsp:cNvSpPr/>
      </dsp:nvSpPr>
      <dsp:spPr>
        <a:xfrm>
          <a:off x="3383516" y="2800134"/>
          <a:ext cx="7367350" cy="2544983"/>
        </a:xfrm>
        <a:prstGeom prst="rightArrow">
          <a:avLst>
            <a:gd name="adj1" fmla="val 75000"/>
            <a:gd name="adj2" fmla="val 50000"/>
          </a:avLst>
        </a:prstGeom>
        <a:solidFill>
          <a:schemeClr val="accent2">
            <a:tint val="40000"/>
            <a:alpha val="90000"/>
            <a:hueOff val="-9833447"/>
            <a:satOff val="-5766"/>
            <a:lumOff val="-718"/>
            <a:alphaOff val="0"/>
          </a:schemeClr>
        </a:solidFill>
        <a:ln w="15875" cap="rnd" cmpd="sng" algn="ctr">
          <a:solidFill>
            <a:schemeClr val="accent2">
              <a:tint val="40000"/>
              <a:alpha val="90000"/>
              <a:hueOff val="-9833447"/>
              <a:satOff val="-5766"/>
              <a:lumOff val="-71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 tIns="7620" rIns="7620" bIns="7620" numCol="1" spcCol="1270" anchor="t" anchorCtr="0">
          <a:noAutofit/>
        </a:bodyPr>
        <a:lstStyle/>
        <a:p>
          <a:pPr marL="114300" lvl="1" indent="-114300" algn="just" defTabSz="533400">
            <a:lnSpc>
              <a:spcPct val="90000"/>
            </a:lnSpc>
            <a:spcBef>
              <a:spcPct val="0"/>
            </a:spcBef>
            <a:spcAft>
              <a:spcPct val="15000"/>
            </a:spcAft>
            <a:buChar char="•"/>
          </a:pPr>
          <a:r>
            <a:rPr lang="en-US" sz="1200" kern="1200" dirty="0">
              <a:latin typeface="Arial" panose="020B0604020202020204" pitchFamily="34" charset="0"/>
              <a:cs typeface="Arial" panose="020B0604020202020204" pitchFamily="34" charset="0"/>
            </a:rPr>
            <a:t>Các </a:t>
          </a:r>
          <a:r>
            <a:rPr lang="vi-VN" sz="1200" kern="1200" dirty="0">
              <a:latin typeface="Arial" panose="020B0604020202020204" pitchFamily="34" charset="0"/>
              <a:cs typeface="Arial" panose="020B0604020202020204" pitchFamily="34" charset="0"/>
            </a:rPr>
            <a:t>ĐP</a:t>
          </a:r>
          <a:r>
            <a:rPr lang="en-US" sz="1200" kern="1200" dirty="0">
              <a:latin typeface="Arial" panose="020B0604020202020204" pitchFamily="34" charset="0"/>
              <a:cs typeface="Arial" panose="020B0604020202020204" pitchFamily="34" charset="0"/>
            </a:rPr>
            <a:t> công bố chưa đầy đủ các TTHC thực hiện tại </a:t>
          </a:r>
          <a:r>
            <a:rPr lang="vi-VN" sz="1200" kern="1200" dirty="0">
              <a:latin typeface="Arial" panose="020B0604020202020204" pitchFamily="34" charset="0"/>
              <a:cs typeface="Arial" panose="020B0604020202020204" pitchFamily="34" charset="0"/>
            </a:rPr>
            <a:t>ĐP, nhất là các TTHC có thẩm quyền giải quyết của cấp huyện, cấp xã; nhiều TTHC chưa được các ĐP quan tâm công bố (với lý do: ĐP hiện chưa ban hành quy định cụ thể mà chỉ thực hiện theo quy định của TW)</a:t>
          </a:r>
          <a:r>
            <a:rPr lang="en-US" sz="1200" kern="1200" dirty="0">
              <a:latin typeface="Arial" panose="020B0604020202020204" pitchFamily="34" charset="0"/>
              <a:cs typeface="Arial" panose="020B0604020202020204" pitchFamily="34" charset="0"/>
            </a:rPr>
            <a:t>.</a:t>
          </a:r>
          <a:endParaRPr lang="en-US" sz="1200" b="0" i="0" kern="1200" dirty="0">
            <a:latin typeface="Arial" panose="020B0604020202020204" pitchFamily="34" charset="0"/>
            <a:cs typeface="Arial" panose="020B0604020202020204" pitchFamily="34" charset="0"/>
          </a:endParaRPr>
        </a:p>
        <a:p>
          <a:pPr marL="114300" lvl="1" indent="-114300" algn="just" defTabSz="533400">
            <a:lnSpc>
              <a:spcPct val="90000"/>
            </a:lnSpc>
            <a:spcBef>
              <a:spcPct val="0"/>
            </a:spcBef>
            <a:spcAft>
              <a:spcPct val="15000"/>
            </a:spcAft>
            <a:buChar char="•"/>
          </a:pPr>
          <a:r>
            <a:rPr lang="vi-VN" sz="1200" kern="1200" dirty="0">
              <a:latin typeface="Arial" panose="020B0604020202020204" pitchFamily="34" charset="0"/>
              <a:cs typeface="Arial" panose="020B0604020202020204" pitchFamily="34" charset="0"/>
            </a:rPr>
            <a:t>Việc phê duyệt, thực thi PA ĐGH thuộc thẩm quyền của các ĐP nhìn chung chưa đạt yêu cầu về tiến độ và tỷ lệ cắt giảm, ĐGH đề ra (có ĐP đạt tỷ lệ nhưng chỉ tính trên số lượng TTHC đã công bố; nhiều ĐP có PA ĐGH chỉ đề xuất sửa VB của các bộ, CQ TW nhưng lại tính kết quả ĐGH cho ĐP là chưa phù hợp). </a:t>
          </a:r>
          <a:endParaRPr lang="en-US" sz="1200" b="0" i="0" kern="1200" dirty="0">
            <a:latin typeface="Arial" panose="020B0604020202020204" pitchFamily="34" charset="0"/>
            <a:cs typeface="Arial" panose="020B0604020202020204" pitchFamily="34" charset="0"/>
          </a:endParaRPr>
        </a:p>
        <a:p>
          <a:pPr marL="114300" lvl="1" indent="-114300" algn="just" defTabSz="533400">
            <a:lnSpc>
              <a:spcPct val="90000"/>
            </a:lnSpc>
            <a:spcBef>
              <a:spcPct val="0"/>
            </a:spcBef>
            <a:spcAft>
              <a:spcPct val="15000"/>
            </a:spcAft>
            <a:buChar char="•"/>
          </a:pPr>
          <a:r>
            <a:rPr lang="vi-VN" sz="1200" b="0" i="0" kern="1200" dirty="0">
              <a:latin typeface="Arial" panose="020B0604020202020204" pitchFamily="34" charset="0"/>
              <a:cs typeface="Arial" panose="020B0604020202020204" pitchFamily="34" charset="0"/>
            </a:rPr>
            <a:t>Đa số ĐP chưa quan tâm đến việc tính toán chi phí tuân thủ TTHC nội bộ theo hướng dẫn của VPCP.</a:t>
          </a:r>
          <a:endParaRPr lang="en-US" sz="1200" b="0" i="0" kern="1200" dirty="0">
            <a:latin typeface="Arial" panose="020B0604020202020204" pitchFamily="34" charset="0"/>
            <a:cs typeface="Arial" panose="020B0604020202020204" pitchFamily="34" charset="0"/>
          </a:endParaRPr>
        </a:p>
      </dsp:txBody>
      <dsp:txXfrm>
        <a:off x="3383516" y="3118257"/>
        <a:ext cx="6412981" cy="1908737"/>
      </dsp:txXfrm>
    </dsp:sp>
    <dsp:sp modelId="{5206DAB1-7BBD-4A41-8F26-511ECA49AFE9}">
      <dsp:nvSpPr>
        <dsp:cNvPr id="0" name=""/>
        <dsp:cNvSpPr/>
      </dsp:nvSpPr>
      <dsp:spPr>
        <a:xfrm>
          <a:off x="461629" y="2800134"/>
          <a:ext cx="2921887" cy="2544983"/>
        </a:xfrm>
        <a:prstGeom prst="roundRect">
          <a:avLst/>
        </a:prstGeom>
        <a:solidFill>
          <a:schemeClr val="accent2">
            <a:hueOff val="-8754431"/>
            <a:satOff val="-7900"/>
            <a:lumOff val="-1762"/>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marL="0" lvl="0" indent="0" algn="ctr" defTabSz="1377950">
            <a:lnSpc>
              <a:spcPct val="90000"/>
            </a:lnSpc>
            <a:spcBef>
              <a:spcPct val="0"/>
            </a:spcBef>
            <a:spcAft>
              <a:spcPct val="35000"/>
            </a:spcAft>
            <a:buNone/>
          </a:pPr>
          <a:r>
            <a:rPr lang="vi-VN" sz="3100" kern="1200" dirty="0"/>
            <a:t>UBND CÁC TỈNH, THÀNH PHỐ TRỰC THUỘC TW</a:t>
          </a:r>
          <a:endParaRPr lang="en-US" sz="3100" kern="1200" dirty="0"/>
        </a:p>
      </dsp:txBody>
      <dsp:txXfrm>
        <a:off x="585865" y="2924370"/>
        <a:ext cx="2673415" cy="22965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E2EB8C-37EF-4270-9960-69956ED6EEB4}">
      <dsp:nvSpPr>
        <dsp:cNvPr id="0" name=""/>
        <dsp:cNvSpPr/>
      </dsp:nvSpPr>
      <dsp:spPr>
        <a:xfrm>
          <a:off x="0" y="0"/>
          <a:ext cx="9943230" cy="2030539"/>
        </a:xfrm>
        <a:prstGeom prst="roundRect">
          <a:avLst>
            <a:gd name="adj" fmla="val 10000"/>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3CD6A19-6253-4144-A03A-CFD86574774D}">
      <dsp:nvSpPr>
        <dsp:cNvPr id="0" name=""/>
        <dsp:cNvSpPr/>
      </dsp:nvSpPr>
      <dsp:spPr>
        <a:xfrm>
          <a:off x="298369" y="270738"/>
          <a:ext cx="2213436" cy="1489062"/>
        </a:xfrm>
        <a:prstGeom prst="roundRect">
          <a:avLst>
            <a:gd name="adj" fmla="val 10000"/>
          </a:avLst>
        </a:prstGeom>
        <a:blipFill rotWithShape="1">
          <a:blip xmlns:r="http://schemas.openxmlformats.org/officeDocument/2006/relationships" r:embed="rId1"/>
          <a:srcRect/>
          <a:stretch>
            <a:fillRect t="-24000" b="-24000"/>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D1DEF76-759D-4AC3-88A5-5484200498BE}">
      <dsp:nvSpPr>
        <dsp:cNvPr id="0" name=""/>
        <dsp:cNvSpPr/>
      </dsp:nvSpPr>
      <dsp:spPr>
        <a:xfrm rot="10800000">
          <a:off x="380830" y="2030539"/>
          <a:ext cx="2048513" cy="2481771"/>
        </a:xfrm>
        <a:prstGeom prst="round2SameRect">
          <a:avLst>
            <a:gd name="adj1" fmla="val 10500"/>
            <a:gd name="adj2" fmla="val 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t" anchorCtr="0">
          <a:noAutofit/>
        </a:bodyPr>
        <a:lstStyle/>
        <a:p>
          <a:pPr marL="0" lvl="0" indent="0" algn="just" defTabSz="711200">
            <a:lnSpc>
              <a:spcPct val="90000"/>
            </a:lnSpc>
            <a:spcBef>
              <a:spcPct val="0"/>
            </a:spcBef>
            <a:spcAft>
              <a:spcPct val="35000"/>
            </a:spcAft>
            <a:buNone/>
          </a:pPr>
          <a:r>
            <a:rPr lang="vi-VN" sz="1600" kern="1200" dirty="0">
              <a:latin typeface="Arial" panose="020B0604020202020204" pitchFamily="34" charset="0"/>
              <a:cs typeface="Arial" panose="020B0604020202020204" pitchFamily="34" charset="0"/>
            </a:rPr>
            <a:t>1. </a:t>
          </a:r>
          <a:r>
            <a:rPr lang="en-US" sz="1600" kern="1200" dirty="0">
              <a:latin typeface="Arial" panose="020B0604020202020204" pitchFamily="34" charset="0"/>
              <a:cs typeface="Arial" panose="020B0604020202020204" pitchFamily="34" charset="0"/>
            </a:rPr>
            <a:t>NHẬN DIỆN TTHC NỘI BỘ</a:t>
          </a:r>
        </a:p>
      </dsp:txBody>
      <dsp:txXfrm rot="10800000">
        <a:off x="443829" y="2030539"/>
        <a:ext cx="1922515" cy="2418772"/>
      </dsp:txXfrm>
    </dsp:sp>
    <dsp:sp modelId="{723F30BC-D4A8-4078-85C3-F2D2474325E8}">
      <dsp:nvSpPr>
        <dsp:cNvPr id="0" name=""/>
        <dsp:cNvSpPr/>
      </dsp:nvSpPr>
      <dsp:spPr>
        <a:xfrm>
          <a:off x="2795911" y="270738"/>
          <a:ext cx="2087912" cy="1489062"/>
        </a:xfrm>
        <a:prstGeom prst="roundRect">
          <a:avLst>
            <a:gd name="adj" fmla="val 10000"/>
          </a:avLst>
        </a:prstGeom>
        <a:blipFill rotWithShape="1">
          <a:blip xmlns:r="http://schemas.openxmlformats.org/officeDocument/2006/relationships" r:embed="rId2"/>
          <a:srcRect/>
          <a:stretch>
            <a:fillRect l="-3000" r="-3000"/>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268F8E6-034E-4926-9C69-A4955C40DFB9}">
      <dsp:nvSpPr>
        <dsp:cNvPr id="0" name=""/>
        <dsp:cNvSpPr/>
      </dsp:nvSpPr>
      <dsp:spPr>
        <a:xfrm rot="10800000">
          <a:off x="2873857" y="2030539"/>
          <a:ext cx="1932020" cy="2481771"/>
        </a:xfrm>
        <a:prstGeom prst="round2SameRect">
          <a:avLst>
            <a:gd name="adj1" fmla="val 10500"/>
            <a:gd name="adj2" fmla="val 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t" anchorCtr="0">
          <a:noAutofit/>
        </a:bodyPr>
        <a:lstStyle/>
        <a:p>
          <a:pPr marL="0" lvl="0" indent="0" algn="just" defTabSz="711200">
            <a:lnSpc>
              <a:spcPct val="90000"/>
            </a:lnSpc>
            <a:spcBef>
              <a:spcPct val="0"/>
            </a:spcBef>
            <a:spcAft>
              <a:spcPct val="35000"/>
            </a:spcAft>
            <a:buNone/>
          </a:pPr>
          <a:r>
            <a:rPr lang="vi-VN" sz="1600" kern="1200" dirty="0">
              <a:latin typeface="Arial" panose="020B0604020202020204" pitchFamily="34" charset="0"/>
              <a:cs typeface="Arial" panose="020B0604020202020204" pitchFamily="34" charset="0"/>
            </a:rPr>
            <a:t>2. </a:t>
          </a:r>
          <a:r>
            <a:rPr lang="en-US" sz="1600" kern="1200" dirty="0">
              <a:latin typeface="Arial" panose="020B0604020202020204" pitchFamily="34" charset="0"/>
              <a:cs typeface="Arial" panose="020B0604020202020204" pitchFamily="34" charset="0"/>
            </a:rPr>
            <a:t>CÔNG BỐ TTHC NỘI BỘ</a:t>
          </a:r>
        </a:p>
      </dsp:txBody>
      <dsp:txXfrm rot="10800000">
        <a:off x="2933273" y="2030539"/>
        <a:ext cx="1813188" cy="2422355"/>
      </dsp:txXfrm>
    </dsp:sp>
    <dsp:sp modelId="{AF84D706-A97F-4845-A594-53079408B85B}">
      <dsp:nvSpPr>
        <dsp:cNvPr id="0" name=""/>
        <dsp:cNvSpPr/>
      </dsp:nvSpPr>
      <dsp:spPr>
        <a:xfrm>
          <a:off x="5213693" y="336376"/>
          <a:ext cx="1996387" cy="1357786"/>
        </a:xfrm>
        <a:prstGeom prst="roundRect">
          <a:avLst>
            <a:gd name="adj" fmla="val 10000"/>
          </a:avLst>
        </a:prstGeom>
        <a:blipFill rotWithShape="1">
          <a:blip xmlns:r="http://schemas.openxmlformats.org/officeDocument/2006/relationships" r:embed="rId3"/>
          <a:srcRect/>
          <a:stretch>
            <a:fillRect t="-25000" b="-25000"/>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E4B7452-6569-409F-91DC-E03B6417B20A}">
      <dsp:nvSpPr>
        <dsp:cNvPr id="0" name=""/>
        <dsp:cNvSpPr/>
      </dsp:nvSpPr>
      <dsp:spPr>
        <a:xfrm rot="10800000">
          <a:off x="5224749" y="2030539"/>
          <a:ext cx="1974274" cy="2481771"/>
        </a:xfrm>
        <a:prstGeom prst="round2SameRect">
          <a:avLst>
            <a:gd name="adj1" fmla="val 10500"/>
            <a:gd name="adj2" fmla="val 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t" anchorCtr="0">
          <a:noAutofit/>
        </a:bodyPr>
        <a:lstStyle/>
        <a:p>
          <a:pPr marL="0" lvl="0" indent="0" algn="just" defTabSz="711200">
            <a:lnSpc>
              <a:spcPct val="90000"/>
            </a:lnSpc>
            <a:spcBef>
              <a:spcPct val="0"/>
            </a:spcBef>
            <a:spcAft>
              <a:spcPct val="35000"/>
            </a:spcAft>
            <a:buNone/>
          </a:pPr>
          <a:r>
            <a:rPr lang="vi-VN" sz="1600" kern="1200" dirty="0">
              <a:latin typeface="Arial" panose="020B0604020202020204" pitchFamily="34" charset="0"/>
              <a:cs typeface="Arial" panose="020B0604020202020204" pitchFamily="34" charset="0"/>
            </a:rPr>
            <a:t>3. </a:t>
          </a:r>
          <a:r>
            <a:rPr lang="en-US" sz="1600" kern="1200" dirty="0">
              <a:latin typeface="Arial" panose="020B0604020202020204" pitchFamily="34" charset="0"/>
              <a:cs typeface="Arial" panose="020B0604020202020204" pitchFamily="34" charset="0"/>
            </a:rPr>
            <a:t>RÀ SOÁT, TRÌNH PHÊ DUYỆT PHƯƠNG ÁN ĐGH TTHC  NỘI BỘ</a:t>
          </a:r>
        </a:p>
      </dsp:txBody>
      <dsp:txXfrm rot="10800000">
        <a:off x="5285465" y="2030539"/>
        <a:ext cx="1852842" cy="2421055"/>
      </dsp:txXfrm>
    </dsp:sp>
    <dsp:sp modelId="{98BFB46B-EC6D-4AE4-9159-AE17C746CCF9}">
      <dsp:nvSpPr>
        <dsp:cNvPr id="0" name=""/>
        <dsp:cNvSpPr/>
      </dsp:nvSpPr>
      <dsp:spPr>
        <a:xfrm>
          <a:off x="7431423" y="270738"/>
          <a:ext cx="2213436" cy="1489062"/>
        </a:xfrm>
        <a:prstGeom prst="roundRect">
          <a:avLst>
            <a:gd name="adj" fmla="val 10000"/>
          </a:avLst>
        </a:prstGeom>
        <a:blipFill rotWithShape="1">
          <a:blip xmlns:r="http://schemas.openxmlformats.org/officeDocument/2006/relationships" r:embed="rId4"/>
          <a:srcRect/>
          <a:stretch>
            <a:fillRect l="-22000" r="-22000"/>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D30B125-8E25-4F34-BB3D-144DF4289C33}">
      <dsp:nvSpPr>
        <dsp:cNvPr id="0" name=""/>
        <dsp:cNvSpPr/>
      </dsp:nvSpPr>
      <dsp:spPr>
        <a:xfrm rot="10800000">
          <a:off x="7571014" y="2030539"/>
          <a:ext cx="1934256" cy="2481771"/>
        </a:xfrm>
        <a:prstGeom prst="round2SameRect">
          <a:avLst>
            <a:gd name="adj1" fmla="val 10500"/>
            <a:gd name="adj2" fmla="val 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t" anchorCtr="0">
          <a:noAutofit/>
        </a:bodyPr>
        <a:lstStyle/>
        <a:p>
          <a:pPr marL="0" lvl="0" indent="0" algn="just" defTabSz="711200">
            <a:lnSpc>
              <a:spcPct val="90000"/>
            </a:lnSpc>
            <a:spcBef>
              <a:spcPct val="0"/>
            </a:spcBef>
            <a:spcAft>
              <a:spcPct val="35000"/>
            </a:spcAft>
            <a:buNone/>
          </a:pPr>
          <a:r>
            <a:rPr lang="vi-VN" sz="1600" kern="1200" dirty="0">
              <a:latin typeface="Arial" panose="020B0604020202020204" pitchFamily="34" charset="0"/>
              <a:cs typeface="Arial" panose="020B0604020202020204" pitchFamily="34" charset="0"/>
            </a:rPr>
            <a:t>4. </a:t>
          </a:r>
          <a:r>
            <a:rPr lang="en-US" sz="1600" kern="1200" dirty="0">
              <a:latin typeface="Arial" panose="020B0604020202020204" pitchFamily="34" charset="0"/>
              <a:cs typeface="Arial" panose="020B0604020202020204" pitchFamily="34" charset="0"/>
            </a:rPr>
            <a:t>THỰC THI PHƯƠNG ÁN ĐGH TTHC NỘI BỘ ĐÃ ĐƯỢC PHÊ DUYỆT</a:t>
          </a:r>
        </a:p>
      </dsp:txBody>
      <dsp:txXfrm rot="10800000">
        <a:off x="7630499" y="2030539"/>
        <a:ext cx="1815286" cy="242228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A3727B-6CCD-489E-A1C4-299F15B1427A}">
      <dsp:nvSpPr>
        <dsp:cNvPr id="0" name=""/>
        <dsp:cNvSpPr/>
      </dsp:nvSpPr>
      <dsp:spPr>
        <a:xfrm>
          <a:off x="7846" y="1213954"/>
          <a:ext cx="3741046" cy="2029108"/>
        </a:xfrm>
        <a:prstGeom prst="roundRect">
          <a:avLst>
            <a:gd name="adj" fmla="val 10000"/>
          </a:avLst>
        </a:prstGeom>
        <a:solidFill>
          <a:schemeClr val="lt1">
            <a:hueOff val="0"/>
            <a:satOff val="0"/>
            <a:lumOff val="0"/>
            <a:alphaOff val="0"/>
          </a:schemeClr>
        </a:solidFill>
        <a:ln w="15875" cap="rnd"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just" defTabSz="800100">
            <a:lnSpc>
              <a:spcPct val="90000"/>
            </a:lnSpc>
            <a:spcBef>
              <a:spcPct val="0"/>
            </a:spcBef>
            <a:spcAft>
              <a:spcPct val="35000"/>
            </a:spcAft>
            <a:buNone/>
          </a:pPr>
          <a:r>
            <a:rPr lang="en-US" sz="1800" kern="1200" dirty="0">
              <a:latin typeface="Arial" panose="020B0604020202020204" pitchFamily="34" charset="0"/>
              <a:cs typeface="Arial" panose="020B0604020202020204" pitchFamily="34" charset="0"/>
            </a:rPr>
            <a:t>VB (đa số là VBQPPL) của </a:t>
          </a:r>
          <a:r>
            <a:rPr lang="vi-VN" sz="1800" kern="1200" dirty="0">
              <a:latin typeface="Arial" panose="020B0604020202020204" pitchFamily="34" charset="0"/>
              <a:cs typeface="Arial" panose="020B0604020202020204" pitchFamily="34" charset="0"/>
            </a:rPr>
            <a:t>QH/CP/TTgCP, bộ quản lý ngành, lĩnh vực</a:t>
          </a:r>
          <a:r>
            <a:rPr lang="en-US" sz="1800" kern="1200" dirty="0">
              <a:latin typeface="Arial" panose="020B0604020202020204" pitchFamily="34" charset="0"/>
              <a:cs typeface="Arial" panose="020B0604020202020204" pitchFamily="34" charset="0"/>
            </a:rPr>
            <a:t> có quy định TTHC nội bộ, áp dụng cho các bộ, ngành, địa phương trong toàn quốc</a:t>
          </a:r>
          <a:r>
            <a:rPr lang="vi-VN" sz="1800" kern="1200" dirty="0">
              <a:latin typeface="Arial" panose="020B0604020202020204" pitchFamily="34" charset="0"/>
              <a:cs typeface="Arial" panose="020B0604020202020204" pitchFamily="34" charset="0"/>
            </a:rPr>
            <a:t>; hoặc bộ, cơ quan, địa phương nhất định gắn với chức năng QLNN.</a:t>
          </a:r>
          <a:endParaRPr lang="en-US" sz="1800" kern="1200" dirty="0">
            <a:latin typeface="Arial" panose="020B0604020202020204" pitchFamily="34" charset="0"/>
            <a:cs typeface="Arial" panose="020B0604020202020204" pitchFamily="34" charset="0"/>
          </a:endParaRPr>
        </a:p>
      </dsp:txBody>
      <dsp:txXfrm>
        <a:off x="67277" y="1273385"/>
        <a:ext cx="3622184" cy="1910246"/>
      </dsp:txXfrm>
    </dsp:sp>
    <dsp:sp modelId="{C66A48B0-1F49-4F66-A651-1F1A2E9621A6}">
      <dsp:nvSpPr>
        <dsp:cNvPr id="0" name=""/>
        <dsp:cNvSpPr/>
      </dsp:nvSpPr>
      <dsp:spPr>
        <a:xfrm rot="18338614">
          <a:off x="3465563" y="1656717"/>
          <a:ext cx="1358050" cy="39951"/>
        </a:xfrm>
        <a:custGeom>
          <a:avLst/>
          <a:gdLst/>
          <a:ahLst/>
          <a:cxnLst/>
          <a:rect l="0" t="0" r="0" b="0"/>
          <a:pathLst>
            <a:path>
              <a:moveTo>
                <a:pt x="0" y="19975"/>
              </a:moveTo>
              <a:lnTo>
                <a:pt x="1358050" y="19975"/>
              </a:lnTo>
            </a:path>
          </a:pathLst>
        </a:custGeom>
        <a:noFill/>
        <a:ln w="15875" cap="rnd"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rgbClr val="FFFFFF"/>
            </a:solidFill>
          </a:endParaRPr>
        </a:p>
      </dsp:txBody>
      <dsp:txXfrm>
        <a:off x="4110637" y="1642742"/>
        <a:ext cx="67902" cy="67902"/>
      </dsp:txXfrm>
    </dsp:sp>
    <dsp:sp modelId="{CDB36D82-428F-4CB6-94D0-3DA441FCF557}">
      <dsp:nvSpPr>
        <dsp:cNvPr id="0" name=""/>
        <dsp:cNvSpPr/>
      </dsp:nvSpPr>
      <dsp:spPr>
        <a:xfrm>
          <a:off x="4540284" y="601946"/>
          <a:ext cx="6971862" cy="1045863"/>
        </a:xfrm>
        <a:prstGeom prst="roundRect">
          <a:avLst>
            <a:gd name="adj" fmla="val 10000"/>
          </a:avLst>
        </a:prstGeom>
        <a:solidFill>
          <a:schemeClr val="lt1">
            <a:hueOff val="0"/>
            <a:satOff val="0"/>
            <a:lumOff val="0"/>
            <a:alphaOff val="0"/>
          </a:schemeClr>
        </a:solidFill>
        <a:ln w="15875" cap="rnd"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just" defTabSz="711200">
            <a:lnSpc>
              <a:spcPct val="90000"/>
            </a:lnSpc>
            <a:spcBef>
              <a:spcPct val="0"/>
            </a:spcBef>
            <a:spcAft>
              <a:spcPct val="35000"/>
            </a:spcAft>
            <a:buNone/>
          </a:pPr>
          <a:r>
            <a:rPr lang="en-US" sz="1600" kern="1200" dirty="0">
              <a:latin typeface="Arial" panose="020B0604020202020204" pitchFamily="34" charset="0"/>
              <a:cs typeface="Arial" panose="020B0604020202020204" pitchFamily="34" charset="0"/>
            </a:rPr>
            <a:t>TT 08/2013/TT-BNV quy định về nâng lương trước thời hạn áp dụng cho các bộ, cơ quan, địa phương trong toàn quốc =&gt; Đây là TTHC nội bộ thuộc phạm vi quản lý của BNV (lĩnh vực tiền lương cho CBCCVC)</a:t>
          </a:r>
          <a:r>
            <a:rPr lang="vi-VN" sz="1600" kern="1200" dirty="0">
              <a:latin typeface="Arial" panose="020B0604020202020204" pitchFamily="34" charset="0"/>
              <a:cs typeface="Arial" panose="020B0604020202020204" pitchFamily="34" charset="0"/>
            </a:rPr>
            <a:t>.</a:t>
          </a:r>
          <a:endParaRPr lang="en-US" sz="1600" kern="1200" dirty="0">
            <a:latin typeface="Arial" panose="020B0604020202020204" pitchFamily="34" charset="0"/>
            <a:cs typeface="Arial" panose="020B0604020202020204" pitchFamily="34" charset="0"/>
          </a:endParaRPr>
        </a:p>
      </dsp:txBody>
      <dsp:txXfrm>
        <a:off x="4570916" y="632578"/>
        <a:ext cx="6910598" cy="984599"/>
      </dsp:txXfrm>
    </dsp:sp>
    <dsp:sp modelId="{9A2A1F61-ED6B-4A80-854F-45A550895D99}">
      <dsp:nvSpPr>
        <dsp:cNvPr id="0" name=""/>
        <dsp:cNvSpPr/>
      </dsp:nvSpPr>
      <dsp:spPr>
        <a:xfrm rot="21564915">
          <a:off x="3748872" y="2204494"/>
          <a:ext cx="791432" cy="39951"/>
        </a:xfrm>
        <a:custGeom>
          <a:avLst/>
          <a:gdLst/>
          <a:ahLst/>
          <a:cxnLst/>
          <a:rect l="0" t="0" r="0" b="0"/>
          <a:pathLst>
            <a:path>
              <a:moveTo>
                <a:pt x="0" y="19975"/>
              </a:moveTo>
              <a:lnTo>
                <a:pt x="791432" y="19975"/>
              </a:lnTo>
            </a:path>
          </a:pathLst>
        </a:custGeom>
        <a:noFill/>
        <a:ln w="15875" cap="rnd"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rgbClr val="FFFFFF"/>
            </a:solidFill>
          </a:endParaRPr>
        </a:p>
      </dsp:txBody>
      <dsp:txXfrm>
        <a:off x="4124802" y="2204684"/>
        <a:ext cx="39571" cy="39571"/>
      </dsp:txXfrm>
    </dsp:sp>
    <dsp:sp modelId="{E22CC02F-36B1-43E9-95E5-602AE2DD3678}">
      <dsp:nvSpPr>
        <dsp:cNvPr id="0" name=""/>
        <dsp:cNvSpPr/>
      </dsp:nvSpPr>
      <dsp:spPr>
        <a:xfrm>
          <a:off x="4540284" y="1796196"/>
          <a:ext cx="6981003" cy="848470"/>
        </a:xfrm>
        <a:prstGeom prst="roundRect">
          <a:avLst>
            <a:gd name="adj" fmla="val 10000"/>
          </a:avLst>
        </a:prstGeom>
        <a:solidFill>
          <a:schemeClr val="lt1">
            <a:hueOff val="0"/>
            <a:satOff val="0"/>
            <a:lumOff val="0"/>
            <a:alphaOff val="0"/>
          </a:schemeClr>
        </a:solidFill>
        <a:ln w="15875" cap="rnd"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just" defTabSz="711200">
            <a:lnSpc>
              <a:spcPct val="90000"/>
            </a:lnSpc>
            <a:spcBef>
              <a:spcPct val="0"/>
            </a:spcBef>
            <a:spcAft>
              <a:spcPct val="35000"/>
            </a:spcAft>
            <a:buNone/>
          </a:pPr>
          <a:r>
            <a:rPr lang="en-US" sz="1600" kern="1200" dirty="0">
              <a:latin typeface="Arial" panose="020B0604020202020204" pitchFamily="34" charset="0"/>
              <a:cs typeface="Arial" panose="020B0604020202020204" pitchFamily="34" charset="0"/>
            </a:rPr>
            <a:t>TT 25/2020/TT-BGD</a:t>
          </a:r>
          <a:r>
            <a:rPr lang="vi-VN" sz="1600" kern="1200" dirty="0">
              <a:latin typeface="Arial" panose="020B0604020202020204" pitchFamily="34" charset="0"/>
              <a:cs typeface="Arial" panose="020B0604020202020204" pitchFamily="34" charset="0"/>
            </a:rPr>
            <a:t>- Đ</a:t>
          </a:r>
          <a:r>
            <a:rPr lang="en-US" sz="1600" kern="1200" dirty="0">
              <a:latin typeface="Arial" panose="020B0604020202020204" pitchFamily="34" charset="0"/>
              <a:cs typeface="Arial" panose="020B0604020202020204" pitchFamily="34" charset="0"/>
            </a:rPr>
            <a:t>T quy định về lựa chọn SGK trong cơ sở giáo dục áp dụng cho các tỉnh, thành phố trực thuộc Trung ương =&gt; Đây là TTHC nội bộ thuộc phạm vi quản lý của BGD-ĐT</a:t>
          </a:r>
          <a:r>
            <a:rPr lang="vi-VN" sz="1600" kern="1200" dirty="0">
              <a:latin typeface="Arial" panose="020B0604020202020204" pitchFamily="34" charset="0"/>
              <a:cs typeface="Arial" panose="020B0604020202020204" pitchFamily="34" charset="0"/>
            </a:rPr>
            <a:t>.</a:t>
          </a:r>
          <a:endParaRPr lang="en-US" sz="1600" kern="1200" dirty="0">
            <a:latin typeface="Arial" panose="020B0604020202020204" pitchFamily="34" charset="0"/>
            <a:cs typeface="Arial" panose="020B0604020202020204" pitchFamily="34" charset="0"/>
          </a:endParaRPr>
        </a:p>
      </dsp:txBody>
      <dsp:txXfrm>
        <a:off x="4565135" y="1821047"/>
        <a:ext cx="6931301" cy="798768"/>
      </dsp:txXfrm>
    </dsp:sp>
    <dsp:sp modelId="{3146FCD6-026C-4D2D-BB3D-9EF589DCFAE3}">
      <dsp:nvSpPr>
        <dsp:cNvPr id="0" name=""/>
        <dsp:cNvSpPr/>
      </dsp:nvSpPr>
      <dsp:spPr>
        <a:xfrm rot="3249413">
          <a:off x="3468841" y="2756309"/>
          <a:ext cx="1351494" cy="39951"/>
        </a:xfrm>
        <a:custGeom>
          <a:avLst/>
          <a:gdLst/>
          <a:ahLst/>
          <a:cxnLst/>
          <a:rect l="0" t="0" r="0" b="0"/>
          <a:pathLst>
            <a:path>
              <a:moveTo>
                <a:pt x="0" y="19975"/>
              </a:moveTo>
              <a:lnTo>
                <a:pt x="1351494" y="19975"/>
              </a:lnTo>
            </a:path>
          </a:pathLst>
        </a:custGeom>
        <a:noFill/>
        <a:ln w="15875" cap="rnd"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rgbClr val="FFFFFF"/>
            </a:solidFill>
          </a:endParaRPr>
        </a:p>
      </dsp:txBody>
      <dsp:txXfrm>
        <a:off x="4110801" y="2742497"/>
        <a:ext cx="67574" cy="67574"/>
      </dsp:txXfrm>
    </dsp:sp>
    <dsp:sp modelId="{81DCA3E6-57F6-4C66-AD66-0A150A77B480}">
      <dsp:nvSpPr>
        <dsp:cNvPr id="0" name=""/>
        <dsp:cNvSpPr/>
      </dsp:nvSpPr>
      <dsp:spPr>
        <a:xfrm>
          <a:off x="4540284" y="2793052"/>
          <a:ext cx="6969092" cy="1062017"/>
        </a:xfrm>
        <a:prstGeom prst="roundRect">
          <a:avLst>
            <a:gd name="adj" fmla="val 10000"/>
          </a:avLst>
        </a:prstGeom>
        <a:solidFill>
          <a:schemeClr val="lt1">
            <a:hueOff val="0"/>
            <a:satOff val="0"/>
            <a:lumOff val="0"/>
            <a:alphaOff val="0"/>
          </a:schemeClr>
        </a:solidFill>
        <a:ln w="15875" cap="rnd"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just" defTabSz="711200">
            <a:lnSpc>
              <a:spcPct val="90000"/>
            </a:lnSpc>
            <a:spcBef>
              <a:spcPct val="0"/>
            </a:spcBef>
            <a:spcAft>
              <a:spcPct val="35000"/>
            </a:spcAft>
            <a:buNone/>
          </a:pPr>
          <a:r>
            <a:rPr lang="en-US" sz="1600" kern="1200" dirty="0">
              <a:latin typeface="Arial" panose="020B0604020202020204" pitchFamily="34" charset="0"/>
              <a:cs typeface="Arial" panose="020B0604020202020204" pitchFamily="34" charset="0"/>
            </a:rPr>
            <a:t>QĐ 318/QĐ-</a:t>
          </a:r>
          <a:r>
            <a:rPr lang="en-US" sz="1600" kern="1200" dirty="0" err="1">
              <a:latin typeface="Arial" panose="020B0604020202020204" pitchFamily="34" charset="0"/>
              <a:cs typeface="Arial" panose="020B0604020202020204" pitchFamily="34" charset="0"/>
            </a:rPr>
            <a:t>TTg</a:t>
          </a:r>
          <a:r>
            <a:rPr lang="en-US" sz="1600" kern="1200" dirty="0">
              <a:latin typeface="Arial" panose="020B0604020202020204" pitchFamily="34" charset="0"/>
              <a:cs typeface="Arial" panose="020B0604020202020204" pitchFamily="34" charset="0"/>
            </a:rPr>
            <a:t> về tiêu chí xã NTM quy định các tiêu chí NTM cấp xã – căn cứ để công nhận xã đạt NTM =&gt; Đây là TTHC nội bộ thuộc phạm vi quản lý của BNNPTNT</a:t>
          </a:r>
          <a:r>
            <a:rPr lang="vi-VN" sz="1600" kern="1200" dirty="0">
              <a:latin typeface="Arial" panose="020B0604020202020204" pitchFamily="34" charset="0"/>
              <a:cs typeface="Arial" panose="020B0604020202020204" pitchFamily="34" charset="0"/>
            </a:rPr>
            <a:t>.</a:t>
          </a:r>
          <a:endParaRPr lang="en-US" sz="1600" kern="1200" dirty="0">
            <a:latin typeface="Arial" panose="020B0604020202020204" pitchFamily="34" charset="0"/>
            <a:cs typeface="Arial" panose="020B0604020202020204" pitchFamily="34" charset="0"/>
          </a:endParaRPr>
        </a:p>
      </dsp:txBody>
      <dsp:txXfrm>
        <a:off x="4571389" y="2824157"/>
        <a:ext cx="6906882" cy="99980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A3727B-6CCD-489E-A1C4-299F15B1427A}">
      <dsp:nvSpPr>
        <dsp:cNvPr id="0" name=""/>
        <dsp:cNvSpPr/>
      </dsp:nvSpPr>
      <dsp:spPr>
        <a:xfrm>
          <a:off x="7846" y="1213954"/>
          <a:ext cx="3741046" cy="2029108"/>
        </a:xfrm>
        <a:prstGeom prst="roundRect">
          <a:avLst>
            <a:gd name="adj" fmla="val 10000"/>
          </a:avLst>
        </a:prstGeom>
        <a:solidFill>
          <a:schemeClr val="lt1">
            <a:hueOff val="0"/>
            <a:satOff val="0"/>
            <a:lumOff val="0"/>
            <a:alphaOff val="0"/>
          </a:schemeClr>
        </a:solidFill>
        <a:ln w="15875" cap="rnd"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just" defTabSz="800100">
            <a:lnSpc>
              <a:spcPct val="90000"/>
            </a:lnSpc>
            <a:spcBef>
              <a:spcPct val="0"/>
            </a:spcBef>
            <a:spcAft>
              <a:spcPct val="35000"/>
            </a:spcAft>
            <a:buNone/>
          </a:pPr>
          <a:r>
            <a:rPr lang="vi-VN" sz="1800" kern="1200" dirty="0">
              <a:latin typeface="Arial" panose="020B0604020202020204" pitchFamily="34" charset="0"/>
              <a:cs typeface="Arial" panose="020B0604020202020204" pitchFamily="34" charset="0"/>
            </a:rPr>
            <a:t>1. </a:t>
          </a:r>
          <a:r>
            <a:rPr lang="en-US" sz="1800" kern="1200" dirty="0">
              <a:latin typeface="Arial" panose="020B0604020202020204" pitchFamily="34" charset="0"/>
              <a:cs typeface="Arial" panose="020B0604020202020204" pitchFamily="34" charset="0"/>
            </a:rPr>
            <a:t>VB (đa số là VBQPPL) của </a:t>
          </a:r>
          <a:r>
            <a:rPr lang="vi-VN" sz="1800" kern="1200" dirty="0">
              <a:latin typeface="Arial" panose="020B0604020202020204" pitchFamily="34" charset="0"/>
              <a:cs typeface="Arial" panose="020B0604020202020204" pitchFamily="34" charset="0"/>
            </a:rPr>
            <a:t>QH/CP/TTgCP, bộ quản lý ngành, lĩnh vực</a:t>
          </a:r>
          <a:r>
            <a:rPr lang="en-US" sz="1800" kern="1200" dirty="0">
              <a:latin typeface="Arial" panose="020B0604020202020204" pitchFamily="34" charset="0"/>
              <a:cs typeface="Arial" panose="020B0604020202020204" pitchFamily="34" charset="0"/>
            </a:rPr>
            <a:t> (thường ở phần Tổ chức thực hiện) có giao nhiệm vụ cho </a:t>
          </a:r>
          <a:r>
            <a:rPr lang="vi-VN" sz="1800" kern="1200" dirty="0">
              <a:latin typeface="Arial" panose="020B0604020202020204" pitchFamily="34" charset="0"/>
              <a:cs typeface="Arial" panose="020B0604020202020204" pitchFamily="34" charset="0"/>
            </a:rPr>
            <a:t>bộ, CQ, </a:t>
          </a:r>
          <a:r>
            <a:rPr lang="en-US" sz="1800" kern="1200" dirty="0">
              <a:latin typeface="Arial" panose="020B0604020202020204" pitchFamily="34" charset="0"/>
              <a:cs typeface="Arial" panose="020B0604020202020204" pitchFamily="34" charset="0"/>
            </a:rPr>
            <a:t>ĐP liên quan đến ban hành TTHC, bộ phận tạo thành của TTHC</a:t>
          </a:r>
          <a:r>
            <a:rPr lang="vi-VN" sz="1800" kern="1200" dirty="0">
              <a:latin typeface="Arial" panose="020B0604020202020204" pitchFamily="34" charset="0"/>
              <a:cs typeface="Arial" panose="020B0604020202020204" pitchFamily="34" charset="0"/>
            </a:rPr>
            <a:t>.</a:t>
          </a:r>
          <a:endParaRPr lang="en-US" sz="1800" kern="1200" dirty="0">
            <a:latin typeface="Arial" panose="020B0604020202020204" pitchFamily="34" charset="0"/>
            <a:cs typeface="Arial" panose="020B0604020202020204" pitchFamily="34" charset="0"/>
          </a:endParaRPr>
        </a:p>
      </dsp:txBody>
      <dsp:txXfrm>
        <a:off x="67277" y="1273385"/>
        <a:ext cx="3622184" cy="1910246"/>
      </dsp:txXfrm>
    </dsp:sp>
    <dsp:sp modelId="{C66A48B0-1F49-4F66-A651-1F1A2E9621A6}">
      <dsp:nvSpPr>
        <dsp:cNvPr id="0" name=""/>
        <dsp:cNvSpPr/>
      </dsp:nvSpPr>
      <dsp:spPr>
        <a:xfrm rot="18338614">
          <a:off x="3465563" y="1656717"/>
          <a:ext cx="1358050" cy="39951"/>
        </a:xfrm>
        <a:custGeom>
          <a:avLst/>
          <a:gdLst/>
          <a:ahLst/>
          <a:cxnLst/>
          <a:rect l="0" t="0" r="0" b="0"/>
          <a:pathLst>
            <a:path>
              <a:moveTo>
                <a:pt x="0" y="19975"/>
              </a:moveTo>
              <a:lnTo>
                <a:pt x="1358050" y="19975"/>
              </a:lnTo>
            </a:path>
          </a:pathLst>
        </a:custGeom>
        <a:noFill/>
        <a:ln w="15875" cap="rnd"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rgbClr val="FFFFFF"/>
            </a:solidFill>
          </a:endParaRPr>
        </a:p>
      </dsp:txBody>
      <dsp:txXfrm>
        <a:off x="4110637" y="1642742"/>
        <a:ext cx="67902" cy="67902"/>
      </dsp:txXfrm>
    </dsp:sp>
    <dsp:sp modelId="{CDB36D82-428F-4CB6-94D0-3DA441FCF557}">
      <dsp:nvSpPr>
        <dsp:cNvPr id="0" name=""/>
        <dsp:cNvSpPr/>
      </dsp:nvSpPr>
      <dsp:spPr>
        <a:xfrm>
          <a:off x="4540284" y="151387"/>
          <a:ext cx="6971862" cy="1946981"/>
        </a:xfrm>
        <a:prstGeom prst="roundRect">
          <a:avLst>
            <a:gd name="adj" fmla="val 10000"/>
          </a:avLst>
        </a:prstGeom>
        <a:solidFill>
          <a:schemeClr val="lt1">
            <a:hueOff val="0"/>
            <a:satOff val="0"/>
            <a:lumOff val="0"/>
            <a:alphaOff val="0"/>
          </a:schemeClr>
        </a:solidFill>
        <a:ln w="15875" cap="rnd"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just" defTabSz="711200">
            <a:lnSpc>
              <a:spcPct val="90000"/>
            </a:lnSpc>
            <a:spcBef>
              <a:spcPct val="0"/>
            </a:spcBef>
            <a:spcAft>
              <a:spcPct val="35000"/>
            </a:spcAft>
            <a:buNone/>
          </a:pPr>
          <a:r>
            <a:rPr lang="en-US" sz="1600" kern="1200" dirty="0">
              <a:latin typeface="Arial" panose="020B0604020202020204" pitchFamily="34" charset="0"/>
              <a:cs typeface="Arial" panose="020B0604020202020204" pitchFamily="34" charset="0"/>
            </a:rPr>
            <a:t>TT 08/2013/TT-BNV quy định về nâng lương trước thời hạn giao: </a:t>
          </a:r>
          <a:r>
            <a:rPr lang="vi-VN" sz="1600" kern="1200" dirty="0">
              <a:latin typeface="Arial" panose="020B0604020202020204" pitchFamily="34" charset="0"/>
              <a:cs typeface="Arial" panose="020B0604020202020204" pitchFamily="34" charset="0"/>
            </a:rPr>
            <a:t>Người đứng đầu cơ quan, đơn vị quản lý </a:t>
          </a:r>
          <a:r>
            <a:rPr lang="en-US" sz="1600" kern="1200" dirty="0">
              <a:latin typeface="Arial" panose="020B0604020202020204" pitchFamily="34" charset="0"/>
              <a:cs typeface="Arial" panose="020B0604020202020204" pitchFamily="34" charset="0"/>
            </a:rPr>
            <a:t>CBCCVC </a:t>
          </a:r>
          <a:r>
            <a:rPr lang="vi-VN" sz="1600" kern="1200" dirty="0">
              <a:latin typeface="Arial" panose="020B0604020202020204" pitchFamily="34" charset="0"/>
              <a:cs typeface="Arial" panose="020B0604020202020204" pitchFamily="34" charset="0"/>
            </a:rPr>
            <a:t>và </a:t>
          </a:r>
          <a:r>
            <a:rPr lang="en-US" sz="1600" kern="1200" dirty="0">
              <a:latin typeface="Arial" panose="020B0604020202020204" pitchFamily="34" charset="0"/>
              <a:cs typeface="Arial" panose="020B0604020202020204" pitchFamily="34" charset="0"/>
            </a:rPr>
            <a:t>NLĐ </a:t>
          </a:r>
          <a:r>
            <a:rPr lang="vi-VN" sz="1600" kern="1200" dirty="0">
              <a:latin typeface="Arial" panose="020B0604020202020204" pitchFamily="34" charset="0"/>
              <a:cs typeface="Arial" panose="020B0604020202020204" pitchFamily="34" charset="0"/>
            </a:rPr>
            <a:t>có trách nhiệm </a:t>
          </a:r>
          <a:r>
            <a:rPr lang="en-US" sz="1600" kern="1200" dirty="0">
              <a:latin typeface="Arial" panose="020B0604020202020204" pitchFamily="34" charset="0"/>
              <a:cs typeface="Arial" panose="020B0604020202020204" pitchFamily="34" charset="0"/>
            </a:rPr>
            <a:t>b</a:t>
          </a:r>
          <a:r>
            <a:rPr lang="vi-VN" sz="1600" kern="1200" dirty="0">
              <a:latin typeface="Arial" panose="020B0604020202020204" pitchFamily="34" charset="0"/>
              <a:cs typeface="Arial" panose="020B0604020202020204" pitchFamily="34" charset="0"/>
            </a:rPr>
            <a:t>an hành Quy chế NBLTTH do lập thành tích xuất sắc trong thực hiện nhiệm vụ của cơ quan, đơn vị mình</a:t>
          </a:r>
          <a:r>
            <a:rPr lang="en-US" sz="1600" kern="1200" dirty="0">
              <a:latin typeface="Arial" panose="020B0604020202020204" pitchFamily="34" charset="0"/>
              <a:cs typeface="Arial" panose="020B0604020202020204" pitchFamily="34" charset="0"/>
            </a:rPr>
            <a:t>: (i) </a:t>
          </a:r>
          <a:r>
            <a:rPr lang="vi-VN" sz="1600" kern="1200" dirty="0">
              <a:latin typeface="Arial" panose="020B0604020202020204" pitchFamily="34" charset="0"/>
              <a:cs typeface="Arial" panose="020B0604020202020204" pitchFamily="34" charset="0"/>
            </a:rPr>
            <a:t>quy định rõ tiêu chuẩn, cấp độ về lập thành tích xuất sắc trong thực hiện nhiệm vụ, thời gian được NBLTTH tương ứng với từng cấp độ thành tích khác nhau của </a:t>
          </a:r>
          <a:r>
            <a:rPr lang="en-US" sz="1600" kern="1200" dirty="0">
              <a:latin typeface="Arial" panose="020B0604020202020204" pitchFamily="34" charset="0"/>
              <a:cs typeface="Arial" panose="020B0604020202020204" pitchFamily="34" charset="0"/>
            </a:rPr>
            <a:t>CBCCVC </a:t>
          </a:r>
          <a:r>
            <a:rPr lang="vi-VN" sz="1600" kern="1200" dirty="0">
              <a:latin typeface="Arial" panose="020B0604020202020204" pitchFamily="34" charset="0"/>
              <a:cs typeface="Arial" panose="020B0604020202020204" pitchFamily="34" charset="0"/>
            </a:rPr>
            <a:t>và </a:t>
          </a:r>
          <a:r>
            <a:rPr lang="en-US" sz="1600" kern="1200" dirty="0">
              <a:latin typeface="Arial" panose="020B0604020202020204" pitchFamily="34" charset="0"/>
              <a:cs typeface="Arial" panose="020B0604020202020204" pitchFamily="34" charset="0"/>
            </a:rPr>
            <a:t>NLĐ; (ii)</a:t>
          </a:r>
          <a:r>
            <a:rPr lang="vi-VN" sz="1600" kern="1200" dirty="0">
              <a:latin typeface="Arial" panose="020B0604020202020204" pitchFamily="34" charset="0"/>
              <a:cs typeface="Arial" panose="020B0604020202020204" pitchFamily="34" charset="0"/>
            </a:rPr>
            <a:t> thứ tự ưu tiên xét NBLTTH đối với những người có thành tích xuất sắc như nhau để làm căn cứ xét NBLTTH.</a:t>
          </a:r>
          <a:r>
            <a:rPr lang="en-US" sz="1600" kern="1200" dirty="0">
              <a:latin typeface="Arial" panose="020B0604020202020204" pitchFamily="34" charset="0"/>
              <a:cs typeface="Arial" panose="020B0604020202020204" pitchFamily="34" charset="0"/>
            </a:rPr>
            <a:t>=&gt; TTHCNB thuộc thẩm quyền giải quyết của </a:t>
          </a:r>
          <a:r>
            <a:rPr lang="vi-VN" sz="1600" kern="1200" dirty="0">
              <a:latin typeface="Arial" panose="020B0604020202020204" pitchFamily="34" charset="0"/>
              <a:cs typeface="Arial" panose="020B0604020202020204" pitchFamily="34" charset="0"/>
            </a:rPr>
            <a:t>B, ĐP</a:t>
          </a:r>
          <a:r>
            <a:rPr lang="en-US" sz="1600" kern="1200" dirty="0">
              <a:latin typeface="Arial" panose="020B0604020202020204" pitchFamily="34" charset="0"/>
              <a:cs typeface="Arial" panose="020B0604020202020204" pitchFamily="34" charset="0"/>
            </a:rPr>
            <a:t> (bắt buộc </a:t>
          </a:r>
          <a:r>
            <a:rPr lang="vi-VN" sz="1600" kern="1200" dirty="0">
              <a:latin typeface="Arial" panose="020B0604020202020204" pitchFamily="34" charset="0"/>
              <a:cs typeface="Arial" panose="020B0604020202020204" pitchFamily="34" charset="0"/>
            </a:rPr>
            <a:t>B, ĐP </a:t>
          </a:r>
          <a:r>
            <a:rPr lang="en-US" sz="1600" kern="1200" dirty="0">
              <a:latin typeface="Arial" panose="020B0604020202020204" pitchFamily="34" charset="0"/>
              <a:cs typeface="Arial" panose="020B0604020202020204" pitchFamily="34" charset="0"/>
            </a:rPr>
            <a:t>quy định cụ thể).</a:t>
          </a:r>
        </a:p>
      </dsp:txBody>
      <dsp:txXfrm>
        <a:off x="4597309" y="208412"/>
        <a:ext cx="6857812" cy="1832931"/>
      </dsp:txXfrm>
    </dsp:sp>
    <dsp:sp modelId="{9A2A1F61-ED6B-4A80-854F-45A550895D99}">
      <dsp:nvSpPr>
        <dsp:cNvPr id="0" name=""/>
        <dsp:cNvSpPr/>
      </dsp:nvSpPr>
      <dsp:spPr>
        <a:xfrm rot="1752622">
          <a:off x="3691242" y="2429773"/>
          <a:ext cx="906692" cy="39951"/>
        </a:xfrm>
        <a:custGeom>
          <a:avLst/>
          <a:gdLst/>
          <a:ahLst/>
          <a:cxnLst/>
          <a:rect l="0" t="0" r="0" b="0"/>
          <a:pathLst>
            <a:path>
              <a:moveTo>
                <a:pt x="0" y="19975"/>
              </a:moveTo>
              <a:lnTo>
                <a:pt x="906692" y="19975"/>
              </a:lnTo>
            </a:path>
          </a:pathLst>
        </a:custGeom>
        <a:noFill/>
        <a:ln w="15875" cap="rnd"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solidFill>
              <a:srgbClr val="FFFFFF"/>
            </a:solidFill>
          </a:endParaRPr>
        </a:p>
      </dsp:txBody>
      <dsp:txXfrm>
        <a:off x="4121921" y="2427082"/>
        <a:ext cx="45334" cy="45334"/>
      </dsp:txXfrm>
    </dsp:sp>
    <dsp:sp modelId="{E22CC02F-36B1-43E9-95E5-602AE2DD3678}">
      <dsp:nvSpPr>
        <dsp:cNvPr id="0" name=""/>
        <dsp:cNvSpPr/>
      </dsp:nvSpPr>
      <dsp:spPr>
        <a:xfrm>
          <a:off x="4540284" y="2246755"/>
          <a:ext cx="6981003" cy="848470"/>
        </a:xfrm>
        <a:prstGeom prst="roundRect">
          <a:avLst>
            <a:gd name="adj" fmla="val 10000"/>
          </a:avLst>
        </a:prstGeom>
        <a:solidFill>
          <a:schemeClr val="lt1">
            <a:hueOff val="0"/>
            <a:satOff val="0"/>
            <a:lumOff val="0"/>
            <a:alphaOff val="0"/>
          </a:schemeClr>
        </a:solidFill>
        <a:ln w="15875" cap="rnd"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just" defTabSz="711200">
            <a:lnSpc>
              <a:spcPct val="90000"/>
            </a:lnSpc>
            <a:spcBef>
              <a:spcPct val="0"/>
            </a:spcBef>
            <a:spcAft>
              <a:spcPct val="35000"/>
            </a:spcAft>
            <a:buNone/>
          </a:pPr>
          <a:r>
            <a:rPr lang="en-US" sz="1600" kern="1200" dirty="0">
              <a:latin typeface="Arial" panose="020B0604020202020204" pitchFamily="34" charset="0"/>
              <a:cs typeface="Arial" panose="020B0604020202020204" pitchFamily="34" charset="0"/>
            </a:rPr>
            <a:t>TT 25/2020/TT-BGDDT quy định về lựa chọn SGK trong cơ sở giáo dục giao Sở GD-ĐT </a:t>
          </a:r>
          <a:r>
            <a:rPr lang="vi-VN" sz="1600" kern="1200" dirty="0">
              <a:latin typeface="Arial" panose="020B0604020202020204" pitchFamily="34" charset="0"/>
              <a:cs typeface="Arial" panose="020B0604020202020204" pitchFamily="34" charset="0"/>
            </a:rPr>
            <a:t>tham mưu </a:t>
          </a:r>
          <a:r>
            <a:rPr lang="en-US" sz="1600" kern="1200" dirty="0">
              <a:latin typeface="Arial" panose="020B0604020202020204" pitchFamily="34" charset="0"/>
              <a:cs typeface="Arial" panose="020B0604020202020204" pitchFamily="34" charset="0"/>
            </a:rPr>
            <a:t>UBND</a:t>
          </a:r>
          <a:r>
            <a:rPr lang="vi-VN" sz="1600" kern="1200" dirty="0">
              <a:latin typeface="Arial" panose="020B0604020202020204" pitchFamily="34" charset="0"/>
              <a:cs typeface="Arial" panose="020B0604020202020204" pitchFamily="34" charset="0"/>
            </a:rPr>
            <a:t> cấp tỉnh quy định cụ thể tiêu chí lựa chọn </a:t>
          </a:r>
          <a:r>
            <a:rPr lang="en-US" sz="1600" kern="1200" dirty="0">
              <a:latin typeface="Arial" panose="020B0604020202020204" pitchFamily="34" charset="0"/>
              <a:cs typeface="Arial" panose="020B0604020202020204" pitchFamily="34" charset="0"/>
            </a:rPr>
            <a:t>SGK =&gt; TTHCNB thuộc thẩm quyền giải quyết của </a:t>
          </a:r>
          <a:r>
            <a:rPr lang="vi-VN" sz="1600" kern="1200" dirty="0">
              <a:latin typeface="Arial" panose="020B0604020202020204" pitchFamily="34" charset="0"/>
              <a:cs typeface="Arial" panose="020B0604020202020204" pitchFamily="34" charset="0"/>
            </a:rPr>
            <a:t>ĐP</a:t>
          </a:r>
          <a:r>
            <a:rPr lang="en-US" sz="1600" kern="1200" dirty="0">
              <a:latin typeface="Arial" panose="020B0604020202020204" pitchFamily="34" charset="0"/>
              <a:cs typeface="Arial" panose="020B0604020202020204" pitchFamily="34" charset="0"/>
            </a:rPr>
            <a:t> (bắt buộc </a:t>
          </a:r>
          <a:r>
            <a:rPr lang="vi-VN" sz="1600" kern="1200" dirty="0">
              <a:latin typeface="Arial" panose="020B0604020202020204" pitchFamily="34" charset="0"/>
              <a:cs typeface="Arial" panose="020B0604020202020204" pitchFamily="34" charset="0"/>
            </a:rPr>
            <a:t>ĐP </a:t>
          </a:r>
          <a:r>
            <a:rPr lang="en-US" sz="1600" kern="1200" dirty="0">
              <a:latin typeface="Arial" panose="020B0604020202020204" pitchFamily="34" charset="0"/>
              <a:cs typeface="Arial" panose="020B0604020202020204" pitchFamily="34" charset="0"/>
            </a:rPr>
            <a:t>quy định cụ thể)</a:t>
          </a:r>
          <a:r>
            <a:rPr lang="vi-VN" sz="1600" kern="1200" dirty="0">
              <a:latin typeface="Arial" panose="020B0604020202020204" pitchFamily="34" charset="0"/>
              <a:cs typeface="Arial" panose="020B0604020202020204" pitchFamily="34" charset="0"/>
            </a:rPr>
            <a:t>.</a:t>
          </a:r>
          <a:endParaRPr lang="en-US" sz="1600" kern="1200" dirty="0">
            <a:latin typeface="Arial" panose="020B0604020202020204" pitchFamily="34" charset="0"/>
            <a:cs typeface="Arial" panose="020B0604020202020204" pitchFamily="34" charset="0"/>
          </a:endParaRPr>
        </a:p>
      </dsp:txBody>
      <dsp:txXfrm>
        <a:off x="4565135" y="2271606"/>
        <a:ext cx="6931301" cy="798768"/>
      </dsp:txXfrm>
    </dsp:sp>
    <dsp:sp modelId="{3146FCD6-026C-4D2D-BB3D-9EF589DCFAE3}">
      <dsp:nvSpPr>
        <dsp:cNvPr id="0" name=""/>
        <dsp:cNvSpPr/>
      </dsp:nvSpPr>
      <dsp:spPr>
        <a:xfrm rot="3773637">
          <a:off x="3276147" y="2981588"/>
          <a:ext cx="1736883" cy="39951"/>
        </a:xfrm>
        <a:custGeom>
          <a:avLst/>
          <a:gdLst/>
          <a:ahLst/>
          <a:cxnLst/>
          <a:rect l="0" t="0" r="0" b="0"/>
          <a:pathLst>
            <a:path>
              <a:moveTo>
                <a:pt x="0" y="19975"/>
              </a:moveTo>
              <a:lnTo>
                <a:pt x="1736883" y="19975"/>
              </a:lnTo>
            </a:path>
          </a:pathLst>
        </a:custGeom>
        <a:noFill/>
        <a:ln w="15875" cap="rnd"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kern="1200">
            <a:solidFill>
              <a:srgbClr val="FFFFFF"/>
            </a:solidFill>
          </a:endParaRPr>
        </a:p>
      </dsp:txBody>
      <dsp:txXfrm>
        <a:off x="4101166" y="2958142"/>
        <a:ext cx="86844" cy="86844"/>
      </dsp:txXfrm>
    </dsp:sp>
    <dsp:sp modelId="{81DCA3E6-57F6-4C66-AD66-0A150A77B480}">
      <dsp:nvSpPr>
        <dsp:cNvPr id="0" name=""/>
        <dsp:cNvSpPr/>
      </dsp:nvSpPr>
      <dsp:spPr>
        <a:xfrm>
          <a:off x="4540284" y="3243611"/>
          <a:ext cx="6969092" cy="1062017"/>
        </a:xfrm>
        <a:prstGeom prst="roundRect">
          <a:avLst>
            <a:gd name="adj" fmla="val 10000"/>
          </a:avLst>
        </a:prstGeom>
        <a:solidFill>
          <a:schemeClr val="lt1">
            <a:hueOff val="0"/>
            <a:satOff val="0"/>
            <a:lumOff val="0"/>
            <a:alphaOff val="0"/>
          </a:schemeClr>
        </a:solidFill>
        <a:ln w="15875" cap="rnd"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just" defTabSz="711200">
            <a:lnSpc>
              <a:spcPct val="90000"/>
            </a:lnSpc>
            <a:spcBef>
              <a:spcPct val="0"/>
            </a:spcBef>
            <a:spcAft>
              <a:spcPct val="35000"/>
            </a:spcAft>
            <a:buNone/>
          </a:pPr>
          <a:r>
            <a:rPr lang="en-US" sz="1600" kern="1200" dirty="0">
              <a:latin typeface="Arial" panose="020B0604020202020204" pitchFamily="34" charset="0"/>
              <a:cs typeface="Arial" panose="020B0604020202020204" pitchFamily="34" charset="0"/>
            </a:rPr>
            <a:t>QĐ 318/QĐ-</a:t>
          </a:r>
          <a:r>
            <a:rPr lang="en-US" sz="1600" kern="1200" dirty="0" err="1">
              <a:latin typeface="Arial" panose="020B0604020202020204" pitchFamily="34" charset="0"/>
              <a:cs typeface="Arial" panose="020B0604020202020204" pitchFamily="34" charset="0"/>
            </a:rPr>
            <a:t>TTg</a:t>
          </a:r>
          <a:r>
            <a:rPr lang="en-US" sz="1600" kern="1200" dirty="0">
              <a:latin typeface="Arial" panose="020B0604020202020204" pitchFamily="34" charset="0"/>
              <a:cs typeface="Arial" panose="020B0604020202020204" pitchFamily="34" charset="0"/>
            </a:rPr>
            <a:t> về tiêu chí xã NTM giao UBND cấp tỉnh chủ động xây dựng tiêu chí đạt chuẩn NTM phù hợp với đặc điểm KT, VH, XH các cộng đồng thôn, bản, ấp trên địa bàn để ban hành và chỉ đạo thực hiện, đảm bảo đồng bộ với tiêu chí NTM cấp xã =&gt; TTHCNB thuộc thẩm quyền giải quyết của </a:t>
          </a:r>
          <a:r>
            <a:rPr lang="vi-VN" sz="1600" kern="1200" dirty="0">
              <a:latin typeface="Arial" panose="020B0604020202020204" pitchFamily="34" charset="0"/>
              <a:cs typeface="Arial" panose="020B0604020202020204" pitchFamily="34" charset="0"/>
            </a:rPr>
            <a:t>ĐP</a:t>
          </a:r>
          <a:r>
            <a:rPr lang="en-US" sz="1600" kern="1200" dirty="0">
              <a:latin typeface="Arial" panose="020B0604020202020204" pitchFamily="34" charset="0"/>
              <a:cs typeface="Arial" panose="020B0604020202020204" pitchFamily="34" charset="0"/>
            </a:rPr>
            <a:t> (bắt buộc </a:t>
          </a:r>
          <a:r>
            <a:rPr lang="vi-VN" sz="1600" kern="1200" dirty="0">
              <a:latin typeface="Arial" panose="020B0604020202020204" pitchFamily="34" charset="0"/>
              <a:cs typeface="Arial" panose="020B0604020202020204" pitchFamily="34" charset="0"/>
            </a:rPr>
            <a:t>ĐP </a:t>
          </a:r>
          <a:r>
            <a:rPr lang="en-US" sz="1600" kern="1200" dirty="0">
              <a:latin typeface="Arial" panose="020B0604020202020204" pitchFamily="34" charset="0"/>
              <a:cs typeface="Arial" panose="020B0604020202020204" pitchFamily="34" charset="0"/>
            </a:rPr>
            <a:t>quy định cụ thể)</a:t>
          </a:r>
          <a:r>
            <a:rPr lang="vi-VN" sz="1600" kern="1200" dirty="0">
              <a:latin typeface="Arial" panose="020B0604020202020204" pitchFamily="34" charset="0"/>
              <a:cs typeface="Arial" panose="020B0604020202020204" pitchFamily="34" charset="0"/>
            </a:rPr>
            <a:t>.</a:t>
          </a:r>
          <a:endParaRPr lang="en-US" sz="1600" kern="1200" dirty="0">
            <a:latin typeface="Arial" panose="020B0604020202020204" pitchFamily="34" charset="0"/>
            <a:cs typeface="Arial" panose="020B0604020202020204" pitchFamily="34" charset="0"/>
          </a:endParaRPr>
        </a:p>
      </dsp:txBody>
      <dsp:txXfrm>
        <a:off x="4571389" y="3274716"/>
        <a:ext cx="6906882" cy="99980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A3727B-6CCD-489E-A1C4-299F15B1427A}">
      <dsp:nvSpPr>
        <dsp:cNvPr id="0" name=""/>
        <dsp:cNvSpPr/>
      </dsp:nvSpPr>
      <dsp:spPr>
        <a:xfrm>
          <a:off x="368378" y="802141"/>
          <a:ext cx="3506751" cy="2701348"/>
        </a:xfrm>
        <a:prstGeom prst="roundRect">
          <a:avLst>
            <a:gd name="adj" fmla="val 10000"/>
          </a:avLst>
        </a:prstGeom>
        <a:solidFill>
          <a:schemeClr val="lt1">
            <a:hueOff val="0"/>
            <a:satOff val="0"/>
            <a:lumOff val="0"/>
            <a:alphaOff val="0"/>
          </a:schemeClr>
        </a:solidFill>
        <a:ln w="15875" cap="rnd"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just" defTabSz="711200">
            <a:lnSpc>
              <a:spcPct val="90000"/>
            </a:lnSpc>
            <a:spcBef>
              <a:spcPct val="0"/>
            </a:spcBef>
            <a:spcAft>
              <a:spcPct val="35000"/>
            </a:spcAft>
            <a:buNone/>
          </a:pPr>
          <a:r>
            <a:rPr lang="vi-VN" sz="1600" kern="1200" dirty="0">
              <a:latin typeface="Arial" panose="020B0604020202020204" pitchFamily="34" charset="0"/>
              <a:cs typeface="Arial" panose="020B0604020202020204" pitchFamily="34" charset="0"/>
            </a:rPr>
            <a:t>2. </a:t>
          </a:r>
          <a:r>
            <a:rPr lang="en-US" sz="1600" kern="1200" dirty="0">
              <a:latin typeface="Arial" panose="020B0604020202020204" pitchFamily="34" charset="0"/>
              <a:cs typeface="Arial" panose="020B0604020202020204" pitchFamily="34" charset="0"/>
            </a:rPr>
            <a:t>TTHC </a:t>
          </a:r>
          <a:r>
            <a:rPr lang="en-US" sz="1600" kern="1200" dirty="0" err="1">
              <a:latin typeface="Arial" panose="020B0604020202020204" pitchFamily="34" charset="0"/>
              <a:cs typeface="Arial" panose="020B0604020202020204" pitchFamily="34" charset="0"/>
            </a:rPr>
            <a:t>nội</a:t>
          </a:r>
          <a:r>
            <a:rPr lang="en-US" sz="1600" kern="1200" dirty="0">
              <a:latin typeface="Arial" panose="020B0604020202020204" pitchFamily="34" charset="0"/>
              <a:cs typeface="Arial" panose="020B0604020202020204" pitchFamily="34" charset="0"/>
            </a:rPr>
            <a:t> </a:t>
          </a:r>
          <a:r>
            <a:rPr lang="en-US" sz="1600" kern="1200" dirty="0" err="1">
              <a:latin typeface="Arial" panose="020B0604020202020204" pitchFamily="34" charset="0"/>
              <a:cs typeface="Arial" panose="020B0604020202020204" pitchFamily="34" charset="0"/>
            </a:rPr>
            <a:t>bộ</a:t>
          </a:r>
          <a:r>
            <a:rPr lang="en-US" sz="1600" kern="1200" dirty="0">
              <a:latin typeface="Arial" panose="020B0604020202020204" pitchFamily="34" charset="0"/>
              <a:cs typeface="Arial" panose="020B0604020202020204" pitchFamily="34" charset="0"/>
            </a:rPr>
            <a:t> </a:t>
          </a:r>
          <a:r>
            <a:rPr lang="vi-VN" sz="1600" kern="1200" dirty="0" err="1">
              <a:latin typeface="Arial" panose="020B0604020202020204" pitchFamily="34" charset="0"/>
              <a:cs typeface="Arial" panose="020B0604020202020204" pitchFamily="34" charset="0"/>
            </a:rPr>
            <a:t>mà</a:t>
          </a:r>
          <a:r>
            <a:rPr lang="vi-VN" sz="1600" kern="1200" dirty="0">
              <a:latin typeface="Arial" panose="020B0604020202020204" pitchFamily="34" charset="0"/>
              <a:cs typeface="Arial" panose="020B0604020202020204" pitchFamily="34" charset="0"/>
            </a:rPr>
            <a:t> </a:t>
          </a:r>
          <a:r>
            <a:rPr lang="en-US" sz="1600" kern="1200" dirty="0">
              <a:latin typeface="Arial" panose="020B0604020202020204" pitchFamily="34" charset="0"/>
              <a:cs typeface="Arial" panose="020B0604020202020204" pitchFamily="34" charset="0"/>
            </a:rPr>
            <a:t>VB </a:t>
          </a:r>
          <a:r>
            <a:rPr lang="en-US" sz="1600" kern="1200" dirty="0" err="1">
              <a:latin typeface="Arial" panose="020B0604020202020204" pitchFamily="34" charset="0"/>
              <a:cs typeface="Arial" panose="020B0604020202020204" pitchFamily="34" charset="0"/>
            </a:rPr>
            <a:t>của</a:t>
          </a:r>
          <a:r>
            <a:rPr lang="en-US" sz="1600" kern="1200" dirty="0">
              <a:latin typeface="Arial" panose="020B0604020202020204" pitchFamily="34" charset="0"/>
              <a:cs typeface="Arial" panose="020B0604020202020204" pitchFamily="34" charset="0"/>
            </a:rPr>
            <a:t> </a:t>
          </a:r>
          <a:r>
            <a:rPr lang="vi-VN" sz="1600" kern="1200" dirty="0">
              <a:latin typeface="Arial" panose="020B0604020202020204" pitchFamily="34" charset="0"/>
              <a:cs typeface="Arial" panose="020B0604020202020204" pitchFamily="34" charset="0"/>
            </a:rPr>
            <a:t>QH/CP/</a:t>
          </a:r>
          <a:r>
            <a:rPr lang="vi-VN" sz="1600" kern="1200" dirty="0" err="1">
              <a:latin typeface="Arial" panose="020B0604020202020204" pitchFamily="34" charset="0"/>
              <a:cs typeface="Arial" panose="020B0604020202020204" pitchFamily="34" charset="0"/>
            </a:rPr>
            <a:t>TTgCP</a:t>
          </a:r>
          <a:r>
            <a:rPr lang="vi-VN" sz="1600" kern="1200" dirty="0">
              <a:latin typeface="Arial" panose="020B0604020202020204" pitchFamily="34" charset="0"/>
              <a:cs typeface="Arial" panose="020B0604020202020204" pitchFamily="34" charset="0"/>
            </a:rPr>
            <a:t>, </a:t>
          </a:r>
          <a:r>
            <a:rPr lang="vi-VN" sz="1600" kern="1200" dirty="0" err="1">
              <a:latin typeface="Arial" panose="020B0604020202020204" pitchFamily="34" charset="0"/>
              <a:cs typeface="Arial" panose="020B0604020202020204" pitchFamily="34" charset="0"/>
            </a:rPr>
            <a:t>bộ</a:t>
          </a:r>
          <a:r>
            <a:rPr lang="vi-VN" sz="1600" kern="1200" dirty="0">
              <a:latin typeface="Arial" panose="020B0604020202020204" pitchFamily="34" charset="0"/>
              <a:cs typeface="Arial" panose="020B0604020202020204" pitchFamily="34" charset="0"/>
            </a:rPr>
            <a:t> </a:t>
          </a:r>
          <a:r>
            <a:rPr lang="vi-VN" sz="1600" kern="1200" dirty="0" err="1">
              <a:latin typeface="Arial" panose="020B0604020202020204" pitchFamily="34" charset="0"/>
              <a:cs typeface="Arial" panose="020B0604020202020204" pitchFamily="34" charset="0"/>
            </a:rPr>
            <a:t>quản</a:t>
          </a:r>
          <a:r>
            <a:rPr lang="vi-VN" sz="1600" kern="1200" dirty="0">
              <a:latin typeface="Arial" panose="020B0604020202020204" pitchFamily="34" charset="0"/>
              <a:cs typeface="Arial" panose="020B0604020202020204" pitchFamily="34" charset="0"/>
            </a:rPr>
            <a:t> </a:t>
          </a:r>
          <a:r>
            <a:rPr lang="vi-VN" sz="1600" kern="1200" dirty="0" err="1">
              <a:latin typeface="Arial" panose="020B0604020202020204" pitchFamily="34" charset="0"/>
              <a:cs typeface="Arial" panose="020B0604020202020204" pitchFamily="34" charset="0"/>
            </a:rPr>
            <a:t>lý</a:t>
          </a:r>
          <a:r>
            <a:rPr lang="vi-VN" sz="1600" kern="1200" dirty="0">
              <a:latin typeface="Arial" panose="020B0604020202020204" pitchFamily="34" charset="0"/>
              <a:cs typeface="Arial" panose="020B0604020202020204" pitchFamily="34" charset="0"/>
            </a:rPr>
            <a:t> </a:t>
          </a:r>
          <a:r>
            <a:rPr lang="vi-VN" sz="1600" kern="1200" dirty="0" err="1">
              <a:latin typeface="Arial" panose="020B0604020202020204" pitchFamily="34" charset="0"/>
              <a:cs typeface="Arial" panose="020B0604020202020204" pitchFamily="34" charset="0"/>
            </a:rPr>
            <a:t>ngành</a:t>
          </a:r>
          <a:r>
            <a:rPr lang="vi-VN" sz="1600" kern="1200" dirty="0">
              <a:latin typeface="Arial" panose="020B0604020202020204" pitchFamily="34" charset="0"/>
              <a:cs typeface="Arial" panose="020B0604020202020204" pitchFamily="34" charset="0"/>
            </a:rPr>
            <a:t>, </a:t>
          </a:r>
          <a:r>
            <a:rPr lang="vi-VN" sz="1600" kern="1200" dirty="0" err="1">
              <a:latin typeface="Arial" panose="020B0604020202020204" pitchFamily="34" charset="0"/>
              <a:cs typeface="Arial" panose="020B0604020202020204" pitchFamily="34" charset="0"/>
            </a:rPr>
            <a:t>lĩnh</a:t>
          </a:r>
          <a:r>
            <a:rPr lang="vi-VN" sz="1600" kern="1200" dirty="0">
              <a:latin typeface="Arial" panose="020B0604020202020204" pitchFamily="34" charset="0"/>
              <a:cs typeface="Arial" panose="020B0604020202020204" pitchFamily="34" charset="0"/>
            </a:rPr>
            <a:t> </a:t>
          </a:r>
          <a:r>
            <a:rPr lang="vi-VN" sz="1600" kern="1200" dirty="0" err="1">
              <a:latin typeface="Arial" panose="020B0604020202020204" pitchFamily="34" charset="0"/>
              <a:cs typeface="Arial" panose="020B0604020202020204" pitchFamily="34" charset="0"/>
            </a:rPr>
            <a:t>vực</a:t>
          </a:r>
          <a:r>
            <a:rPr lang="en-US" sz="1600" kern="1200" dirty="0">
              <a:latin typeface="Arial" panose="020B0604020202020204" pitchFamily="34" charset="0"/>
              <a:cs typeface="Arial" panose="020B0604020202020204" pitchFamily="34" charset="0"/>
            </a:rPr>
            <a:t> đã quy định nhưng </a:t>
          </a:r>
          <a:r>
            <a:rPr lang="vi-VN" sz="1600" kern="1200" dirty="0">
              <a:latin typeface="Arial" panose="020B0604020202020204" pitchFamily="34" charset="0"/>
              <a:cs typeface="Arial" panose="020B0604020202020204" pitchFamily="34" charset="0"/>
            </a:rPr>
            <a:t>B, ĐP </a:t>
          </a:r>
          <a:r>
            <a:rPr lang="en-US" sz="1600" kern="1200" dirty="0">
              <a:latin typeface="Arial" panose="020B0604020202020204" pitchFamily="34" charset="0"/>
              <a:cs typeface="Arial" panose="020B0604020202020204" pitchFamily="34" charset="0"/>
            </a:rPr>
            <a:t>cần phân công cụ thể cơ quan, đơn vị</a:t>
          </a:r>
          <a:r>
            <a:rPr lang="vi-VN" sz="1600" kern="1200" dirty="0">
              <a:latin typeface="Arial" panose="020B0604020202020204" pitchFamily="34" charset="0"/>
              <a:cs typeface="Arial" panose="020B0604020202020204" pitchFamily="34" charset="0"/>
            </a:rPr>
            <a:t> </a:t>
          </a:r>
          <a:r>
            <a:rPr lang="vi-VN" sz="1600" kern="1200" dirty="0" err="1">
              <a:latin typeface="Arial" panose="020B0604020202020204" pitchFamily="34" charset="0"/>
              <a:cs typeface="Arial" panose="020B0604020202020204" pitchFamily="34" charset="0"/>
            </a:rPr>
            <a:t>trực</a:t>
          </a:r>
          <a:r>
            <a:rPr lang="vi-VN" sz="1600" kern="1200" dirty="0">
              <a:latin typeface="Arial" panose="020B0604020202020204" pitchFamily="34" charset="0"/>
              <a:cs typeface="Arial" panose="020B0604020202020204" pitchFamily="34" charset="0"/>
            </a:rPr>
            <a:t> </a:t>
          </a:r>
          <a:r>
            <a:rPr lang="vi-VN" sz="1600" kern="1200" dirty="0" err="1">
              <a:latin typeface="Arial" panose="020B0604020202020204" pitchFamily="34" charset="0"/>
              <a:cs typeface="Arial" panose="020B0604020202020204" pitchFamily="34" charset="0"/>
            </a:rPr>
            <a:t>thuộc</a:t>
          </a:r>
          <a:r>
            <a:rPr lang="en-US" sz="1600" kern="1200" dirty="0">
              <a:latin typeface="Arial" panose="020B0604020202020204" pitchFamily="34" charset="0"/>
              <a:cs typeface="Arial" panose="020B0604020202020204" pitchFamily="34" charset="0"/>
            </a:rPr>
            <a:t> </a:t>
          </a:r>
          <a:r>
            <a:rPr lang="en-US" sz="1600" kern="1200" dirty="0" err="1">
              <a:latin typeface="Arial" panose="020B0604020202020204" pitchFamily="34" charset="0"/>
              <a:cs typeface="Arial" panose="020B0604020202020204" pitchFamily="34" charset="0"/>
            </a:rPr>
            <a:t>thực</a:t>
          </a:r>
          <a:r>
            <a:rPr lang="en-US" sz="1600" kern="1200" dirty="0">
              <a:latin typeface="Arial" panose="020B0604020202020204" pitchFamily="34" charset="0"/>
              <a:cs typeface="Arial" panose="020B0604020202020204" pitchFamily="34" charset="0"/>
            </a:rPr>
            <a:t> </a:t>
          </a:r>
          <a:r>
            <a:rPr lang="en-US" sz="1600" kern="1200" dirty="0" err="1">
              <a:latin typeface="Arial" panose="020B0604020202020204" pitchFamily="34" charset="0"/>
              <a:cs typeface="Arial" panose="020B0604020202020204" pitchFamily="34" charset="0"/>
            </a:rPr>
            <a:t>hiện</a:t>
          </a:r>
          <a:r>
            <a:rPr lang="en-US" sz="1600" kern="1200" dirty="0">
              <a:latin typeface="Arial" panose="020B0604020202020204" pitchFamily="34" charset="0"/>
              <a:cs typeface="Arial" panose="020B0604020202020204" pitchFamily="34" charset="0"/>
            </a:rPr>
            <a:t> (</a:t>
          </a:r>
          <a:r>
            <a:rPr lang="en-US" sz="1600" kern="1200" dirty="0" err="1">
              <a:latin typeface="Arial" panose="020B0604020202020204" pitchFamily="34" charset="0"/>
              <a:cs typeface="Arial" panose="020B0604020202020204" pitchFamily="34" charset="0"/>
            </a:rPr>
            <a:t>trách</a:t>
          </a:r>
          <a:r>
            <a:rPr lang="en-US" sz="1600" kern="1200" dirty="0">
              <a:latin typeface="Arial" panose="020B0604020202020204" pitchFamily="34" charset="0"/>
              <a:cs typeface="Arial" panose="020B0604020202020204" pitchFamily="34" charset="0"/>
            </a:rPr>
            <a:t> </a:t>
          </a:r>
          <a:r>
            <a:rPr lang="en-US" sz="1600" kern="1200" dirty="0" err="1">
              <a:latin typeface="Arial" panose="020B0604020202020204" pitchFamily="34" charset="0"/>
              <a:cs typeface="Arial" panose="020B0604020202020204" pitchFamily="34" charset="0"/>
            </a:rPr>
            <a:t>nhiệm</a:t>
          </a:r>
          <a:r>
            <a:rPr lang="en-US" sz="1600" kern="1200" dirty="0">
              <a:latin typeface="Arial" panose="020B0604020202020204" pitchFamily="34" charset="0"/>
              <a:cs typeface="Arial" panose="020B0604020202020204" pitchFamily="34" charset="0"/>
            </a:rPr>
            <a:t>, </a:t>
          </a:r>
          <a:r>
            <a:rPr lang="en-US" sz="1600" kern="1200" dirty="0" err="1">
              <a:latin typeface="Arial" panose="020B0604020202020204" pitchFamily="34" charset="0"/>
              <a:cs typeface="Arial" panose="020B0604020202020204" pitchFamily="34" charset="0"/>
            </a:rPr>
            <a:t>thời</a:t>
          </a:r>
          <a:r>
            <a:rPr lang="en-US" sz="1600" kern="1200" dirty="0">
              <a:latin typeface="Arial" panose="020B0604020202020204" pitchFamily="34" charset="0"/>
              <a:cs typeface="Arial" panose="020B0604020202020204" pitchFamily="34" charset="0"/>
            </a:rPr>
            <a:t> </a:t>
          </a:r>
          <a:r>
            <a:rPr lang="en-US" sz="1600" kern="1200" dirty="0" err="1">
              <a:latin typeface="Arial" panose="020B0604020202020204" pitchFamily="34" charset="0"/>
              <a:cs typeface="Arial" panose="020B0604020202020204" pitchFamily="34" charset="0"/>
            </a:rPr>
            <a:t>gian</a:t>
          </a:r>
          <a:r>
            <a:rPr lang="en-US" sz="1600" kern="1200" dirty="0">
              <a:latin typeface="Arial" panose="020B0604020202020204" pitchFamily="34" charset="0"/>
              <a:cs typeface="Arial" panose="020B0604020202020204" pitchFamily="34" charset="0"/>
            </a:rPr>
            <a:t>) </a:t>
          </a:r>
          <a:r>
            <a:rPr lang="vi-VN" sz="1600" kern="1200" dirty="0" err="1">
              <a:latin typeface="Arial" panose="020B0604020202020204" pitchFamily="34" charset="0"/>
              <a:cs typeface="Arial" panose="020B0604020202020204" pitchFamily="34" charset="0"/>
            </a:rPr>
            <a:t>hoặc</a:t>
          </a:r>
          <a:r>
            <a:rPr lang="vi-VN" sz="1600" kern="1200" dirty="0">
              <a:latin typeface="Arial" panose="020B0604020202020204" pitchFamily="34" charset="0"/>
              <a:cs typeface="Arial" panose="020B0604020202020204" pitchFamily="34" charset="0"/>
            </a:rPr>
            <a:t> </a:t>
          </a:r>
          <a:r>
            <a:rPr lang="vi-VN" sz="1600" kern="1200" dirty="0" err="1">
              <a:latin typeface="Arial" panose="020B0604020202020204" pitchFamily="34" charset="0"/>
              <a:cs typeface="Arial" panose="020B0604020202020204" pitchFamily="34" charset="0"/>
            </a:rPr>
            <a:t>mẫu</a:t>
          </a:r>
          <a:r>
            <a:rPr lang="vi-VN" sz="1600" kern="1200" dirty="0">
              <a:latin typeface="Arial" panose="020B0604020202020204" pitchFamily="34" charset="0"/>
              <a:cs typeface="Arial" panose="020B0604020202020204" pitchFamily="34" charset="0"/>
            </a:rPr>
            <a:t> </a:t>
          </a:r>
          <a:r>
            <a:rPr lang="vi-VN" sz="1600" kern="1200" dirty="0" err="1">
              <a:latin typeface="Arial" panose="020B0604020202020204" pitchFamily="34" charset="0"/>
              <a:cs typeface="Arial" panose="020B0604020202020204" pitchFamily="34" charset="0"/>
            </a:rPr>
            <a:t>hóa</a:t>
          </a:r>
          <a:r>
            <a:rPr lang="vi-VN" sz="1600" kern="1200" dirty="0">
              <a:latin typeface="Arial" panose="020B0604020202020204" pitchFamily="34" charset="0"/>
              <a:cs typeface="Arial" panose="020B0604020202020204" pitchFamily="34" charset="0"/>
            </a:rPr>
            <a:t> </a:t>
          </a:r>
          <a:r>
            <a:rPr lang="vi-VN" sz="1600" kern="1200" dirty="0" err="1">
              <a:latin typeface="Arial" panose="020B0604020202020204" pitchFamily="34" charset="0"/>
              <a:cs typeface="Arial" panose="020B0604020202020204" pitchFamily="34" charset="0"/>
            </a:rPr>
            <a:t>các</a:t>
          </a:r>
          <a:r>
            <a:rPr lang="vi-VN" sz="1600" kern="1200" dirty="0">
              <a:latin typeface="Arial" panose="020B0604020202020204" pitchFamily="34" charset="0"/>
              <a:cs typeface="Arial" panose="020B0604020202020204" pitchFamily="34" charset="0"/>
            </a:rPr>
            <a:t> </a:t>
          </a:r>
          <a:r>
            <a:rPr lang="vi-VN" sz="1600" kern="1200" dirty="0" err="1">
              <a:latin typeface="Arial" panose="020B0604020202020204" pitchFamily="34" charset="0"/>
              <a:cs typeface="Arial" panose="020B0604020202020204" pitchFamily="34" charset="0"/>
            </a:rPr>
            <a:t>hồ</a:t>
          </a:r>
          <a:r>
            <a:rPr lang="vi-VN" sz="1600" kern="1200" dirty="0">
              <a:latin typeface="Arial" panose="020B0604020202020204" pitchFamily="34" charset="0"/>
              <a:cs typeface="Arial" panose="020B0604020202020204" pitchFamily="34" charset="0"/>
            </a:rPr>
            <a:t> sơ, </a:t>
          </a:r>
          <a:r>
            <a:rPr lang="vi-VN" sz="1600" kern="1200" dirty="0" err="1">
              <a:latin typeface="Arial" panose="020B0604020202020204" pitchFamily="34" charset="0"/>
              <a:cs typeface="Arial" panose="020B0604020202020204" pitchFamily="34" charset="0"/>
            </a:rPr>
            <a:t>làm</a:t>
          </a:r>
          <a:r>
            <a:rPr lang="vi-VN" sz="1600" kern="1200" dirty="0">
              <a:latin typeface="Arial" panose="020B0604020202020204" pitchFamily="34" charset="0"/>
              <a:cs typeface="Arial" panose="020B0604020202020204" pitchFamily="34" charset="0"/>
            </a:rPr>
            <a:t> </a:t>
          </a:r>
          <a:r>
            <a:rPr lang="vi-VN" sz="1600" kern="1200" dirty="0" err="1">
              <a:latin typeface="Arial" panose="020B0604020202020204" pitchFamily="34" charset="0"/>
              <a:cs typeface="Arial" panose="020B0604020202020204" pitchFamily="34" charset="0"/>
            </a:rPr>
            <a:t>rõ</a:t>
          </a:r>
          <a:r>
            <a:rPr lang="vi-VN" sz="1600" kern="1200" dirty="0">
              <a:latin typeface="Arial" panose="020B0604020202020204" pitchFamily="34" charset="0"/>
              <a:cs typeface="Arial" panose="020B0604020202020204" pitchFamily="34" charset="0"/>
            </a:rPr>
            <a:t> </a:t>
          </a:r>
          <a:r>
            <a:rPr lang="vi-VN" sz="1600" kern="1200" dirty="0" err="1">
              <a:latin typeface="Arial" panose="020B0604020202020204" pitchFamily="34" charset="0"/>
              <a:cs typeface="Arial" panose="020B0604020202020204" pitchFamily="34" charset="0"/>
            </a:rPr>
            <a:t>đối</a:t>
          </a:r>
          <a:r>
            <a:rPr lang="vi-VN" sz="1600" kern="1200" dirty="0">
              <a:latin typeface="Arial" panose="020B0604020202020204" pitchFamily="34" charset="0"/>
              <a:cs typeface="Arial" panose="020B0604020202020204" pitchFamily="34" charset="0"/>
            </a:rPr>
            <a:t> </a:t>
          </a:r>
          <a:r>
            <a:rPr lang="vi-VN" sz="1600" kern="1200" dirty="0" err="1">
              <a:latin typeface="Arial" panose="020B0604020202020204" pitchFamily="34" charset="0"/>
              <a:cs typeface="Arial" panose="020B0604020202020204" pitchFamily="34" charset="0"/>
            </a:rPr>
            <a:t>tượng</a:t>
          </a:r>
          <a:r>
            <a:rPr lang="vi-VN" sz="1600" kern="1200" dirty="0">
              <a:latin typeface="Arial" panose="020B0604020202020204" pitchFamily="34" charset="0"/>
              <a:cs typeface="Arial" panose="020B0604020202020204" pitchFamily="34" charset="0"/>
            </a:rPr>
            <a:t> </a:t>
          </a:r>
          <a:r>
            <a:rPr lang="vi-VN" sz="1600" kern="1200" dirty="0" err="1">
              <a:latin typeface="Arial" panose="020B0604020202020204" pitchFamily="34" charset="0"/>
              <a:cs typeface="Arial" panose="020B0604020202020204" pitchFamily="34" charset="0"/>
            </a:rPr>
            <a:t>thực</a:t>
          </a:r>
          <a:r>
            <a:rPr lang="vi-VN" sz="1600" kern="1200" dirty="0">
              <a:latin typeface="Arial" panose="020B0604020202020204" pitchFamily="34" charset="0"/>
              <a:cs typeface="Arial" panose="020B0604020202020204" pitchFamily="34" charset="0"/>
            </a:rPr>
            <a:t> </a:t>
          </a:r>
          <a:r>
            <a:rPr lang="vi-VN" sz="1600" kern="1200" dirty="0" err="1">
              <a:latin typeface="Arial" panose="020B0604020202020204" pitchFamily="34" charset="0"/>
              <a:cs typeface="Arial" panose="020B0604020202020204" pitchFamily="34" charset="0"/>
            </a:rPr>
            <a:t>hiện</a:t>
          </a:r>
          <a:r>
            <a:rPr lang="vi-VN" sz="1600" kern="1200" dirty="0">
              <a:latin typeface="Arial" panose="020B0604020202020204" pitchFamily="34" charset="0"/>
              <a:cs typeface="Arial" panose="020B0604020202020204" pitchFamily="34" charset="0"/>
            </a:rPr>
            <a:t> </a:t>
          </a:r>
          <a:r>
            <a:rPr lang="vi-VN" sz="1600" kern="1200" dirty="0" err="1">
              <a:latin typeface="Arial" panose="020B0604020202020204" pitchFamily="34" charset="0"/>
              <a:cs typeface="Arial" panose="020B0604020202020204" pitchFamily="34" charset="0"/>
            </a:rPr>
            <a:t>gắn</a:t>
          </a:r>
          <a:r>
            <a:rPr lang="vi-VN" sz="1600" kern="1200" dirty="0">
              <a:latin typeface="Arial" panose="020B0604020202020204" pitchFamily="34" charset="0"/>
              <a:cs typeface="Arial" panose="020B0604020202020204" pitchFamily="34" charset="0"/>
            </a:rPr>
            <a:t> </a:t>
          </a:r>
          <a:r>
            <a:rPr lang="vi-VN" sz="1600" kern="1200" dirty="0" err="1">
              <a:latin typeface="Arial" panose="020B0604020202020204" pitchFamily="34" charset="0"/>
              <a:cs typeface="Arial" panose="020B0604020202020204" pitchFamily="34" charset="0"/>
            </a:rPr>
            <a:t>với</a:t>
          </a:r>
          <a:r>
            <a:rPr lang="vi-VN" sz="1600" kern="1200" dirty="0">
              <a:latin typeface="Arial" panose="020B0604020202020204" pitchFamily="34" charset="0"/>
              <a:cs typeface="Arial" panose="020B0604020202020204" pitchFamily="34" charset="0"/>
            </a:rPr>
            <a:t> </a:t>
          </a:r>
          <a:r>
            <a:rPr lang="vi-VN" sz="1600" kern="1200" dirty="0" err="1">
              <a:latin typeface="Arial" panose="020B0604020202020204" pitchFamily="34" charset="0"/>
              <a:cs typeface="Arial" panose="020B0604020202020204" pitchFamily="34" charset="0"/>
            </a:rPr>
            <a:t>các</a:t>
          </a:r>
          <a:r>
            <a:rPr lang="vi-VN" sz="1600" kern="1200" dirty="0">
              <a:latin typeface="Arial" panose="020B0604020202020204" pitchFamily="34" charset="0"/>
              <a:cs typeface="Arial" panose="020B0604020202020204" pitchFamily="34" charset="0"/>
            </a:rPr>
            <a:t> </a:t>
          </a:r>
          <a:r>
            <a:rPr lang="vi-VN" sz="1600" kern="1200" dirty="0" err="1">
              <a:latin typeface="Arial" panose="020B0604020202020204" pitchFamily="34" charset="0"/>
              <a:cs typeface="Arial" panose="020B0604020202020204" pitchFamily="34" charset="0"/>
            </a:rPr>
            <a:t>điều</a:t>
          </a:r>
          <a:r>
            <a:rPr lang="vi-VN" sz="1600" kern="1200" dirty="0">
              <a:latin typeface="Arial" panose="020B0604020202020204" pitchFamily="34" charset="0"/>
              <a:cs typeface="Arial" panose="020B0604020202020204" pitchFamily="34" charset="0"/>
            </a:rPr>
            <a:t> </a:t>
          </a:r>
          <a:r>
            <a:rPr lang="vi-VN" sz="1600" kern="1200" dirty="0" err="1">
              <a:latin typeface="Arial" panose="020B0604020202020204" pitchFamily="34" charset="0"/>
              <a:cs typeface="Arial" panose="020B0604020202020204" pitchFamily="34" charset="0"/>
            </a:rPr>
            <a:t>kiện</a:t>
          </a:r>
          <a:r>
            <a:rPr lang="vi-VN" sz="1600" kern="1200" dirty="0">
              <a:latin typeface="Arial" panose="020B0604020202020204" pitchFamily="34" charset="0"/>
              <a:cs typeface="Arial" panose="020B0604020202020204" pitchFamily="34" charset="0"/>
            </a:rPr>
            <a:t> </a:t>
          </a:r>
          <a:r>
            <a:rPr lang="vi-VN" sz="1600" kern="1200" dirty="0" err="1">
              <a:latin typeface="Arial" panose="020B0604020202020204" pitchFamily="34" charset="0"/>
              <a:cs typeface="Arial" panose="020B0604020202020204" pitchFamily="34" charset="0"/>
            </a:rPr>
            <a:t>cụ</a:t>
          </a:r>
          <a:r>
            <a:rPr lang="vi-VN" sz="1600" kern="1200" dirty="0">
              <a:latin typeface="Arial" panose="020B0604020202020204" pitchFamily="34" charset="0"/>
              <a:cs typeface="Arial" panose="020B0604020202020204" pitchFamily="34" charset="0"/>
            </a:rPr>
            <a:t> </a:t>
          </a:r>
          <a:r>
            <a:rPr lang="vi-VN" sz="1600" kern="1200" dirty="0" err="1">
              <a:latin typeface="Arial" panose="020B0604020202020204" pitchFamily="34" charset="0"/>
              <a:cs typeface="Arial" panose="020B0604020202020204" pitchFamily="34" charset="0"/>
            </a:rPr>
            <a:t>thể</a:t>
          </a:r>
          <a:r>
            <a:rPr lang="vi-VN" sz="1600" kern="1200" dirty="0">
              <a:latin typeface="Arial" panose="020B0604020202020204" pitchFamily="34" charset="0"/>
              <a:cs typeface="Arial" panose="020B0604020202020204" pitchFamily="34" charset="0"/>
            </a:rPr>
            <a:t>… </a:t>
          </a:r>
          <a:r>
            <a:rPr lang="en-US" sz="1600" kern="1200" dirty="0" err="1">
              <a:latin typeface="Arial" panose="020B0604020202020204" pitchFamily="34" charset="0"/>
              <a:cs typeface="Arial" panose="020B0604020202020204" pitchFamily="34" charset="0"/>
            </a:rPr>
            <a:t>để</a:t>
          </a:r>
          <a:r>
            <a:rPr lang="en-US" sz="1600" kern="1200" dirty="0">
              <a:latin typeface="Arial" panose="020B0604020202020204" pitchFamily="34" charset="0"/>
              <a:cs typeface="Arial" panose="020B0604020202020204" pitchFamily="34" charset="0"/>
            </a:rPr>
            <a:t> </a:t>
          </a:r>
          <a:r>
            <a:rPr lang="en-US" sz="1600" kern="1200" dirty="0" err="1">
              <a:latin typeface="Arial" panose="020B0604020202020204" pitchFamily="34" charset="0"/>
              <a:cs typeface="Arial" panose="020B0604020202020204" pitchFamily="34" charset="0"/>
            </a:rPr>
            <a:t>bảo</a:t>
          </a:r>
          <a:r>
            <a:rPr lang="en-US" sz="1600" kern="1200" dirty="0">
              <a:latin typeface="Arial" panose="020B0604020202020204" pitchFamily="34" charset="0"/>
              <a:cs typeface="Arial" panose="020B0604020202020204" pitchFamily="34" charset="0"/>
            </a:rPr>
            <a:t> </a:t>
          </a:r>
          <a:r>
            <a:rPr lang="en-US" sz="1600" kern="1200" dirty="0" err="1">
              <a:latin typeface="Arial" panose="020B0604020202020204" pitchFamily="34" charset="0"/>
              <a:cs typeface="Arial" panose="020B0604020202020204" pitchFamily="34" charset="0"/>
            </a:rPr>
            <a:t>đảm</a:t>
          </a:r>
          <a:r>
            <a:rPr lang="en-US" sz="1600" kern="1200" dirty="0">
              <a:latin typeface="Arial" panose="020B0604020202020204" pitchFamily="34" charset="0"/>
              <a:cs typeface="Arial" panose="020B0604020202020204" pitchFamily="34" charset="0"/>
            </a:rPr>
            <a:t> </a:t>
          </a:r>
          <a:r>
            <a:rPr lang="en-US" sz="1600" kern="1200" dirty="0" err="1">
              <a:latin typeface="Arial" panose="020B0604020202020204" pitchFamily="34" charset="0"/>
              <a:cs typeface="Arial" panose="020B0604020202020204" pitchFamily="34" charset="0"/>
            </a:rPr>
            <a:t>phù</a:t>
          </a:r>
          <a:r>
            <a:rPr lang="en-US" sz="1600" kern="1200" dirty="0">
              <a:latin typeface="Arial" panose="020B0604020202020204" pitchFamily="34" charset="0"/>
              <a:cs typeface="Arial" panose="020B0604020202020204" pitchFamily="34" charset="0"/>
            </a:rPr>
            <a:t> </a:t>
          </a:r>
          <a:r>
            <a:rPr lang="en-US" sz="1600" kern="1200" dirty="0" err="1">
              <a:latin typeface="Arial" panose="020B0604020202020204" pitchFamily="34" charset="0"/>
              <a:cs typeface="Arial" panose="020B0604020202020204" pitchFamily="34" charset="0"/>
            </a:rPr>
            <a:t>hợp</a:t>
          </a:r>
          <a:r>
            <a:rPr lang="en-US" sz="1600" kern="1200" dirty="0">
              <a:latin typeface="Arial" panose="020B0604020202020204" pitchFamily="34" charset="0"/>
              <a:cs typeface="Arial" panose="020B0604020202020204" pitchFamily="34" charset="0"/>
            </a:rPr>
            <a:t>, </a:t>
          </a:r>
          <a:r>
            <a:rPr lang="en-US" sz="1600" kern="1200" dirty="0" err="1">
              <a:latin typeface="Arial" panose="020B0604020202020204" pitchFamily="34" charset="0"/>
              <a:cs typeface="Arial" panose="020B0604020202020204" pitchFamily="34" charset="0"/>
            </a:rPr>
            <a:t>đáp</a:t>
          </a:r>
          <a:r>
            <a:rPr lang="en-US" sz="1600" kern="1200" dirty="0">
              <a:latin typeface="Arial" panose="020B0604020202020204" pitchFamily="34" charset="0"/>
              <a:cs typeface="Arial" panose="020B0604020202020204" pitchFamily="34" charset="0"/>
            </a:rPr>
            <a:t> </a:t>
          </a:r>
          <a:r>
            <a:rPr lang="en-US" sz="1600" kern="1200" dirty="0" err="1">
              <a:latin typeface="Arial" panose="020B0604020202020204" pitchFamily="34" charset="0"/>
              <a:cs typeface="Arial" panose="020B0604020202020204" pitchFamily="34" charset="0"/>
            </a:rPr>
            <a:t>ứng</a:t>
          </a:r>
          <a:r>
            <a:rPr lang="en-US" sz="1600" kern="1200" dirty="0">
              <a:latin typeface="Arial" panose="020B0604020202020204" pitchFamily="34" charset="0"/>
              <a:cs typeface="Arial" panose="020B0604020202020204" pitchFamily="34" charset="0"/>
            </a:rPr>
            <a:t> </a:t>
          </a:r>
          <a:r>
            <a:rPr lang="en-US" sz="1600" kern="1200" dirty="0" err="1">
              <a:latin typeface="Arial" panose="020B0604020202020204" pitchFamily="34" charset="0"/>
              <a:cs typeface="Arial" panose="020B0604020202020204" pitchFamily="34" charset="0"/>
            </a:rPr>
            <a:t>yêu</a:t>
          </a:r>
          <a:r>
            <a:rPr lang="en-US" sz="1600" kern="1200" dirty="0">
              <a:latin typeface="Arial" panose="020B0604020202020204" pitchFamily="34" charset="0"/>
              <a:cs typeface="Arial" panose="020B0604020202020204" pitchFamily="34" charset="0"/>
            </a:rPr>
            <a:t> </a:t>
          </a:r>
          <a:r>
            <a:rPr lang="en-US" sz="1600" kern="1200" dirty="0" err="1">
              <a:latin typeface="Arial" panose="020B0604020202020204" pitchFamily="34" charset="0"/>
              <a:cs typeface="Arial" panose="020B0604020202020204" pitchFamily="34" charset="0"/>
            </a:rPr>
            <a:t>cầu</a:t>
          </a:r>
          <a:r>
            <a:rPr lang="vi-VN" sz="1600" kern="1200" dirty="0">
              <a:latin typeface="Arial" panose="020B0604020202020204" pitchFamily="34" charset="0"/>
              <a:cs typeface="Arial" panose="020B0604020202020204" pitchFamily="34" charset="0"/>
            </a:rPr>
            <a:t>, </a:t>
          </a:r>
          <a:r>
            <a:rPr lang="vi-VN" sz="1600" kern="1200" dirty="0" err="1">
              <a:latin typeface="Arial" panose="020B0604020202020204" pitchFamily="34" charset="0"/>
              <a:cs typeface="Arial" panose="020B0604020202020204" pitchFamily="34" charset="0"/>
            </a:rPr>
            <a:t>thuận</a:t>
          </a:r>
          <a:r>
            <a:rPr lang="vi-VN" sz="1600" kern="1200" dirty="0">
              <a:latin typeface="Arial" panose="020B0604020202020204" pitchFamily="34" charset="0"/>
              <a:cs typeface="Arial" panose="020B0604020202020204" pitchFamily="34" charset="0"/>
            </a:rPr>
            <a:t> </a:t>
          </a:r>
          <a:r>
            <a:rPr lang="vi-VN" sz="1600" kern="1200" dirty="0" err="1">
              <a:latin typeface="Arial" panose="020B0604020202020204" pitchFamily="34" charset="0"/>
              <a:cs typeface="Arial" panose="020B0604020202020204" pitchFamily="34" charset="0"/>
            </a:rPr>
            <a:t>lợi</a:t>
          </a:r>
          <a:r>
            <a:rPr lang="vi-VN" sz="1600" kern="1200" dirty="0">
              <a:latin typeface="Arial" panose="020B0604020202020204" pitchFamily="34" charset="0"/>
              <a:cs typeface="Arial" panose="020B0604020202020204" pitchFamily="34" charset="0"/>
            </a:rPr>
            <a:t> trong </a:t>
          </a:r>
          <a:r>
            <a:rPr lang="vi-VN" sz="1600" kern="1200" dirty="0" err="1">
              <a:latin typeface="Arial" panose="020B0604020202020204" pitchFamily="34" charset="0"/>
              <a:cs typeface="Arial" panose="020B0604020202020204" pitchFamily="34" charset="0"/>
            </a:rPr>
            <a:t>quá</a:t>
          </a:r>
          <a:r>
            <a:rPr lang="vi-VN" sz="1600" kern="1200" dirty="0">
              <a:latin typeface="Arial" panose="020B0604020202020204" pitchFamily="34" charset="0"/>
              <a:cs typeface="Arial" panose="020B0604020202020204" pitchFamily="34" charset="0"/>
            </a:rPr>
            <a:t> trinh </a:t>
          </a:r>
          <a:r>
            <a:rPr lang="vi-VN" sz="1600" kern="1200" dirty="0" err="1">
              <a:latin typeface="Arial" panose="020B0604020202020204" pitchFamily="34" charset="0"/>
              <a:cs typeface="Arial" panose="020B0604020202020204" pitchFamily="34" charset="0"/>
            </a:rPr>
            <a:t>thực</a:t>
          </a:r>
          <a:r>
            <a:rPr lang="vi-VN" sz="1600" kern="1200" dirty="0">
              <a:latin typeface="Arial" panose="020B0604020202020204" pitchFamily="34" charset="0"/>
              <a:cs typeface="Arial" panose="020B0604020202020204" pitchFamily="34" charset="0"/>
            </a:rPr>
            <a:t> </a:t>
          </a:r>
          <a:r>
            <a:rPr lang="vi-VN" sz="1600" kern="1200" dirty="0" err="1">
              <a:latin typeface="Arial" panose="020B0604020202020204" pitchFamily="34" charset="0"/>
              <a:cs typeface="Arial" panose="020B0604020202020204" pitchFamily="34" charset="0"/>
            </a:rPr>
            <a:t>hiện</a:t>
          </a:r>
          <a:r>
            <a:rPr lang="vi-VN" sz="1600" kern="1200" dirty="0">
              <a:latin typeface="Arial" panose="020B0604020202020204" pitchFamily="34" charset="0"/>
              <a:cs typeface="Arial" panose="020B0604020202020204" pitchFamily="34" charset="0"/>
            </a:rPr>
            <a:t> </a:t>
          </a:r>
          <a:r>
            <a:rPr lang="vi-VN" sz="1600" kern="1200" dirty="0" err="1">
              <a:latin typeface="Arial" panose="020B0604020202020204" pitchFamily="34" charset="0"/>
              <a:cs typeface="Arial" panose="020B0604020202020204" pitchFamily="34" charset="0"/>
            </a:rPr>
            <a:t>nhiệm</a:t>
          </a:r>
          <a:r>
            <a:rPr lang="vi-VN" sz="1600" kern="1200" dirty="0">
              <a:latin typeface="Arial" panose="020B0604020202020204" pitchFamily="34" charset="0"/>
              <a:cs typeface="Arial" panose="020B0604020202020204" pitchFamily="34" charset="0"/>
            </a:rPr>
            <a:t> </a:t>
          </a:r>
          <a:r>
            <a:rPr lang="vi-VN" sz="1600" kern="1200" dirty="0" err="1">
              <a:latin typeface="Arial" panose="020B0604020202020204" pitchFamily="34" charset="0"/>
              <a:cs typeface="Arial" panose="020B0604020202020204" pitchFamily="34" charset="0"/>
            </a:rPr>
            <a:t>vụ</a:t>
          </a:r>
          <a:r>
            <a:rPr lang="vi-VN" sz="1600" kern="1200" dirty="0">
              <a:latin typeface="Arial" panose="020B0604020202020204" pitchFamily="34" charset="0"/>
              <a:cs typeface="Arial" panose="020B0604020202020204" pitchFamily="34" charset="0"/>
            </a:rPr>
            <a:t> </a:t>
          </a:r>
          <a:r>
            <a:rPr lang="vi-VN" sz="1600" kern="1200" dirty="0" err="1">
              <a:latin typeface="Arial" panose="020B0604020202020204" pitchFamily="34" charset="0"/>
              <a:cs typeface="Arial" panose="020B0604020202020204" pitchFamily="34" charset="0"/>
            </a:rPr>
            <a:t>được</a:t>
          </a:r>
          <a:r>
            <a:rPr lang="vi-VN" sz="1600" kern="1200" dirty="0">
              <a:latin typeface="Arial" panose="020B0604020202020204" pitchFamily="34" charset="0"/>
              <a:cs typeface="Arial" panose="020B0604020202020204" pitchFamily="34" charset="0"/>
            </a:rPr>
            <a:t> giao.</a:t>
          </a:r>
          <a:endParaRPr lang="en-US" sz="1600" kern="1200" dirty="0">
            <a:latin typeface="Arial" panose="020B0604020202020204" pitchFamily="34" charset="0"/>
            <a:cs typeface="Arial" panose="020B0604020202020204" pitchFamily="34" charset="0"/>
          </a:endParaRPr>
        </a:p>
      </dsp:txBody>
      <dsp:txXfrm>
        <a:off x="447498" y="881261"/>
        <a:ext cx="3348511" cy="2543108"/>
      </dsp:txXfrm>
    </dsp:sp>
    <dsp:sp modelId="{C66A48B0-1F49-4F66-A651-1F1A2E9621A6}">
      <dsp:nvSpPr>
        <dsp:cNvPr id="0" name=""/>
        <dsp:cNvSpPr/>
      </dsp:nvSpPr>
      <dsp:spPr>
        <a:xfrm rot="18176134">
          <a:off x="3563835" y="1560866"/>
          <a:ext cx="1364418" cy="38765"/>
        </a:xfrm>
        <a:custGeom>
          <a:avLst/>
          <a:gdLst/>
          <a:ahLst/>
          <a:cxnLst/>
          <a:rect l="0" t="0" r="0" b="0"/>
          <a:pathLst>
            <a:path>
              <a:moveTo>
                <a:pt x="0" y="19382"/>
              </a:moveTo>
              <a:lnTo>
                <a:pt x="1364418" y="19382"/>
              </a:lnTo>
            </a:path>
          </a:pathLst>
        </a:custGeom>
        <a:noFill/>
        <a:ln w="15875" cap="rnd"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211934" y="1546139"/>
        <a:ext cx="68220" cy="68220"/>
      </dsp:txXfrm>
    </dsp:sp>
    <dsp:sp modelId="{CDB36D82-428F-4CB6-94D0-3DA441FCF557}">
      <dsp:nvSpPr>
        <dsp:cNvPr id="0" name=""/>
        <dsp:cNvSpPr/>
      </dsp:nvSpPr>
      <dsp:spPr>
        <a:xfrm>
          <a:off x="4616958" y="2812"/>
          <a:ext cx="6535228" cy="2009742"/>
        </a:xfrm>
        <a:prstGeom prst="roundRect">
          <a:avLst>
            <a:gd name="adj" fmla="val 10000"/>
          </a:avLst>
        </a:prstGeom>
        <a:solidFill>
          <a:schemeClr val="lt1">
            <a:hueOff val="0"/>
            <a:satOff val="0"/>
            <a:lumOff val="0"/>
            <a:alphaOff val="0"/>
          </a:schemeClr>
        </a:solidFill>
        <a:ln w="15875" cap="rnd"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just" defTabSz="622300">
            <a:lnSpc>
              <a:spcPct val="90000"/>
            </a:lnSpc>
            <a:spcBef>
              <a:spcPct val="0"/>
            </a:spcBef>
            <a:spcAft>
              <a:spcPct val="35000"/>
            </a:spcAft>
            <a:buNone/>
          </a:pPr>
          <a:r>
            <a:rPr lang="en-US" sz="1400" kern="1200" dirty="0" err="1">
              <a:latin typeface="Arial" panose="020B0604020202020204" pitchFamily="34" charset="0"/>
              <a:cs typeface="Arial" panose="020B0604020202020204" pitchFamily="34" charset="0"/>
            </a:rPr>
            <a:t>Nghị</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định</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số</a:t>
          </a:r>
          <a:r>
            <a:rPr lang="en-US" sz="1400" kern="1200" dirty="0">
              <a:latin typeface="Arial" panose="020B0604020202020204" pitchFamily="34" charset="0"/>
              <a:cs typeface="Arial" panose="020B0604020202020204" pitchFamily="34" charset="0"/>
            </a:rPr>
            <a:t> 62/2020/NĐ-CP </a:t>
          </a:r>
          <a:r>
            <a:rPr lang="en-US" sz="1400" kern="1200" dirty="0" err="1">
              <a:latin typeface="Arial" panose="020B0604020202020204" pitchFamily="34" charset="0"/>
              <a:cs typeface="Arial" panose="020B0604020202020204" pitchFamily="34" charset="0"/>
            </a:rPr>
            <a:t>về</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phê</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duyệt</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kế</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hoạch</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biên</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chế</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công</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chức</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quy</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định</a:t>
          </a:r>
          <a:r>
            <a:rPr lang="en-US" sz="1400" kern="1200" dirty="0">
              <a:latin typeface="Arial" panose="020B0604020202020204" pitchFamily="34" charset="0"/>
              <a:cs typeface="Arial" panose="020B0604020202020204" pitchFamily="34" charset="0"/>
            </a:rPr>
            <a:t>:</a:t>
          </a:r>
          <a:r>
            <a:rPr lang="vi-VN" sz="1400" kern="1200" dirty="0">
              <a:latin typeface="Arial" panose="020B0604020202020204" pitchFamily="34" charset="0"/>
              <a:cs typeface="Arial" panose="020B0604020202020204" pitchFamily="34" charset="0"/>
            </a:rPr>
            <a:t> </a:t>
          </a:r>
          <a:r>
            <a:rPr lang="vi-VN" sz="1400" kern="1200" dirty="0" err="1">
              <a:latin typeface="Arial" panose="020B0604020202020204" pitchFamily="34" charset="0"/>
              <a:cs typeface="Arial" panose="020B0604020202020204" pitchFamily="34" charset="0"/>
            </a:rPr>
            <a:t>Các</a:t>
          </a:r>
          <a:r>
            <a:rPr lang="vi-VN" sz="1400" kern="1200" dirty="0">
              <a:latin typeface="Arial" panose="020B0604020202020204" pitchFamily="34" charset="0"/>
              <a:cs typeface="Arial" panose="020B0604020202020204" pitchFamily="34" charset="0"/>
            </a:rPr>
            <a:t> cơ quan, </a:t>
          </a:r>
          <a:r>
            <a:rPr lang="vi-VN" sz="1400" kern="1200" dirty="0" err="1">
              <a:latin typeface="Arial" panose="020B0604020202020204" pitchFamily="34" charset="0"/>
              <a:cs typeface="Arial" panose="020B0604020202020204" pitchFamily="34" charset="0"/>
            </a:rPr>
            <a:t>tổ</a:t>
          </a:r>
          <a:r>
            <a:rPr lang="vi-VN" sz="1400" kern="1200" dirty="0">
              <a:latin typeface="Arial" panose="020B0604020202020204" pitchFamily="34" charset="0"/>
              <a:cs typeface="Arial" panose="020B0604020202020204" pitchFamily="34" charset="0"/>
            </a:rPr>
            <a:t> </a:t>
          </a:r>
          <a:r>
            <a:rPr lang="vi-VN" sz="1400" kern="1200" dirty="0" err="1">
              <a:latin typeface="Arial" panose="020B0604020202020204" pitchFamily="34" charset="0"/>
              <a:cs typeface="Arial" panose="020B0604020202020204" pitchFamily="34" charset="0"/>
            </a:rPr>
            <a:t>chức</a:t>
          </a:r>
          <a:r>
            <a:rPr lang="vi-VN" sz="1400" kern="1200" dirty="0">
              <a:latin typeface="Arial" panose="020B0604020202020204" pitchFamily="34" charset="0"/>
              <a:cs typeface="Arial" panose="020B0604020202020204" pitchFamily="34" charset="0"/>
            </a:rPr>
            <a:t> </a:t>
          </a:r>
          <a:r>
            <a:rPr lang="vi-VN" sz="1400" kern="1200" dirty="0" err="1">
              <a:latin typeface="Arial" panose="020B0604020202020204" pitchFamily="34" charset="0"/>
              <a:cs typeface="Arial" panose="020B0604020202020204" pitchFamily="34" charset="0"/>
            </a:rPr>
            <a:t>thuộc</a:t>
          </a:r>
          <a:r>
            <a:rPr lang="vi-VN"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bộ</a:t>
          </a:r>
          <a:r>
            <a:rPr lang="en-US" sz="1400" kern="1200" dirty="0">
              <a:latin typeface="Arial" panose="020B0604020202020204" pitchFamily="34" charset="0"/>
              <a:cs typeface="Arial" panose="020B0604020202020204" pitchFamily="34" charset="0"/>
            </a:rPr>
            <a:t>, ĐP </a:t>
          </a:r>
          <a:r>
            <a:rPr lang="vi-VN" sz="1400" kern="1200" dirty="0">
              <a:latin typeface="Arial" panose="020B0604020202020204" pitchFamily="34" charset="0"/>
              <a:cs typeface="Arial" panose="020B0604020202020204" pitchFamily="34" charset="0"/>
            </a:rPr>
            <a:t>xây </a:t>
          </a:r>
          <a:r>
            <a:rPr lang="vi-VN" sz="1400" kern="1200" dirty="0" err="1">
              <a:latin typeface="Arial" panose="020B0604020202020204" pitchFamily="34" charset="0"/>
              <a:cs typeface="Arial" panose="020B0604020202020204" pitchFamily="34" charset="0"/>
            </a:rPr>
            <a:t>dựng</a:t>
          </a:r>
          <a:r>
            <a:rPr lang="vi-VN" sz="1400" kern="1200" dirty="0">
              <a:latin typeface="Arial" panose="020B0604020202020204" pitchFamily="34" charset="0"/>
              <a:cs typeface="Arial" panose="020B0604020202020204" pitchFamily="34" charset="0"/>
            </a:rPr>
            <a:t> </a:t>
          </a:r>
          <a:r>
            <a:rPr lang="vi-VN" sz="1400" kern="1200" dirty="0" err="1">
              <a:latin typeface="Arial" panose="020B0604020202020204" pitchFamily="34" charset="0"/>
              <a:cs typeface="Arial" panose="020B0604020202020204" pitchFamily="34" charset="0"/>
            </a:rPr>
            <a:t>kế</a:t>
          </a:r>
          <a:r>
            <a:rPr lang="vi-VN" sz="1400" kern="1200" dirty="0">
              <a:latin typeface="Arial" panose="020B0604020202020204" pitchFamily="34" charset="0"/>
              <a:cs typeface="Arial" panose="020B0604020202020204" pitchFamily="34" charset="0"/>
            </a:rPr>
            <a:t> </a:t>
          </a:r>
          <a:r>
            <a:rPr lang="vi-VN" sz="1400" kern="1200" dirty="0" err="1">
              <a:latin typeface="Arial" panose="020B0604020202020204" pitchFamily="34" charset="0"/>
              <a:cs typeface="Arial" panose="020B0604020202020204" pitchFamily="34" charset="0"/>
            </a:rPr>
            <a:t>hoạch</a:t>
          </a:r>
          <a:r>
            <a:rPr lang="vi-VN" sz="1400" kern="1200" dirty="0">
              <a:latin typeface="Arial" panose="020B0604020202020204" pitchFamily="34" charset="0"/>
              <a:cs typeface="Arial" panose="020B0604020202020204" pitchFamily="34" charset="0"/>
            </a:rPr>
            <a:t> biên </a:t>
          </a:r>
          <a:r>
            <a:rPr lang="vi-VN" sz="1400" kern="1200" dirty="0" err="1">
              <a:latin typeface="Arial" panose="020B0604020202020204" pitchFamily="34" charset="0"/>
              <a:cs typeface="Arial" panose="020B0604020202020204" pitchFamily="34" charset="0"/>
            </a:rPr>
            <a:t>chế</a:t>
          </a:r>
          <a:r>
            <a:rPr lang="vi-VN" sz="1400" kern="1200" dirty="0">
              <a:latin typeface="Arial" panose="020B0604020202020204" pitchFamily="34" charset="0"/>
              <a:cs typeface="Arial" panose="020B0604020202020204" pitchFamily="34" charset="0"/>
            </a:rPr>
            <a:t> công </a:t>
          </a:r>
          <a:r>
            <a:rPr lang="vi-VN" sz="1400" kern="1200" dirty="0" err="1">
              <a:latin typeface="Arial" panose="020B0604020202020204" pitchFamily="34" charset="0"/>
              <a:cs typeface="Arial" panose="020B0604020202020204" pitchFamily="34" charset="0"/>
            </a:rPr>
            <a:t>chức</a:t>
          </a:r>
          <a:r>
            <a:rPr lang="vi-VN" sz="1400" kern="1200" dirty="0">
              <a:latin typeface="Arial" panose="020B0604020202020204" pitchFamily="34" charset="0"/>
              <a:cs typeface="Arial" panose="020B0604020202020204" pitchFamily="34" charset="0"/>
            </a:rPr>
            <a:t> </a:t>
          </a:r>
          <a:r>
            <a:rPr lang="vi-VN" sz="1400" kern="1200" dirty="0" err="1">
              <a:latin typeface="Arial" panose="020B0604020202020204" pitchFamily="34" charset="0"/>
              <a:cs typeface="Arial" panose="020B0604020202020204" pitchFamily="34" charset="0"/>
            </a:rPr>
            <a:t>hằng</a:t>
          </a:r>
          <a:r>
            <a:rPr lang="vi-VN" sz="1400" kern="1200" dirty="0">
              <a:latin typeface="Arial" panose="020B0604020202020204" pitchFamily="34" charset="0"/>
              <a:cs typeface="Arial" panose="020B0604020202020204" pitchFamily="34" charset="0"/>
            </a:rPr>
            <a:t> năm </a:t>
          </a:r>
          <a:r>
            <a:rPr lang="vi-VN" sz="1400" kern="1200" dirty="0" err="1">
              <a:latin typeface="Arial" panose="020B0604020202020204" pitchFamily="34" charset="0"/>
              <a:cs typeface="Arial" panose="020B0604020202020204" pitchFamily="34" charset="0"/>
            </a:rPr>
            <a:t>của</a:t>
          </a:r>
          <a:r>
            <a:rPr lang="vi-VN" sz="1400" kern="1200" dirty="0">
              <a:latin typeface="Arial" panose="020B0604020202020204" pitchFamily="34" charset="0"/>
              <a:cs typeface="Arial" panose="020B0604020202020204" pitchFamily="34" charset="0"/>
            </a:rPr>
            <a:t> cơ quan, </a:t>
          </a:r>
          <a:r>
            <a:rPr lang="vi-VN" sz="1400" kern="1200" dirty="0" err="1">
              <a:latin typeface="Arial" panose="020B0604020202020204" pitchFamily="34" charset="0"/>
              <a:cs typeface="Arial" panose="020B0604020202020204" pitchFamily="34" charset="0"/>
            </a:rPr>
            <a:t>tổ</a:t>
          </a:r>
          <a:r>
            <a:rPr lang="vi-VN" sz="1400" kern="1200" dirty="0">
              <a:latin typeface="Arial" panose="020B0604020202020204" pitchFamily="34" charset="0"/>
              <a:cs typeface="Arial" panose="020B0604020202020204" pitchFamily="34" charset="0"/>
            </a:rPr>
            <a:t> </a:t>
          </a:r>
          <a:r>
            <a:rPr lang="vi-VN" sz="1400" kern="1200" dirty="0" err="1">
              <a:latin typeface="Arial" panose="020B0604020202020204" pitchFamily="34" charset="0"/>
              <a:cs typeface="Arial" panose="020B0604020202020204" pitchFamily="34" charset="0"/>
            </a:rPr>
            <a:t>chức</a:t>
          </a:r>
          <a:r>
            <a:rPr lang="vi-VN" sz="1400" kern="1200" dirty="0">
              <a:latin typeface="Arial" panose="020B0604020202020204" pitchFamily="34" charset="0"/>
              <a:cs typeface="Arial" panose="020B0604020202020204" pitchFamily="34" charset="0"/>
            </a:rPr>
            <a:t> </a:t>
          </a:r>
          <a:r>
            <a:rPr lang="vi-VN" sz="1400" kern="1200" dirty="0" err="1">
              <a:latin typeface="Arial" panose="020B0604020202020204" pitchFamily="34" charset="0"/>
              <a:cs typeface="Arial" panose="020B0604020202020204" pitchFamily="34" charset="0"/>
            </a:rPr>
            <a:t>mình</a:t>
          </a:r>
          <a:r>
            <a:rPr lang="vi-VN" sz="1400" kern="1200" dirty="0">
              <a:latin typeface="Arial" panose="020B0604020202020204" pitchFamily="34" charset="0"/>
              <a:cs typeface="Arial" panose="020B0604020202020204" pitchFamily="34" charset="0"/>
            </a:rPr>
            <a:t>, </a:t>
          </a:r>
          <a:r>
            <a:rPr lang="vi-VN" sz="1400" kern="1200" dirty="0" err="1">
              <a:latin typeface="Arial" panose="020B0604020202020204" pitchFamily="34" charset="0"/>
              <a:cs typeface="Arial" panose="020B0604020202020204" pitchFamily="34" charset="0"/>
            </a:rPr>
            <a:t>gửi</a:t>
          </a:r>
          <a:r>
            <a:rPr lang="vi-VN" sz="1400" kern="1200" dirty="0">
              <a:latin typeface="Arial" panose="020B0604020202020204" pitchFamily="34" charset="0"/>
              <a:cs typeface="Arial" panose="020B0604020202020204" pitchFamily="34" charset="0"/>
            </a:rPr>
            <a:t> cơ quan, </a:t>
          </a:r>
          <a:r>
            <a:rPr lang="vi-VN" sz="1400" kern="1200" dirty="0" err="1">
              <a:latin typeface="Arial" panose="020B0604020202020204" pitchFamily="34" charset="0"/>
              <a:cs typeface="Arial" panose="020B0604020202020204" pitchFamily="34" charset="0"/>
            </a:rPr>
            <a:t>tổ</a:t>
          </a:r>
          <a:r>
            <a:rPr lang="vi-VN" sz="1400" kern="1200" dirty="0">
              <a:latin typeface="Arial" panose="020B0604020202020204" pitchFamily="34" charset="0"/>
              <a:cs typeface="Arial" panose="020B0604020202020204" pitchFamily="34" charset="0"/>
            </a:rPr>
            <a:t> </a:t>
          </a:r>
          <a:r>
            <a:rPr lang="vi-VN" sz="1400" kern="1200" dirty="0" err="1">
              <a:latin typeface="Arial" panose="020B0604020202020204" pitchFamily="34" charset="0"/>
              <a:cs typeface="Arial" panose="020B0604020202020204" pitchFamily="34" charset="0"/>
            </a:rPr>
            <a:t>chức</a:t>
          </a:r>
          <a:r>
            <a:rPr lang="vi-VN" sz="1400" kern="1200" dirty="0">
              <a:latin typeface="Arial" panose="020B0604020202020204" pitchFamily="34" charset="0"/>
              <a:cs typeface="Arial" panose="020B0604020202020204" pitchFamily="34" charset="0"/>
            </a:rPr>
            <a:t> </a:t>
          </a:r>
          <a:r>
            <a:rPr lang="en-US" sz="1400" kern="1200" dirty="0">
              <a:latin typeface="Arial" panose="020B0604020202020204" pitchFamily="34" charset="0"/>
              <a:cs typeface="Arial" panose="020B0604020202020204" pitchFamily="34" charset="0"/>
            </a:rPr>
            <a:t>đ</a:t>
          </a:r>
          <a:r>
            <a:rPr lang="vi-VN" sz="1400" kern="1200" dirty="0" err="1">
              <a:latin typeface="Arial" panose="020B0604020202020204" pitchFamily="34" charset="0"/>
              <a:cs typeface="Arial" panose="020B0604020202020204" pitchFamily="34" charset="0"/>
            </a:rPr>
            <a:t>ược</a:t>
          </a:r>
          <a:r>
            <a:rPr lang="vi-VN" sz="1400" kern="1200" dirty="0">
              <a:latin typeface="Arial" panose="020B0604020202020204" pitchFamily="34" charset="0"/>
              <a:cs typeface="Arial" panose="020B0604020202020204" pitchFamily="34" charset="0"/>
            </a:rPr>
            <a:t> giao </a:t>
          </a:r>
          <a:r>
            <a:rPr lang="vi-VN" sz="1400" kern="1200" dirty="0" err="1">
              <a:latin typeface="Arial" panose="020B0604020202020204" pitchFamily="34" charset="0"/>
              <a:cs typeface="Arial" panose="020B0604020202020204" pitchFamily="34" charset="0"/>
            </a:rPr>
            <a:t>nhiệm</a:t>
          </a:r>
          <a:r>
            <a:rPr lang="vi-VN" sz="1400" kern="1200" dirty="0">
              <a:latin typeface="Arial" panose="020B0604020202020204" pitchFamily="34" charset="0"/>
              <a:cs typeface="Arial" panose="020B0604020202020204" pitchFamily="34" charset="0"/>
            </a:rPr>
            <a:t> </a:t>
          </a:r>
          <a:r>
            <a:rPr lang="vi-VN" sz="1400" kern="1200" dirty="0" err="1">
              <a:latin typeface="Arial" panose="020B0604020202020204" pitchFamily="34" charset="0"/>
              <a:cs typeface="Arial" panose="020B0604020202020204" pitchFamily="34" charset="0"/>
            </a:rPr>
            <a:t>vụ</a:t>
          </a:r>
          <a:r>
            <a:rPr lang="vi-VN" sz="1400" kern="1200" dirty="0">
              <a:latin typeface="Arial" panose="020B0604020202020204" pitchFamily="34" charset="0"/>
              <a:cs typeface="Arial" panose="020B0604020202020204" pitchFamily="34" charset="0"/>
            </a:rPr>
            <a:t> </a:t>
          </a:r>
          <a:r>
            <a:rPr lang="vi-VN" sz="1400" kern="1200" dirty="0" err="1">
              <a:latin typeface="Arial" panose="020B0604020202020204" pitchFamily="34" charset="0"/>
              <a:cs typeface="Arial" panose="020B0604020202020204" pitchFamily="34" charset="0"/>
            </a:rPr>
            <a:t>về</a:t>
          </a:r>
          <a:r>
            <a:rPr lang="vi-VN" sz="1400" kern="1200" dirty="0">
              <a:latin typeface="Arial" panose="020B0604020202020204" pitchFamily="34" charset="0"/>
              <a:cs typeface="Arial" panose="020B0604020202020204" pitchFamily="34" charset="0"/>
            </a:rPr>
            <a:t> </a:t>
          </a:r>
          <a:r>
            <a:rPr lang="en-US" sz="1400" kern="1200" dirty="0">
              <a:latin typeface="Arial" panose="020B0604020202020204" pitchFamily="34" charset="0"/>
              <a:cs typeface="Arial" panose="020B0604020202020204" pitchFamily="34" charset="0"/>
            </a:rPr>
            <a:t>TCCB</a:t>
          </a:r>
          <a:r>
            <a:rPr lang="vi-VN" sz="1400" kern="1200" dirty="0">
              <a:latin typeface="Arial" panose="020B0604020202020204" pitchFamily="34" charset="0"/>
              <a:cs typeface="Arial" panose="020B0604020202020204" pitchFamily="34" charset="0"/>
            </a:rPr>
            <a:t> </a:t>
          </a:r>
          <a:r>
            <a:rPr lang="vi-VN" sz="1400" kern="1200" dirty="0" err="1">
              <a:latin typeface="Arial" panose="020B0604020202020204" pitchFamily="34" charset="0"/>
              <a:cs typeface="Arial" panose="020B0604020202020204" pitchFamily="34" charset="0"/>
            </a:rPr>
            <a:t>của</a:t>
          </a:r>
          <a:r>
            <a:rPr lang="vi-VN"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bộ</a:t>
          </a:r>
          <a:r>
            <a:rPr lang="en-US" sz="1400" kern="1200" dirty="0">
              <a:latin typeface="Arial" panose="020B0604020202020204" pitchFamily="34" charset="0"/>
              <a:cs typeface="Arial" panose="020B0604020202020204" pitchFamily="34" charset="0"/>
            </a:rPr>
            <a:t>, ĐP </a:t>
          </a:r>
          <a:r>
            <a:rPr lang="en-US" sz="1400" kern="1200" dirty="0" err="1">
              <a:latin typeface="Arial" panose="020B0604020202020204" pitchFamily="34" charset="0"/>
              <a:cs typeface="Arial" panose="020B0604020202020204" pitchFamily="34" charset="0"/>
            </a:rPr>
            <a:t>để</a:t>
          </a:r>
          <a:r>
            <a:rPr lang="vi-VN" sz="1400" kern="1200" dirty="0">
              <a:latin typeface="Arial" panose="020B0604020202020204" pitchFamily="34" charset="0"/>
              <a:cs typeface="Arial" panose="020B0604020202020204" pitchFamily="34" charset="0"/>
            </a:rPr>
            <a:t> </a:t>
          </a:r>
          <a:r>
            <a:rPr lang="vi-VN" sz="1400" kern="1200" dirty="0" err="1">
              <a:latin typeface="Arial" panose="020B0604020202020204" pitchFamily="34" charset="0"/>
              <a:cs typeface="Arial" panose="020B0604020202020204" pitchFamily="34" charset="0"/>
            </a:rPr>
            <a:t>thẩm</a:t>
          </a:r>
          <a:r>
            <a:rPr lang="vi-VN" sz="1400" kern="1200" dirty="0">
              <a:latin typeface="Arial" panose="020B0604020202020204" pitchFamily="34" charset="0"/>
              <a:cs typeface="Arial" panose="020B0604020202020204" pitchFamily="34" charset="0"/>
            </a:rPr>
            <a:t> </a:t>
          </a:r>
          <a:r>
            <a:rPr lang="vi-VN" sz="1400" kern="1200" dirty="0" err="1">
              <a:latin typeface="Arial" panose="020B0604020202020204" pitchFamily="34" charset="0"/>
              <a:cs typeface="Arial" panose="020B0604020202020204" pitchFamily="34" charset="0"/>
            </a:rPr>
            <a:t>định</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và</a:t>
          </a:r>
          <a:r>
            <a:rPr lang="vi-VN" sz="1400" kern="1200" dirty="0">
              <a:latin typeface="Arial" panose="020B0604020202020204" pitchFamily="34" charset="0"/>
              <a:cs typeface="Arial" panose="020B0604020202020204" pitchFamily="34" charset="0"/>
            </a:rPr>
            <a:t> </a:t>
          </a:r>
          <a:r>
            <a:rPr lang="vi-VN" sz="1400" kern="1200" dirty="0" err="1">
              <a:latin typeface="Arial" panose="020B0604020202020204" pitchFamily="34" charset="0"/>
              <a:cs typeface="Arial" panose="020B0604020202020204" pitchFamily="34" charset="0"/>
            </a:rPr>
            <a:t>tổng</a:t>
          </a:r>
          <a:r>
            <a:rPr lang="vi-VN" sz="1400" kern="1200" dirty="0">
              <a:latin typeface="Arial" panose="020B0604020202020204" pitchFamily="34" charset="0"/>
              <a:cs typeface="Arial" panose="020B0604020202020204" pitchFamily="34" charset="0"/>
            </a:rPr>
            <a:t> </a:t>
          </a:r>
          <a:r>
            <a:rPr lang="vi-VN" sz="1400" kern="1200" dirty="0" err="1">
              <a:latin typeface="Arial" panose="020B0604020202020204" pitchFamily="34" charset="0"/>
              <a:cs typeface="Arial" panose="020B0604020202020204" pitchFamily="34" charset="0"/>
            </a:rPr>
            <a:t>hợp</a:t>
          </a:r>
          <a:r>
            <a:rPr lang="vi-VN" sz="1400" kern="1200" dirty="0">
              <a:latin typeface="Arial" panose="020B0604020202020204" pitchFamily="34" charset="0"/>
              <a:cs typeface="Arial" panose="020B0604020202020204" pitchFamily="34" charset="0"/>
            </a:rPr>
            <a:t>, </a:t>
          </a:r>
          <a:r>
            <a:rPr lang="vi-VN" sz="1400" kern="1200" dirty="0" err="1">
              <a:latin typeface="Arial" panose="020B0604020202020204" pitchFamily="34" charset="0"/>
              <a:cs typeface="Arial" panose="020B0604020202020204" pitchFamily="34" charset="0"/>
            </a:rPr>
            <a:t>lập</a:t>
          </a:r>
          <a:r>
            <a:rPr lang="vi-VN" sz="1400" kern="1200" dirty="0">
              <a:latin typeface="Arial" panose="020B0604020202020204" pitchFamily="34" charset="0"/>
              <a:cs typeface="Arial" panose="020B0604020202020204" pitchFamily="34" charset="0"/>
            </a:rPr>
            <a:t> </a:t>
          </a:r>
          <a:r>
            <a:rPr lang="vi-VN" sz="1400" kern="1200" dirty="0" err="1">
              <a:latin typeface="Arial" panose="020B0604020202020204" pitchFamily="34" charset="0"/>
              <a:cs typeface="Arial" panose="020B0604020202020204" pitchFamily="34" charset="0"/>
            </a:rPr>
            <a:t>kế</a:t>
          </a:r>
          <a:r>
            <a:rPr lang="vi-VN" sz="1400" kern="1200" dirty="0">
              <a:latin typeface="Arial" panose="020B0604020202020204" pitchFamily="34" charset="0"/>
              <a:cs typeface="Arial" panose="020B0604020202020204" pitchFamily="34" charset="0"/>
            </a:rPr>
            <a:t> </a:t>
          </a:r>
          <a:r>
            <a:rPr lang="vi-VN" sz="1400" kern="1200" dirty="0" err="1">
              <a:latin typeface="Arial" panose="020B0604020202020204" pitchFamily="34" charset="0"/>
              <a:cs typeface="Arial" panose="020B0604020202020204" pitchFamily="34" charset="0"/>
            </a:rPr>
            <a:t>hoạch</a:t>
          </a:r>
          <a:r>
            <a:rPr lang="vi-VN" sz="1400" kern="1200" dirty="0">
              <a:latin typeface="Arial" panose="020B0604020202020204" pitchFamily="34" charset="0"/>
              <a:cs typeface="Arial" panose="020B0604020202020204" pitchFamily="34" charset="0"/>
            </a:rPr>
            <a:t> biên </a:t>
          </a:r>
          <a:r>
            <a:rPr lang="vi-VN" sz="1400" kern="1200" dirty="0" err="1">
              <a:latin typeface="Arial" panose="020B0604020202020204" pitchFamily="34" charset="0"/>
              <a:cs typeface="Arial" panose="020B0604020202020204" pitchFamily="34" charset="0"/>
            </a:rPr>
            <a:t>chế</a:t>
          </a:r>
          <a:r>
            <a:rPr lang="vi-VN" sz="1400" kern="1200" dirty="0">
              <a:latin typeface="Arial" panose="020B0604020202020204" pitchFamily="34" charset="0"/>
              <a:cs typeface="Arial" panose="020B0604020202020204" pitchFamily="34" charset="0"/>
            </a:rPr>
            <a:t> công </a:t>
          </a:r>
          <a:r>
            <a:rPr lang="vi-VN" sz="1400" kern="1200" dirty="0" err="1">
              <a:latin typeface="Arial" panose="020B0604020202020204" pitchFamily="34" charset="0"/>
              <a:cs typeface="Arial" panose="020B0604020202020204" pitchFamily="34" charset="0"/>
            </a:rPr>
            <a:t>chức</a:t>
          </a:r>
          <a:r>
            <a:rPr lang="vi-VN" sz="1400" kern="1200" dirty="0">
              <a:latin typeface="Arial" panose="020B0604020202020204" pitchFamily="34" charset="0"/>
              <a:cs typeface="Arial" panose="020B0604020202020204" pitchFamily="34" charset="0"/>
            </a:rPr>
            <a:t> </a:t>
          </a:r>
          <a:r>
            <a:rPr lang="vi-VN" sz="1400" kern="1200" dirty="0" err="1">
              <a:latin typeface="Arial" panose="020B0604020202020204" pitchFamily="34" charset="0"/>
              <a:cs typeface="Arial" panose="020B0604020202020204" pitchFamily="34" charset="0"/>
            </a:rPr>
            <a:t>hằng</a:t>
          </a:r>
          <a:r>
            <a:rPr lang="vi-VN" sz="1400" kern="1200" dirty="0">
              <a:latin typeface="Arial" panose="020B0604020202020204" pitchFamily="34" charset="0"/>
              <a:cs typeface="Arial" panose="020B0604020202020204" pitchFamily="34" charset="0"/>
            </a:rPr>
            <a:t> năm </a:t>
          </a:r>
          <a:r>
            <a:rPr lang="vi-VN" sz="1400" kern="1200" dirty="0" err="1">
              <a:latin typeface="Arial" panose="020B0604020202020204" pitchFamily="34" charset="0"/>
              <a:cs typeface="Arial" panose="020B0604020202020204" pitchFamily="34" charset="0"/>
            </a:rPr>
            <a:t>của</a:t>
          </a:r>
          <a:r>
            <a:rPr lang="vi-VN" sz="1400" kern="1200" dirty="0">
              <a:latin typeface="Arial" panose="020B0604020202020204" pitchFamily="34" charset="0"/>
              <a:cs typeface="Arial" panose="020B0604020202020204" pitchFamily="34" charset="0"/>
            </a:rPr>
            <a:t> </a:t>
          </a:r>
          <a:r>
            <a:rPr lang="en-US" sz="1400" kern="1200" dirty="0">
              <a:latin typeface="Arial" panose="020B0604020202020204" pitchFamily="34" charset="0"/>
              <a:cs typeface="Arial" panose="020B0604020202020204" pitchFamily="34" charset="0"/>
            </a:rPr>
            <a:t>BNĐP, </a:t>
          </a:r>
          <a:r>
            <a:rPr lang="vi-VN" sz="1400" kern="1200" dirty="0" err="1">
              <a:latin typeface="Arial" panose="020B0604020202020204" pitchFamily="34" charset="0"/>
              <a:cs typeface="Arial" panose="020B0604020202020204" pitchFamily="34" charset="0"/>
            </a:rPr>
            <a:t>gửi</a:t>
          </a:r>
          <a:r>
            <a:rPr lang="vi-VN" sz="1400" kern="1200" dirty="0">
              <a:latin typeface="Arial" panose="020B0604020202020204" pitchFamily="34" charset="0"/>
              <a:cs typeface="Arial" panose="020B0604020202020204" pitchFamily="34" charset="0"/>
            </a:rPr>
            <a:t> </a:t>
          </a:r>
          <a:r>
            <a:rPr lang="vi-VN" sz="1400" kern="1200" dirty="0" err="1">
              <a:latin typeface="Arial" panose="020B0604020202020204" pitchFamily="34" charset="0"/>
              <a:cs typeface="Arial" panose="020B0604020202020204" pitchFamily="34" charset="0"/>
            </a:rPr>
            <a:t>Bộ</a:t>
          </a:r>
          <a:r>
            <a:rPr lang="vi-VN" sz="1400" kern="1200" dirty="0">
              <a:latin typeface="Arial" panose="020B0604020202020204" pitchFamily="34" charset="0"/>
              <a:cs typeface="Arial" panose="020B0604020202020204" pitchFamily="34" charset="0"/>
            </a:rPr>
            <a:t> </a:t>
          </a:r>
          <a:r>
            <a:rPr lang="vi-VN" sz="1400" kern="1200" dirty="0" err="1">
              <a:latin typeface="Arial" panose="020B0604020202020204" pitchFamily="34" charset="0"/>
              <a:cs typeface="Arial" panose="020B0604020202020204" pitchFamily="34" charset="0"/>
            </a:rPr>
            <a:t>Nội</a:t>
          </a:r>
          <a:r>
            <a:rPr lang="vi-VN" sz="1400" kern="1200" dirty="0">
              <a:latin typeface="Arial" panose="020B0604020202020204" pitchFamily="34" charset="0"/>
              <a:cs typeface="Arial" panose="020B0604020202020204" pitchFamily="34" charset="0"/>
            </a:rPr>
            <a:t> </a:t>
          </a:r>
          <a:r>
            <a:rPr lang="vi-VN" sz="1400" kern="1200" dirty="0" err="1">
              <a:latin typeface="Arial" panose="020B0604020202020204" pitchFamily="34" charset="0"/>
              <a:cs typeface="Arial" panose="020B0604020202020204" pitchFamily="34" charset="0"/>
            </a:rPr>
            <a:t>vụ</a:t>
          </a:r>
          <a:r>
            <a:rPr lang="vi-VN" sz="1400" kern="1200" dirty="0">
              <a:latin typeface="Arial" panose="020B0604020202020204" pitchFamily="34" charset="0"/>
              <a:cs typeface="Arial" panose="020B0604020202020204" pitchFamily="34" charset="0"/>
            </a:rPr>
            <a:t> </a:t>
          </a:r>
          <a:r>
            <a:rPr lang="vi-VN" sz="1400" kern="1200" dirty="0" err="1">
              <a:latin typeface="Arial" panose="020B0604020202020204" pitchFamily="34" charset="0"/>
              <a:cs typeface="Arial" panose="020B0604020202020204" pitchFamily="34" charset="0"/>
            </a:rPr>
            <a:t>thẩm</a:t>
          </a:r>
          <a:r>
            <a:rPr lang="vi-VN" sz="1400" kern="1200" dirty="0">
              <a:latin typeface="Arial" panose="020B0604020202020204" pitchFamily="34" charset="0"/>
              <a:cs typeface="Arial" panose="020B0604020202020204" pitchFamily="34" charset="0"/>
            </a:rPr>
            <a:t> </a:t>
          </a:r>
          <a:r>
            <a:rPr lang="vi-VN" sz="1400" kern="1200" dirty="0" err="1">
              <a:latin typeface="Arial" panose="020B0604020202020204" pitchFamily="34" charset="0"/>
              <a:cs typeface="Arial" panose="020B0604020202020204" pitchFamily="34" charset="0"/>
            </a:rPr>
            <a:t>định</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chậm</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nhất</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vào</a:t>
          </a:r>
          <a:r>
            <a:rPr lang="en-US" sz="1400" kern="1200" dirty="0">
              <a:latin typeface="Arial" panose="020B0604020202020204" pitchFamily="34" charset="0"/>
              <a:cs typeface="Arial" panose="020B0604020202020204" pitchFamily="34" charset="0"/>
            </a:rPr>
            <a:t> 15/6 </a:t>
          </a:r>
          <a:r>
            <a:rPr lang="en-US" sz="1400" kern="1200" dirty="0" err="1">
              <a:latin typeface="Arial" panose="020B0604020202020204" pitchFamily="34" charset="0"/>
              <a:cs typeface="Arial" panose="020B0604020202020204" pitchFamily="34" charset="0"/>
            </a:rPr>
            <a:t>hằng</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năm</a:t>
          </a:r>
          <a:r>
            <a:rPr lang="en-US" sz="1400" kern="1200" dirty="0">
              <a:latin typeface="Arial" panose="020B0604020202020204" pitchFamily="34" charset="0"/>
              <a:cs typeface="Arial" panose="020B0604020202020204" pitchFamily="34" charset="0"/>
            </a:rPr>
            <a:t> =&gt; </a:t>
          </a:r>
          <a:r>
            <a:rPr lang="en-US" sz="1400" kern="1200" dirty="0" err="1">
              <a:latin typeface="Arial" panose="020B0604020202020204" pitchFamily="34" charset="0"/>
              <a:cs typeface="Arial" panose="020B0604020202020204" pitchFamily="34" charset="0"/>
            </a:rPr>
            <a:t>Các</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bộ</a:t>
          </a:r>
          <a:r>
            <a:rPr lang="en-US" sz="1400" kern="1200" dirty="0">
              <a:latin typeface="Arial" panose="020B0604020202020204" pitchFamily="34" charset="0"/>
              <a:cs typeface="Arial" panose="020B0604020202020204" pitchFamily="34" charset="0"/>
            </a:rPr>
            <a:t>, ĐP ban </a:t>
          </a:r>
          <a:r>
            <a:rPr lang="en-US" sz="1400" kern="1200" dirty="0" err="1">
              <a:latin typeface="Arial" panose="020B0604020202020204" pitchFamily="34" charset="0"/>
              <a:cs typeface="Arial" panose="020B0604020202020204" pitchFamily="34" charset="0"/>
            </a:rPr>
            <a:t>hành</a:t>
          </a:r>
          <a:r>
            <a:rPr lang="en-US" sz="1400" kern="1200" dirty="0">
              <a:latin typeface="Arial" panose="020B0604020202020204" pitchFamily="34" charset="0"/>
              <a:cs typeface="Arial" panose="020B0604020202020204" pitchFamily="34" charset="0"/>
            </a:rPr>
            <a:t> TTHC </a:t>
          </a:r>
          <a:r>
            <a:rPr lang="en-US" sz="1400" kern="1200" dirty="0" err="1">
              <a:latin typeface="Arial" panose="020B0604020202020204" pitchFamily="34" charset="0"/>
              <a:cs typeface="Arial" panose="020B0604020202020204" pitchFamily="34" charset="0"/>
            </a:rPr>
            <a:t>nội</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bộ</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quy</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định</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rõ</a:t>
          </a:r>
          <a:r>
            <a:rPr lang="vi-VN" sz="1400" kern="1200" dirty="0">
              <a:latin typeface="Arial" panose="020B0604020202020204" pitchFamily="34" charset="0"/>
              <a:cs typeface="Arial" panose="020B0604020202020204" pitchFamily="34" charset="0"/>
            </a:rPr>
            <a:t> </a:t>
          </a:r>
          <a:r>
            <a:rPr lang="vi-VN" sz="1400" kern="1200" dirty="0" err="1">
              <a:latin typeface="Arial" panose="020B0604020202020204" pitchFamily="34" charset="0"/>
              <a:cs typeface="Arial" panose="020B0604020202020204" pitchFamily="34" charset="0"/>
            </a:rPr>
            <a:t>hoặc</a:t>
          </a:r>
          <a:r>
            <a:rPr lang="vi-VN" sz="1400" kern="1200" dirty="0">
              <a:latin typeface="Arial" panose="020B0604020202020204" pitchFamily="34" charset="0"/>
              <a:cs typeface="Arial" panose="020B0604020202020204" pitchFamily="34" charset="0"/>
            </a:rPr>
            <a:t> </a:t>
          </a:r>
          <a:r>
            <a:rPr lang="vi-VN" sz="1400" kern="1200" dirty="0" err="1">
              <a:latin typeface="Arial" panose="020B0604020202020204" pitchFamily="34" charset="0"/>
              <a:cs typeface="Arial" panose="020B0604020202020204" pitchFamily="34" charset="0"/>
            </a:rPr>
            <a:t>ấn</a:t>
          </a:r>
          <a:r>
            <a:rPr lang="vi-VN" sz="1400" kern="1200" dirty="0">
              <a:latin typeface="Arial" panose="020B0604020202020204" pitchFamily="34" charset="0"/>
              <a:cs typeface="Arial" panose="020B0604020202020204" pitchFamily="34" charset="0"/>
            </a:rPr>
            <a:t> </a:t>
          </a:r>
          <a:r>
            <a:rPr lang="vi-VN" sz="1400" kern="1200" dirty="0" err="1">
              <a:latin typeface="Arial" panose="020B0604020202020204" pitchFamily="34" charset="0"/>
              <a:cs typeface="Arial" panose="020B0604020202020204" pitchFamily="34" charset="0"/>
            </a:rPr>
            <a:t>định</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thời</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hạn</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các</a:t>
          </a:r>
          <a:r>
            <a:rPr lang="en-US" sz="1400" kern="1200" dirty="0">
              <a:latin typeface="Arial" panose="020B0604020202020204" pitchFamily="34" charset="0"/>
              <a:cs typeface="Arial" panose="020B0604020202020204" pitchFamily="34" charset="0"/>
            </a:rPr>
            <a:t> </a:t>
          </a:r>
          <a:r>
            <a:rPr lang="vi-VN" sz="1400" kern="1200" dirty="0">
              <a:latin typeface="Arial" panose="020B0604020202020204" pitchFamily="34" charset="0"/>
              <a:cs typeface="Arial" panose="020B0604020202020204" pitchFamily="34" charset="0"/>
            </a:rPr>
            <a:t>cơ quan, </a:t>
          </a:r>
          <a:r>
            <a:rPr lang="vi-VN" sz="1400" kern="1200" dirty="0" err="1">
              <a:latin typeface="Arial" panose="020B0604020202020204" pitchFamily="34" charset="0"/>
              <a:cs typeface="Arial" panose="020B0604020202020204" pitchFamily="34" charset="0"/>
            </a:rPr>
            <a:t>tổ</a:t>
          </a:r>
          <a:r>
            <a:rPr lang="vi-VN" sz="1400" kern="1200" dirty="0">
              <a:latin typeface="Arial" panose="020B0604020202020204" pitchFamily="34" charset="0"/>
              <a:cs typeface="Arial" panose="020B0604020202020204" pitchFamily="34" charset="0"/>
            </a:rPr>
            <a:t> </a:t>
          </a:r>
          <a:r>
            <a:rPr lang="vi-VN" sz="1400" kern="1200" dirty="0" err="1">
              <a:latin typeface="Arial" panose="020B0604020202020204" pitchFamily="34" charset="0"/>
              <a:cs typeface="Arial" panose="020B0604020202020204" pitchFamily="34" charset="0"/>
            </a:rPr>
            <a:t>chức</a:t>
          </a:r>
          <a:r>
            <a:rPr lang="vi-VN" sz="1400" kern="1200" dirty="0">
              <a:latin typeface="Arial" panose="020B0604020202020204" pitchFamily="34" charset="0"/>
              <a:cs typeface="Arial" panose="020B0604020202020204" pitchFamily="34" charset="0"/>
            </a:rPr>
            <a:t> </a:t>
          </a:r>
          <a:r>
            <a:rPr lang="vi-VN" sz="1400" kern="1200" dirty="0" err="1">
              <a:latin typeface="Arial" panose="020B0604020202020204" pitchFamily="34" charset="0"/>
              <a:cs typeface="Arial" panose="020B0604020202020204" pitchFamily="34" charset="0"/>
            </a:rPr>
            <a:t>thuộc</a:t>
          </a:r>
          <a:r>
            <a:rPr lang="vi-VN" sz="1400" kern="1200" dirty="0">
              <a:latin typeface="Arial" panose="020B0604020202020204" pitchFamily="34" charset="0"/>
              <a:cs typeface="Arial" panose="020B0604020202020204" pitchFamily="34" charset="0"/>
            </a:rPr>
            <a:t> </a:t>
          </a:r>
          <a:r>
            <a:rPr lang="en-US" sz="1400" kern="1200" dirty="0">
              <a:latin typeface="Arial" panose="020B0604020202020204" pitchFamily="34" charset="0"/>
              <a:cs typeface="Arial" panose="020B0604020202020204" pitchFamily="34" charset="0"/>
            </a:rPr>
            <a:t>bộ, ĐP gửi kế hoạch; thời hạn cơ quan, tổ chức được giao nhiệm vụ về TCCB thẩm định, trình lãnh đạo bộ, ĐP kế hoạch biên chế công chức của bộ, ĐP để bảo đảm có thể gửi BNV chậm nhất vào ngày 15/6. =&gt; TTHCNB thuộc thẩm quyền giải quyết của </a:t>
          </a:r>
          <a:r>
            <a:rPr lang="vi-VN" sz="1400" kern="1200" dirty="0">
              <a:latin typeface="Arial" panose="020B0604020202020204" pitchFamily="34" charset="0"/>
              <a:cs typeface="Arial" panose="020B0604020202020204" pitchFamily="34" charset="0"/>
            </a:rPr>
            <a:t>ĐP</a:t>
          </a:r>
          <a:r>
            <a:rPr lang="en-US" sz="1400" kern="1200" dirty="0">
              <a:latin typeface="Arial" panose="020B0604020202020204" pitchFamily="34" charset="0"/>
              <a:cs typeface="Arial" panose="020B0604020202020204" pitchFamily="34" charset="0"/>
            </a:rPr>
            <a:t> (không bắt buộc quy định cụ thể)</a:t>
          </a:r>
          <a:r>
            <a:rPr lang="vi-VN" sz="1400" kern="1200" dirty="0">
              <a:latin typeface="Arial" panose="020B0604020202020204" pitchFamily="34" charset="0"/>
              <a:cs typeface="Arial" panose="020B0604020202020204" pitchFamily="34" charset="0"/>
            </a:rPr>
            <a:t>.</a:t>
          </a:r>
          <a:endParaRPr lang="en-US" sz="1400" kern="1200" dirty="0">
            <a:latin typeface="Arial" panose="020B0604020202020204" pitchFamily="34" charset="0"/>
            <a:cs typeface="Arial" panose="020B0604020202020204" pitchFamily="34" charset="0"/>
          </a:endParaRPr>
        </a:p>
      </dsp:txBody>
      <dsp:txXfrm>
        <a:off x="4675821" y="61675"/>
        <a:ext cx="6417502" cy="1892016"/>
      </dsp:txXfrm>
    </dsp:sp>
    <dsp:sp modelId="{9A2A1F61-ED6B-4A80-854F-45A550895D99}">
      <dsp:nvSpPr>
        <dsp:cNvPr id="0" name=""/>
        <dsp:cNvSpPr/>
      </dsp:nvSpPr>
      <dsp:spPr>
        <a:xfrm rot="3322619">
          <a:off x="3593227" y="2670641"/>
          <a:ext cx="1305634" cy="38765"/>
        </a:xfrm>
        <a:custGeom>
          <a:avLst/>
          <a:gdLst/>
          <a:ahLst/>
          <a:cxnLst/>
          <a:rect l="0" t="0" r="0" b="0"/>
          <a:pathLst>
            <a:path>
              <a:moveTo>
                <a:pt x="0" y="19382"/>
              </a:moveTo>
              <a:lnTo>
                <a:pt x="1305634" y="19382"/>
              </a:lnTo>
            </a:path>
          </a:pathLst>
        </a:custGeom>
        <a:noFill/>
        <a:ln w="15875" cap="rnd"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213403" y="2657383"/>
        <a:ext cx="65281" cy="65281"/>
      </dsp:txXfrm>
    </dsp:sp>
    <dsp:sp modelId="{E22CC02F-36B1-43E9-95E5-602AE2DD3678}">
      <dsp:nvSpPr>
        <dsp:cNvPr id="0" name=""/>
        <dsp:cNvSpPr/>
      </dsp:nvSpPr>
      <dsp:spPr>
        <a:xfrm>
          <a:off x="4616958" y="2151647"/>
          <a:ext cx="6543796" cy="2151171"/>
        </a:xfrm>
        <a:prstGeom prst="roundRect">
          <a:avLst>
            <a:gd name="adj" fmla="val 10000"/>
          </a:avLst>
        </a:prstGeom>
        <a:solidFill>
          <a:schemeClr val="lt1">
            <a:hueOff val="0"/>
            <a:satOff val="0"/>
            <a:lumOff val="0"/>
            <a:alphaOff val="0"/>
          </a:schemeClr>
        </a:solidFill>
        <a:ln w="15875" cap="rnd"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just" defTabSz="622300">
            <a:lnSpc>
              <a:spcPct val="90000"/>
            </a:lnSpc>
            <a:spcBef>
              <a:spcPct val="0"/>
            </a:spcBef>
            <a:spcAft>
              <a:spcPct val="35000"/>
            </a:spcAft>
            <a:buNone/>
          </a:pPr>
          <a:r>
            <a:rPr lang="en-US" sz="1400" kern="1200" dirty="0">
              <a:latin typeface="Arial" panose="020B0604020202020204" pitchFamily="34" charset="0"/>
              <a:cs typeface="Arial" panose="020B0604020202020204" pitchFamily="34" charset="0"/>
            </a:rPr>
            <a:t>QĐ </a:t>
          </a:r>
          <a:r>
            <a:rPr lang="en-US" sz="1400" kern="1200" dirty="0" err="1">
              <a:latin typeface="Arial" panose="020B0604020202020204" pitchFamily="34" charset="0"/>
              <a:cs typeface="Arial" panose="020B0604020202020204" pitchFamily="34" charset="0"/>
            </a:rPr>
            <a:t>số</a:t>
          </a:r>
          <a:r>
            <a:rPr lang="en-US" sz="1400" kern="1200" dirty="0">
              <a:latin typeface="Arial" panose="020B0604020202020204" pitchFamily="34" charset="0"/>
              <a:cs typeface="Arial" panose="020B0604020202020204" pitchFamily="34" charset="0"/>
            </a:rPr>
            <a:t> 06/QĐ-</a:t>
          </a:r>
          <a:r>
            <a:rPr lang="en-US" sz="1400" kern="1200" dirty="0" err="1">
              <a:latin typeface="Arial" panose="020B0604020202020204" pitchFamily="34" charset="0"/>
              <a:cs typeface="Arial" panose="020B0604020202020204" pitchFamily="34" charset="0"/>
            </a:rPr>
            <a:t>TTg</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ngày</a:t>
          </a:r>
          <a:r>
            <a:rPr lang="en-US" sz="1400" kern="1200" dirty="0">
              <a:latin typeface="Arial" panose="020B0604020202020204" pitchFamily="34" charset="0"/>
              <a:cs typeface="Arial" panose="020B0604020202020204" pitchFamily="34" charset="0"/>
            </a:rPr>
            <a:t> 03/01/2019 ban </a:t>
          </a:r>
          <a:r>
            <a:rPr lang="en-US" sz="1400" kern="1200" dirty="0" err="1">
              <a:latin typeface="Arial" panose="020B0604020202020204" pitchFamily="34" charset="0"/>
              <a:cs typeface="Arial" panose="020B0604020202020204" pitchFamily="34" charset="0"/>
            </a:rPr>
            <a:t>hành</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Quy</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định</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về</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tiêu</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chuẩn</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trình</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tự</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đánh</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giá</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và</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công</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nhận</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xã</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phường</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thị</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trấn</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phù</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hợp</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với</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trẻ</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em</a:t>
          </a:r>
          <a:r>
            <a:rPr lang="vi-VN"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quy</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định</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điều</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kiện</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công</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nhận</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xã</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phường</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thị</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trấn</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đạt</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tiêu</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chuẩn</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phù</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hợp</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với</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trẻ</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em</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phải</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đạt</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tổng</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số</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điểm</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theo</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quy</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định</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sau</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đây</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i</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Phường</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thuộc</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quận</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thị</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xã</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thành</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phố</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của</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thành</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phố</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trực</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thuộc</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trung</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ương</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Đạt</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từ</a:t>
          </a:r>
          <a:r>
            <a:rPr lang="en-US" sz="1400" kern="1200" dirty="0">
              <a:latin typeface="Arial" panose="020B0604020202020204" pitchFamily="34" charset="0"/>
              <a:cs typeface="Arial" panose="020B0604020202020204" pitchFamily="34" charset="0"/>
            </a:rPr>
            <a:t> 900 </a:t>
          </a:r>
          <a:r>
            <a:rPr lang="en-US" sz="1400" kern="1200" dirty="0" err="1">
              <a:latin typeface="Arial" panose="020B0604020202020204" pitchFamily="34" charset="0"/>
              <a:cs typeface="Arial" panose="020B0604020202020204" pitchFamily="34" charset="0"/>
            </a:rPr>
            <a:t>điểm</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trở</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lên</a:t>
          </a:r>
          <a:r>
            <a:rPr lang="en-US" sz="1400" kern="1200" dirty="0">
              <a:latin typeface="Arial" panose="020B0604020202020204" pitchFamily="34" charset="0"/>
              <a:cs typeface="Arial" panose="020B0604020202020204" pitchFamily="34" charset="0"/>
            </a:rPr>
            <a:t>; (ii) </a:t>
          </a:r>
          <a:r>
            <a:rPr lang="en-US" sz="1400" kern="1200" dirty="0" err="1">
              <a:latin typeface="Arial" panose="020B0604020202020204" pitchFamily="34" charset="0"/>
              <a:cs typeface="Arial" panose="020B0604020202020204" pitchFamily="34" charset="0"/>
            </a:rPr>
            <a:t>Xã</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thị</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trấn</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thuộc</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miền</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núi</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hải</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đảo</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xã</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đặc</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biệt</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khó</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khăn</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theo</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quy</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định</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của</a:t>
          </a:r>
          <a:r>
            <a:rPr lang="en-US" sz="1400" kern="1200" dirty="0">
              <a:latin typeface="Arial" panose="020B0604020202020204" pitchFamily="34" charset="0"/>
              <a:cs typeface="Arial" panose="020B0604020202020204" pitchFamily="34" charset="0"/>
            </a:rPr>
            <a:t> </a:t>
          </a:r>
          <a:r>
            <a:rPr lang="vi-VN" sz="1400" kern="1200" dirty="0" err="1">
              <a:latin typeface="Arial" panose="020B0604020202020204" pitchFamily="34" charset="0"/>
              <a:cs typeface="Arial" panose="020B0604020202020204" pitchFamily="34" charset="0"/>
            </a:rPr>
            <a:t>TTgCP</a:t>
          </a:r>
          <a:r>
            <a:rPr lang="en-US" sz="1400" kern="1200" dirty="0">
              <a:latin typeface="Arial" panose="020B0604020202020204" pitchFamily="34" charset="0"/>
              <a:cs typeface="Arial" panose="020B0604020202020204" pitchFamily="34" charset="0"/>
            </a:rPr>
            <a:t>: Đạt từ 800 điểm trở lên; (iii) Xã, phường, thị trấn còn lại: Đạt từ 850 điểm trở lên.=&gt; Từng ĐP phải quy định rõ các phường, xã, thị trấn trên địa bàn</a:t>
          </a:r>
          <a:r>
            <a:rPr lang="vi-VN" sz="1400" kern="1200" dirty="0">
              <a:latin typeface="Arial" panose="020B0604020202020204" pitchFamily="34" charset="0"/>
              <a:cs typeface="Arial" panose="020B0604020202020204" pitchFamily="34" charset="0"/>
            </a:rPr>
            <a:t> (nêu </a:t>
          </a:r>
          <a:r>
            <a:rPr lang="vi-VN" sz="1400" kern="1200" dirty="0" err="1">
              <a:latin typeface="Arial" panose="020B0604020202020204" pitchFamily="34" charset="0"/>
              <a:cs typeface="Arial" panose="020B0604020202020204" pitchFamily="34" charset="0"/>
            </a:rPr>
            <a:t>cụ</a:t>
          </a:r>
          <a:r>
            <a:rPr lang="vi-VN" sz="1400" kern="1200" dirty="0">
              <a:latin typeface="Arial" panose="020B0604020202020204" pitchFamily="34" charset="0"/>
              <a:cs typeface="Arial" panose="020B0604020202020204" pitchFamily="34" charset="0"/>
            </a:rPr>
            <a:t> </a:t>
          </a:r>
          <a:r>
            <a:rPr lang="vi-VN" sz="1400" kern="1200" dirty="0" err="1">
              <a:latin typeface="Arial" panose="020B0604020202020204" pitchFamily="34" charset="0"/>
              <a:cs typeface="Arial" panose="020B0604020202020204" pitchFamily="34" charset="0"/>
            </a:rPr>
            <a:t>thể</a:t>
          </a:r>
          <a:r>
            <a:rPr lang="vi-VN" sz="1400" kern="1200" dirty="0">
              <a:latin typeface="Arial" panose="020B0604020202020204" pitchFamily="34" charset="0"/>
              <a:cs typeface="Arial" panose="020B0604020202020204" pitchFamily="34" charset="0"/>
            </a:rPr>
            <a:t> tên </a:t>
          </a:r>
          <a:r>
            <a:rPr lang="vi-VN" sz="1400" kern="1200" dirty="0" err="1">
              <a:latin typeface="Arial" panose="020B0604020202020204" pitchFamily="34" charset="0"/>
              <a:cs typeface="Arial" panose="020B0604020202020204" pitchFamily="34" charset="0"/>
            </a:rPr>
            <a:t>gọi</a:t>
          </a:r>
          <a:r>
            <a:rPr lang="vi-VN" sz="1400" kern="1200" dirty="0">
              <a:latin typeface="Arial" panose="020B0604020202020204" pitchFamily="34" charset="0"/>
              <a:cs typeface="Arial" panose="020B0604020202020204" pitchFamily="34" charset="0"/>
            </a:rPr>
            <a:t>) theo tiêu </a:t>
          </a:r>
          <a:r>
            <a:rPr lang="vi-VN" sz="1400" kern="1200" dirty="0" err="1">
              <a:latin typeface="Arial" panose="020B0604020202020204" pitchFamily="34" charset="0"/>
              <a:cs typeface="Arial" panose="020B0604020202020204" pitchFamily="34" charset="0"/>
            </a:rPr>
            <a:t>chí</a:t>
          </a:r>
          <a:r>
            <a:rPr lang="vi-VN" sz="1400" kern="1200" dirty="0">
              <a:latin typeface="Arial" panose="020B0604020202020204" pitchFamily="34" charset="0"/>
              <a:cs typeface="Arial" panose="020B0604020202020204" pitchFamily="34" charset="0"/>
            </a:rPr>
            <a:t> </a:t>
          </a:r>
          <a:r>
            <a:rPr lang="vi-VN" sz="1400" kern="1200" dirty="0" err="1">
              <a:latin typeface="Arial" panose="020B0604020202020204" pitchFamily="34" charset="0"/>
              <a:cs typeface="Arial" panose="020B0604020202020204" pitchFamily="34" charset="0"/>
            </a:rPr>
            <a:t>gắn</a:t>
          </a:r>
          <a:r>
            <a:rPr lang="vi-VN" sz="1400" kern="1200" dirty="0">
              <a:latin typeface="Arial" panose="020B0604020202020204" pitchFamily="34" charset="0"/>
              <a:cs typeface="Arial" panose="020B0604020202020204" pitchFamily="34" charset="0"/>
            </a:rPr>
            <a:t> </a:t>
          </a:r>
          <a:r>
            <a:rPr lang="vi-VN" sz="1400" kern="1200" dirty="0" err="1">
              <a:latin typeface="Arial" panose="020B0604020202020204" pitchFamily="34" charset="0"/>
              <a:cs typeface="Arial" panose="020B0604020202020204" pitchFamily="34" charset="0"/>
            </a:rPr>
            <a:t>với</a:t>
          </a:r>
          <a:r>
            <a:rPr lang="en-US" sz="1400" kern="1200" dirty="0">
              <a:latin typeface="Arial" panose="020B0604020202020204" pitchFamily="34" charset="0"/>
              <a:cs typeface="Arial" panose="020B0604020202020204" pitchFamily="34" charset="0"/>
            </a:rPr>
            <a:t> 03 trường hợp nêu tại QĐ 06, và cập nhật khi có sự thay đổi.</a:t>
          </a:r>
          <a:r>
            <a:rPr lang="vi-VN" sz="1400" kern="1200" dirty="0">
              <a:latin typeface="Arial" panose="020B0604020202020204" pitchFamily="34" charset="0"/>
              <a:cs typeface="Arial" panose="020B0604020202020204" pitchFamily="34" charset="0"/>
            </a:rPr>
            <a:t> </a:t>
          </a:r>
          <a:r>
            <a:rPr lang="en-US" sz="1400" kern="1200" dirty="0">
              <a:latin typeface="Arial" panose="020B0604020202020204" pitchFamily="34" charset="0"/>
              <a:cs typeface="Arial" panose="020B0604020202020204" pitchFamily="34" charset="0"/>
            </a:rPr>
            <a:t>=&gt; TTHCNB thuộc thẩm quyền giải quyết của </a:t>
          </a:r>
          <a:r>
            <a:rPr lang="vi-VN" sz="1400" kern="1200" dirty="0">
              <a:latin typeface="Arial" panose="020B0604020202020204" pitchFamily="34" charset="0"/>
              <a:cs typeface="Arial" panose="020B0604020202020204" pitchFamily="34" charset="0"/>
            </a:rPr>
            <a:t>ĐP</a:t>
          </a:r>
          <a:r>
            <a:rPr lang="en-US" sz="1400" kern="1200" dirty="0">
              <a:latin typeface="Arial" panose="020B0604020202020204" pitchFamily="34" charset="0"/>
              <a:cs typeface="Arial" panose="020B0604020202020204" pitchFamily="34" charset="0"/>
            </a:rPr>
            <a:t> (không bắt buộc quy định cụ thể)</a:t>
          </a:r>
          <a:r>
            <a:rPr lang="vi-VN" sz="1400" kern="1200" dirty="0">
              <a:latin typeface="Arial" panose="020B0604020202020204" pitchFamily="34" charset="0"/>
              <a:cs typeface="Arial" panose="020B0604020202020204" pitchFamily="34" charset="0"/>
            </a:rPr>
            <a:t>.</a:t>
          </a:r>
          <a:endParaRPr lang="en-US" sz="1400" kern="1200" dirty="0">
            <a:latin typeface="Arial" panose="020B0604020202020204" pitchFamily="34" charset="0"/>
            <a:cs typeface="Arial" panose="020B0604020202020204" pitchFamily="34" charset="0"/>
          </a:endParaRPr>
        </a:p>
      </dsp:txBody>
      <dsp:txXfrm>
        <a:off x="4679964" y="2214653"/>
        <a:ext cx="6417784" cy="202515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A3727B-6CCD-489E-A1C4-299F15B1427A}">
      <dsp:nvSpPr>
        <dsp:cNvPr id="0" name=""/>
        <dsp:cNvSpPr/>
      </dsp:nvSpPr>
      <dsp:spPr>
        <a:xfrm>
          <a:off x="368377" y="802141"/>
          <a:ext cx="3506752" cy="2701349"/>
        </a:xfrm>
        <a:prstGeom prst="roundRect">
          <a:avLst>
            <a:gd name="adj" fmla="val 10000"/>
          </a:avLst>
        </a:prstGeom>
        <a:solidFill>
          <a:schemeClr val="lt1">
            <a:hueOff val="0"/>
            <a:satOff val="0"/>
            <a:lumOff val="0"/>
            <a:alphaOff val="0"/>
          </a:schemeClr>
        </a:solidFill>
        <a:ln w="15875" cap="rnd"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just" defTabSz="800100">
            <a:lnSpc>
              <a:spcPct val="90000"/>
            </a:lnSpc>
            <a:spcBef>
              <a:spcPct val="0"/>
            </a:spcBef>
            <a:spcAft>
              <a:spcPct val="35000"/>
            </a:spcAft>
            <a:buNone/>
          </a:pPr>
          <a:r>
            <a:rPr lang="vi-VN" sz="1800" kern="1200" dirty="0">
              <a:latin typeface="Arial" panose="020B0604020202020204" pitchFamily="34" charset="0"/>
              <a:cs typeface="Arial" panose="020B0604020202020204" pitchFamily="34" charset="0"/>
            </a:rPr>
            <a:t>3. </a:t>
          </a:r>
          <a:r>
            <a:rPr lang="en-US" sz="1800" kern="1200" dirty="0">
              <a:latin typeface="Arial" panose="020B0604020202020204" pitchFamily="34" charset="0"/>
              <a:cs typeface="Arial" panose="020B0604020202020204" pitchFamily="34" charset="0"/>
            </a:rPr>
            <a:t>TTHC nội bộ </a:t>
          </a:r>
          <a:r>
            <a:rPr lang="vi-VN" sz="1800" kern="1200" dirty="0">
              <a:latin typeface="Arial" panose="020B0604020202020204" pitchFamily="34" charset="0"/>
              <a:cs typeface="Arial" panose="020B0604020202020204" pitchFamily="34" charset="0"/>
            </a:rPr>
            <a:t>B</a:t>
          </a:r>
          <a:r>
            <a:rPr lang="en-US" sz="1800" kern="1200" dirty="0">
              <a:latin typeface="Arial" panose="020B0604020202020204" pitchFamily="34" charset="0"/>
              <a:cs typeface="Arial" panose="020B0604020202020204" pitchFamily="34" charset="0"/>
            </a:rPr>
            <a:t>, ĐP chủ động quy định để giải quyết công việc nội bộ của </a:t>
          </a:r>
          <a:r>
            <a:rPr lang="vi-VN" sz="1800" kern="1200" dirty="0">
              <a:latin typeface="Arial" panose="020B0604020202020204" pitchFamily="34" charset="0"/>
              <a:cs typeface="Arial" panose="020B0604020202020204" pitchFamily="34" charset="0"/>
            </a:rPr>
            <a:t>B</a:t>
          </a:r>
          <a:r>
            <a:rPr lang="en-US" sz="1800" kern="1200" dirty="0">
              <a:latin typeface="Arial" panose="020B0604020202020204" pitchFamily="34" charset="0"/>
              <a:cs typeface="Arial" panose="020B0604020202020204" pitchFamily="34" charset="0"/>
            </a:rPr>
            <a:t>, ĐP mà thường </a:t>
          </a:r>
          <a:r>
            <a:rPr lang="vi-VN" sz="1800" kern="1200" dirty="0">
              <a:latin typeface="Arial" panose="020B0604020202020204" pitchFamily="34" charset="0"/>
              <a:cs typeface="Arial" panose="020B0604020202020204" pitchFamily="34" charset="0"/>
            </a:rPr>
            <a:t>B</a:t>
          </a:r>
          <a:r>
            <a:rPr lang="en-US" sz="1800" kern="1200" dirty="0">
              <a:latin typeface="Arial" panose="020B0604020202020204" pitchFamily="34" charset="0"/>
              <a:cs typeface="Arial" panose="020B0604020202020204" pitchFamily="34" charset="0"/>
            </a:rPr>
            <a:t>, ĐP nào cũng có theo chức năng, nhiệm vụ được giao (</a:t>
          </a:r>
          <a:r>
            <a:rPr lang="vi-VN" sz="1800" kern="1200" dirty="0">
              <a:latin typeface="Arial" panose="020B0604020202020204" pitchFamily="34" charset="0"/>
              <a:cs typeface="Arial" panose="020B0604020202020204" pitchFamily="34" charset="0"/>
            </a:rPr>
            <a:t>đa </a:t>
          </a:r>
          <a:r>
            <a:rPr lang="vi-VN" sz="1800" kern="1200" dirty="0" err="1">
              <a:latin typeface="Arial" panose="020B0604020202020204" pitchFamily="34" charset="0"/>
              <a:cs typeface="Arial" panose="020B0604020202020204" pitchFamily="34" charset="0"/>
            </a:rPr>
            <a:t>số</a:t>
          </a:r>
          <a:r>
            <a:rPr lang="en-US" sz="1800" kern="1200" dirty="0">
              <a:latin typeface="Arial" panose="020B0604020202020204" pitchFamily="34" charset="0"/>
              <a:cs typeface="Arial" panose="020B0604020202020204" pitchFamily="34" charset="0"/>
            </a:rPr>
            <a:t> </a:t>
          </a:r>
          <a:r>
            <a:rPr lang="en-US" sz="1800" kern="1200" dirty="0" err="1">
              <a:latin typeface="Arial" panose="020B0604020202020204" pitchFamily="34" charset="0"/>
              <a:cs typeface="Arial" panose="020B0604020202020204" pitchFamily="34" charset="0"/>
            </a:rPr>
            <a:t>là</a:t>
          </a:r>
          <a:r>
            <a:rPr lang="en-US" sz="1800" kern="1200" dirty="0">
              <a:latin typeface="Arial" panose="020B0604020202020204" pitchFamily="34" charset="0"/>
              <a:cs typeface="Arial" panose="020B0604020202020204" pitchFamily="34" charset="0"/>
            </a:rPr>
            <a:t> </a:t>
          </a:r>
          <a:r>
            <a:rPr lang="en-US" sz="1800" kern="1200" dirty="0" err="1">
              <a:latin typeface="Arial" panose="020B0604020202020204" pitchFamily="34" charset="0"/>
              <a:cs typeface="Arial" panose="020B0604020202020204" pitchFamily="34" charset="0"/>
            </a:rPr>
            <a:t>về</a:t>
          </a:r>
          <a:r>
            <a:rPr lang="en-US" sz="1800" kern="1200" dirty="0">
              <a:latin typeface="Arial" panose="020B0604020202020204" pitchFamily="34" charset="0"/>
              <a:cs typeface="Arial" panose="020B0604020202020204" pitchFamily="34" charset="0"/>
            </a:rPr>
            <a:t> </a:t>
          </a:r>
          <a:r>
            <a:rPr lang="en-US" sz="1800" kern="1200" dirty="0" err="1">
              <a:latin typeface="Arial" panose="020B0604020202020204" pitchFamily="34" charset="0"/>
              <a:cs typeface="Arial" panose="020B0604020202020204" pitchFamily="34" charset="0"/>
            </a:rPr>
            <a:t>công</a:t>
          </a:r>
          <a:r>
            <a:rPr lang="en-US" sz="1800" kern="1200" dirty="0">
              <a:latin typeface="Arial" panose="020B0604020202020204" pitchFamily="34" charset="0"/>
              <a:cs typeface="Arial" panose="020B0604020202020204" pitchFamily="34" charset="0"/>
            </a:rPr>
            <a:t> </a:t>
          </a:r>
          <a:r>
            <a:rPr lang="en-US" sz="1800" kern="1200" dirty="0" err="1">
              <a:latin typeface="Arial" panose="020B0604020202020204" pitchFamily="34" charset="0"/>
              <a:cs typeface="Arial" panose="020B0604020202020204" pitchFamily="34" charset="0"/>
            </a:rPr>
            <a:t>tác</a:t>
          </a:r>
          <a:r>
            <a:rPr lang="en-US" sz="1800" kern="1200" dirty="0">
              <a:latin typeface="Arial" panose="020B0604020202020204" pitchFamily="34" charset="0"/>
              <a:cs typeface="Arial" panose="020B0604020202020204" pitchFamily="34" charset="0"/>
            </a:rPr>
            <a:t> </a:t>
          </a:r>
          <a:r>
            <a:rPr lang="en-US" sz="1800" kern="1200" dirty="0" err="1">
              <a:latin typeface="Arial" panose="020B0604020202020204" pitchFamily="34" charset="0"/>
              <a:cs typeface="Arial" panose="020B0604020202020204" pitchFamily="34" charset="0"/>
            </a:rPr>
            <a:t>văn</a:t>
          </a:r>
          <a:r>
            <a:rPr lang="en-US" sz="1800" kern="1200" dirty="0">
              <a:latin typeface="Arial" panose="020B0604020202020204" pitchFamily="34" charset="0"/>
              <a:cs typeface="Arial" panose="020B0604020202020204" pitchFamily="34" charset="0"/>
            </a:rPr>
            <a:t> </a:t>
          </a:r>
          <a:r>
            <a:rPr lang="en-US" sz="1800" kern="1200" dirty="0" err="1">
              <a:latin typeface="Arial" panose="020B0604020202020204" pitchFamily="34" charset="0"/>
              <a:cs typeface="Arial" panose="020B0604020202020204" pitchFamily="34" charset="0"/>
            </a:rPr>
            <a:t>phòng</a:t>
          </a:r>
          <a:r>
            <a:rPr lang="en-US" sz="1800" kern="1200" dirty="0">
              <a:latin typeface="Arial" panose="020B0604020202020204" pitchFamily="34" charset="0"/>
              <a:cs typeface="Arial" panose="020B0604020202020204" pitchFamily="34" charset="0"/>
            </a:rPr>
            <a:t> </a:t>
          </a:r>
          <a:r>
            <a:rPr lang="en-US" sz="1800" kern="1200" dirty="0" err="1">
              <a:latin typeface="Arial" panose="020B0604020202020204" pitchFamily="34" charset="0"/>
              <a:cs typeface="Arial" panose="020B0604020202020204" pitchFamily="34" charset="0"/>
            </a:rPr>
            <a:t>và</a:t>
          </a:r>
          <a:r>
            <a:rPr lang="en-US" sz="1800" kern="1200" dirty="0">
              <a:latin typeface="Arial" panose="020B0604020202020204" pitchFamily="34" charset="0"/>
              <a:cs typeface="Arial" panose="020B0604020202020204" pitchFamily="34" charset="0"/>
            </a:rPr>
            <a:t> </a:t>
          </a:r>
          <a:r>
            <a:rPr lang="en-US" sz="1800" kern="1200" dirty="0" err="1">
              <a:latin typeface="Arial" panose="020B0604020202020204" pitchFamily="34" charset="0"/>
              <a:cs typeface="Arial" panose="020B0604020202020204" pitchFamily="34" charset="0"/>
            </a:rPr>
            <a:t>công</a:t>
          </a:r>
          <a:r>
            <a:rPr lang="en-US" sz="1800" kern="1200" dirty="0">
              <a:latin typeface="Arial" panose="020B0604020202020204" pitchFamily="34" charset="0"/>
              <a:cs typeface="Arial" panose="020B0604020202020204" pitchFamily="34" charset="0"/>
            </a:rPr>
            <a:t> </a:t>
          </a:r>
          <a:r>
            <a:rPr lang="en-US" sz="1800" kern="1200" dirty="0" err="1">
              <a:latin typeface="Arial" panose="020B0604020202020204" pitchFamily="34" charset="0"/>
              <a:cs typeface="Arial" panose="020B0604020202020204" pitchFamily="34" charset="0"/>
            </a:rPr>
            <a:t>tác</a:t>
          </a:r>
          <a:r>
            <a:rPr lang="en-US" sz="1800" kern="1200" dirty="0">
              <a:latin typeface="Arial" panose="020B0604020202020204" pitchFamily="34" charset="0"/>
              <a:cs typeface="Arial" panose="020B0604020202020204" pitchFamily="34" charset="0"/>
            </a:rPr>
            <a:t> </a:t>
          </a:r>
          <a:r>
            <a:rPr lang="en-US" sz="1800" kern="1200" dirty="0" err="1">
              <a:latin typeface="Arial" panose="020B0604020202020204" pitchFamily="34" charset="0"/>
              <a:cs typeface="Arial" panose="020B0604020202020204" pitchFamily="34" charset="0"/>
            </a:rPr>
            <a:t>tổ</a:t>
          </a:r>
          <a:r>
            <a:rPr lang="en-US" sz="1800" kern="1200" dirty="0">
              <a:latin typeface="Arial" panose="020B0604020202020204" pitchFamily="34" charset="0"/>
              <a:cs typeface="Arial" panose="020B0604020202020204" pitchFamily="34" charset="0"/>
            </a:rPr>
            <a:t> </a:t>
          </a:r>
          <a:r>
            <a:rPr lang="en-US" sz="1800" kern="1200" dirty="0" err="1">
              <a:latin typeface="Arial" panose="020B0604020202020204" pitchFamily="34" charset="0"/>
              <a:cs typeface="Arial" panose="020B0604020202020204" pitchFamily="34" charset="0"/>
            </a:rPr>
            <a:t>chức</a:t>
          </a:r>
          <a:r>
            <a:rPr lang="en-US" sz="1800" kern="1200" dirty="0">
              <a:latin typeface="Arial" panose="020B0604020202020204" pitchFamily="34" charset="0"/>
              <a:cs typeface="Arial" panose="020B0604020202020204" pitchFamily="34" charset="0"/>
            </a:rPr>
            <a:t>, </a:t>
          </a:r>
          <a:r>
            <a:rPr lang="en-US" sz="1800" kern="1200" dirty="0" err="1">
              <a:latin typeface="Arial" panose="020B0604020202020204" pitchFamily="34" charset="0"/>
              <a:cs typeface="Arial" panose="020B0604020202020204" pitchFamily="34" charset="0"/>
            </a:rPr>
            <a:t>cán</a:t>
          </a:r>
          <a:r>
            <a:rPr lang="en-US" sz="1800" kern="1200" dirty="0">
              <a:latin typeface="Arial" panose="020B0604020202020204" pitchFamily="34" charset="0"/>
              <a:cs typeface="Arial" panose="020B0604020202020204" pitchFamily="34" charset="0"/>
            </a:rPr>
            <a:t> </a:t>
          </a:r>
          <a:r>
            <a:rPr lang="en-US" sz="1800" kern="1200" dirty="0" err="1">
              <a:latin typeface="Arial" panose="020B0604020202020204" pitchFamily="34" charset="0"/>
              <a:cs typeface="Arial" panose="020B0604020202020204" pitchFamily="34" charset="0"/>
            </a:rPr>
            <a:t>bộ</a:t>
          </a:r>
          <a:r>
            <a:rPr lang="en-US" sz="1800" kern="1200" dirty="0">
              <a:latin typeface="Arial" panose="020B0604020202020204" pitchFamily="34" charset="0"/>
              <a:cs typeface="Arial" panose="020B0604020202020204" pitchFamily="34" charset="0"/>
            </a:rPr>
            <a:t>).</a:t>
          </a:r>
        </a:p>
      </dsp:txBody>
      <dsp:txXfrm>
        <a:off x="447497" y="881261"/>
        <a:ext cx="3348512" cy="2543109"/>
      </dsp:txXfrm>
    </dsp:sp>
    <dsp:sp modelId="{C66A48B0-1F49-4F66-A651-1F1A2E9621A6}">
      <dsp:nvSpPr>
        <dsp:cNvPr id="0" name=""/>
        <dsp:cNvSpPr/>
      </dsp:nvSpPr>
      <dsp:spPr>
        <a:xfrm rot="18176134">
          <a:off x="3563835" y="1560867"/>
          <a:ext cx="1364418" cy="38765"/>
        </a:xfrm>
        <a:custGeom>
          <a:avLst/>
          <a:gdLst/>
          <a:ahLst/>
          <a:cxnLst/>
          <a:rect l="0" t="0" r="0" b="0"/>
          <a:pathLst>
            <a:path>
              <a:moveTo>
                <a:pt x="0" y="19382"/>
              </a:moveTo>
              <a:lnTo>
                <a:pt x="1364418" y="19382"/>
              </a:lnTo>
            </a:path>
          </a:pathLst>
        </a:custGeom>
        <a:noFill/>
        <a:ln w="15875" cap="rnd"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211933" y="1546139"/>
        <a:ext cx="68220" cy="68220"/>
      </dsp:txXfrm>
    </dsp:sp>
    <dsp:sp modelId="{CDB36D82-428F-4CB6-94D0-3DA441FCF557}">
      <dsp:nvSpPr>
        <dsp:cNvPr id="0" name=""/>
        <dsp:cNvSpPr/>
      </dsp:nvSpPr>
      <dsp:spPr>
        <a:xfrm>
          <a:off x="4616958" y="2812"/>
          <a:ext cx="6535229" cy="2009742"/>
        </a:xfrm>
        <a:prstGeom prst="roundRect">
          <a:avLst>
            <a:gd name="adj" fmla="val 10000"/>
          </a:avLst>
        </a:prstGeom>
        <a:solidFill>
          <a:schemeClr val="lt1">
            <a:hueOff val="0"/>
            <a:satOff val="0"/>
            <a:lumOff val="0"/>
            <a:alphaOff val="0"/>
          </a:schemeClr>
        </a:solidFill>
        <a:ln w="15875" cap="rnd"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just" defTabSz="800100">
            <a:lnSpc>
              <a:spcPct val="90000"/>
            </a:lnSpc>
            <a:spcBef>
              <a:spcPct val="0"/>
            </a:spcBef>
            <a:spcAft>
              <a:spcPct val="35000"/>
            </a:spcAft>
            <a:buNone/>
          </a:pPr>
          <a:r>
            <a:rPr lang="en-US" sz="1800" kern="1200" dirty="0" err="1">
              <a:latin typeface="Arial" panose="020B0604020202020204" pitchFamily="34" charset="0"/>
              <a:cs typeface="Arial" panose="020B0604020202020204" pitchFamily="34" charset="0"/>
            </a:rPr>
            <a:t>Các</a:t>
          </a:r>
          <a:r>
            <a:rPr lang="en-US" sz="1800" kern="1200" dirty="0">
              <a:latin typeface="Arial" panose="020B0604020202020204" pitchFamily="34" charset="0"/>
              <a:cs typeface="Arial" panose="020B0604020202020204" pitchFamily="34" charset="0"/>
            </a:rPr>
            <a:t> </a:t>
          </a:r>
          <a:r>
            <a:rPr lang="en-US" sz="1800" kern="1200" dirty="0" err="1">
              <a:latin typeface="Arial" panose="020B0604020202020204" pitchFamily="34" charset="0"/>
              <a:cs typeface="Arial" panose="020B0604020202020204" pitchFamily="34" charset="0"/>
            </a:rPr>
            <a:t>thủ</a:t>
          </a:r>
          <a:r>
            <a:rPr lang="en-US" sz="1800" kern="1200" dirty="0">
              <a:latin typeface="Arial" panose="020B0604020202020204" pitchFamily="34" charset="0"/>
              <a:cs typeface="Arial" panose="020B0604020202020204" pitchFamily="34" charset="0"/>
            </a:rPr>
            <a:t> </a:t>
          </a:r>
          <a:r>
            <a:rPr lang="en-US" sz="1800" kern="1200" dirty="0" err="1">
              <a:latin typeface="Arial" panose="020B0604020202020204" pitchFamily="34" charset="0"/>
              <a:cs typeface="Arial" panose="020B0604020202020204" pitchFamily="34" charset="0"/>
            </a:rPr>
            <a:t>tục</a:t>
          </a:r>
          <a:r>
            <a:rPr lang="en-US" sz="1800" kern="1200" dirty="0">
              <a:latin typeface="Arial" panose="020B0604020202020204" pitchFamily="34" charset="0"/>
              <a:cs typeface="Arial" panose="020B0604020202020204" pitchFamily="34" charset="0"/>
            </a:rPr>
            <a:t> </a:t>
          </a:r>
          <a:r>
            <a:rPr lang="en-US" sz="1800" kern="1200" dirty="0" err="1">
              <a:latin typeface="Arial" panose="020B0604020202020204" pitchFamily="34" charset="0"/>
              <a:cs typeface="Arial" panose="020B0604020202020204" pitchFamily="34" charset="0"/>
            </a:rPr>
            <a:t>này</a:t>
          </a:r>
          <a:r>
            <a:rPr lang="en-US" sz="1800" kern="1200" dirty="0">
              <a:latin typeface="Arial" panose="020B0604020202020204" pitchFamily="34" charset="0"/>
              <a:cs typeface="Arial" panose="020B0604020202020204" pitchFamily="34" charset="0"/>
            </a:rPr>
            <a:t> </a:t>
          </a:r>
          <a:r>
            <a:rPr lang="vi-VN" sz="1800" kern="1200" dirty="0">
              <a:latin typeface="Arial" panose="020B0604020202020204" pitchFamily="34" charset="0"/>
              <a:cs typeface="Arial" panose="020B0604020202020204" pitchFamily="34" charset="0"/>
            </a:rPr>
            <a:t>khi </a:t>
          </a:r>
          <a:r>
            <a:rPr lang="vi-VN" sz="1800" kern="1200" dirty="0" err="1">
              <a:latin typeface="Arial" panose="020B0604020202020204" pitchFamily="34" charset="0"/>
              <a:cs typeface="Arial" panose="020B0604020202020204" pitchFamily="34" charset="0"/>
            </a:rPr>
            <a:t>bộ</a:t>
          </a:r>
          <a:r>
            <a:rPr lang="vi-VN" sz="1800" kern="1200" dirty="0">
              <a:latin typeface="Arial" panose="020B0604020202020204" pitchFamily="34" charset="0"/>
              <a:cs typeface="Arial" panose="020B0604020202020204" pitchFamily="34" charset="0"/>
            </a:rPr>
            <a:t>, </a:t>
          </a:r>
          <a:r>
            <a:rPr lang="vi-VN" sz="1800" kern="1200" dirty="0" err="1">
              <a:latin typeface="Arial" panose="020B0604020202020204" pitchFamily="34" charset="0"/>
              <a:cs typeface="Arial" panose="020B0604020202020204" pitchFamily="34" charset="0"/>
            </a:rPr>
            <a:t>địa</a:t>
          </a:r>
          <a:r>
            <a:rPr lang="vi-VN" sz="1800" kern="1200" dirty="0">
              <a:latin typeface="Arial" panose="020B0604020202020204" pitchFamily="34" charset="0"/>
              <a:cs typeface="Arial" panose="020B0604020202020204" pitchFamily="34" charset="0"/>
            </a:rPr>
            <a:t> phương ban </a:t>
          </a:r>
          <a:r>
            <a:rPr lang="vi-VN" sz="1800" kern="1200" dirty="0" err="1">
              <a:latin typeface="Arial" panose="020B0604020202020204" pitchFamily="34" charset="0"/>
              <a:cs typeface="Arial" panose="020B0604020202020204" pitchFamily="34" charset="0"/>
            </a:rPr>
            <a:t>hành</a:t>
          </a:r>
          <a:r>
            <a:rPr lang="vi-VN" sz="1800" kern="1200" dirty="0">
              <a:latin typeface="Arial" panose="020B0604020202020204" pitchFamily="34" charset="0"/>
              <a:cs typeface="Arial" panose="020B0604020202020204" pitchFamily="34" charset="0"/>
            </a:rPr>
            <a:t> </a:t>
          </a:r>
          <a:r>
            <a:rPr lang="en-US" sz="1800" kern="1200" dirty="0" err="1">
              <a:latin typeface="Arial" panose="020B0604020202020204" pitchFamily="34" charset="0"/>
              <a:cs typeface="Arial" panose="020B0604020202020204" pitchFamily="34" charset="0"/>
            </a:rPr>
            <a:t>phải</a:t>
          </a:r>
          <a:r>
            <a:rPr lang="en-US" sz="1800" kern="1200" dirty="0">
              <a:latin typeface="Arial" panose="020B0604020202020204" pitchFamily="34" charset="0"/>
              <a:cs typeface="Arial" panose="020B0604020202020204" pitchFamily="34" charset="0"/>
            </a:rPr>
            <a:t> </a:t>
          </a:r>
          <a:r>
            <a:rPr lang="vi-VN" sz="1800" kern="1200" dirty="0" err="1">
              <a:latin typeface="Arial" panose="020B0604020202020204" pitchFamily="34" charset="0"/>
              <a:cs typeface="Arial" panose="020B0604020202020204" pitchFamily="34" charset="0"/>
            </a:rPr>
            <a:t>bảo</a:t>
          </a:r>
          <a:r>
            <a:rPr lang="vi-VN" sz="1800" kern="1200" dirty="0">
              <a:latin typeface="Arial" panose="020B0604020202020204" pitchFamily="34" charset="0"/>
              <a:cs typeface="Arial" panose="020B0604020202020204" pitchFamily="34" charset="0"/>
            </a:rPr>
            <a:t> </a:t>
          </a:r>
          <a:r>
            <a:rPr lang="vi-VN" sz="1800" kern="1200" dirty="0" err="1">
              <a:latin typeface="Arial" panose="020B0604020202020204" pitchFamily="34" charset="0"/>
              <a:cs typeface="Arial" panose="020B0604020202020204" pitchFamily="34" charset="0"/>
            </a:rPr>
            <a:t>đảm</a:t>
          </a:r>
          <a:r>
            <a:rPr lang="vi-VN" sz="1800" kern="1200" dirty="0">
              <a:latin typeface="Arial" panose="020B0604020202020204" pitchFamily="34" charset="0"/>
              <a:cs typeface="Arial" panose="020B0604020202020204" pitchFamily="34" charset="0"/>
            </a:rPr>
            <a:t> </a:t>
          </a:r>
          <a:r>
            <a:rPr lang="en-US" sz="1800" kern="1200" dirty="0" err="1">
              <a:latin typeface="Arial" panose="020B0604020202020204" pitchFamily="34" charset="0"/>
              <a:cs typeface="Arial" panose="020B0604020202020204" pitchFamily="34" charset="0"/>
            </a:rPr>
            <a:t>phù</a:t>
          </a:r>
          <a:r>
            <a:rPr lang="en-US" sz="1800" kern="1200" dirty="0">
              <a:latin typeface="Arial" panose="020B0604020202020204" pitchFamily="34" charset="0"/>
              <a:cs typeface="Arial" panose="020B0604020202020204" pitchFamily="34" charset="0"/>
            </a:rPr>
            <a:t> </a:t>
          </a:r>
          <a:r>
            <a:rPr lang="en-US" sz="1800" kern="1200" dirty="0" err="1">
              <a:latin typeface="Arial" panose="020B0604020202020204" pitchFamily="34" charset="0"/>
              <a:cs typeface="Arial" panose="020B0604020202020204" pitchFamily="34" charset="0"/>
            </a:rPr>
            <a:t>hợp</a:t>
          </a:r>
          <a:r>
            <a:rPr lang="en-US" sz="1800" kern="1200" dirty="0">
              <a:latin typeface="Arial" panose="020B0604020202020204" pitchFamily="34" charset="0"/>
              <a:cs typeface="Arial" panose="020B0604020202020204" pitchFamily="34" charset="0"/>
            </a:rPr>
            <a:t> </a:t>
          </a:r>
          <a:r>
            <a:rPr lang="en-US" sz="1800" kern="1200" dirty="0" err="1">
              <a:latin typeface="Arial" panose="020B0604020202020204" pitchFamily="34" charset="0"/>
              <a:cs typeface="Arial" panose="020B0604020202020204" pitchFamily="34" charset="0"/>
            </a:rPr>
            <a:t>với</a:t>
          </a:r>
          <a:r>
            <a:rPr lang="en-US" sz="1800" kern="1200" dirty="0">
              <a:latin typeface="Arial" panose="020B0604020202020204" pitchFamily="34" charset="0"/>
              <a:cs typeface="Arial" panose="020B0604020202020204" pitchFamily="34" charset="0"/>
            </a:rPr>
            <a:t> </a:t>
          </a:r>
          <a:r>
            <a:rPr lang="en-US" sz="1800" kern="1200" dirty="0" err="1">
              <a:latin typeface="Arial" panose="020B0604020202020204" pitchFamily="34" charset="0"/>
              <a:cs typeface="Arial" panose="020B0604020202020204" pitchFamily="34" charset="0"/>
            </a:rPr>
            <a:t>quy</a:t>
          </a:r>
          <a:r>
            <a:rPr lang="en-US" sz="1800" kern="1200" dirty="0">
              <a:latin typeface="Arial" panose="020B0604020202020204" pitchFamily="34" charset="0"/>
              <a:cs typeface="Arial" panose="020B0604020202020204" pitchFamily="34" charset="0"/>
            </a:rPr>
            <a:t> </a:t>
          </a:r>
          <a:r>
            <a:rPr lang="en-US" sz="1800" kern="1200" dirty="0" err="1">
              <a:latin typeface="Arial" panose="020B0604020202020204" pitchFamily="34" charset="0"/>
              <a:cs typeface="Arial" panose="020B0604020202020204" pitchFamily="34" charset="0"/>
            </a:rPr>
            <a:t>định</a:t>
          </a:r>
          <a:r>
            <a:rPr lang="en-US" sz="1800" kern="1200" dirty="0">
              <a:latin typeface="Arial" panose="020B0604020202020204" pitchFamily="34" charset="0"/>
              <a:cs typeface="Arial" panose="020B0604020202020204" pitchFamily="34" charset="0"/>
            </a:rPr>
            <a:t> </a:t>
          </a:r>
          <a:r>
            <a:rPr lang="en-US" sz="1800" kern="1200" dirty="0" err="1">
              <a:latin typeface="Arial" panose="020B0604020202020204" pitchFamily="34" charset="0"/>
              <a:cs typeface="Arial" panose="020B0604020202020204" pitchFamily="34" charset="0"/>
            </a:rPr>
            <a:t>chung</a:t>
          </a:r>
          <a:r>
            <a:rPr lang="en-US" sz="1800" kern="1200" dirty="0">
              <a:latin typeface="Arial" panose="020B0604020202020204" pitchFamily="34" charset="0"/>
              <a:cs typeface="Arial" panose="020B0604020202020204" pitchFamily="34" charset="0"/>
            </a:rPr>
            <a:t>, </a:t>
          </a:r>
          <a:r>
            <a:rPr lang="en-US" sz="1800" kern="1200" dirty="0" err="1">
              <a:latin typeface="Arial" panose="020B0604020202020204" pitchFamily="34" charset="0"/>
              <a:cs typeface="Arial" panose="020B0604020202020204" pitchFamily="34" charset="0"/>
            </a:rPr>
            <a:t>quy</a:t>
          </a:r>
          <a:r>
            <a:rPr lang="en-US" sz="1800" kern="1200" dirty="0">
              <a:latin typeface="Arial" panose="020B0604020202020204" pitchFamily="34" charset="0"/>
              <a:cs typeface="Arial" panose="020B0604020202020204" pitchFamily="34" charset="0"/>
            </a:rPr>
            <a:t> </a:t>
          </a:r>
          <a:r>
            <a:rPr lang="en-US" sz="1800" kern="1200" dirty="0" err="1">
              <a:latin typeface="Arial" panose="020B0604020202020204" pitchFamily="34" charset="0"/>
              <a:cs typeface="Arial" panose="020B0604020202020204" pitchFamily="34" charset="0"/>
            </a:rPr>
            <a:t>định</a:t>
          </a:r>
          <a:r>
            <a:rPr lang="en-US" sz="1800" kern="1200" dirty="0">
              <a:latin typeface="Arial" panose="020B0604020202020204" pitchFamily="34" charset="0"/>
              <a:cs typeface="Arial" panose="020B0604020202020204" pitchFamily="34" charset="0"/>
            </a:rPr>
            <a:t> </a:t>
          </a:r>
          <a:r>
            <a:rPr lang="en-US" sz="1800" kern="1200" dirty="0" err="1">
              <a:latin typeface="Arial" panose="020B0604020202020204" pitchFamily="34" charset="0"/>
              <a:cs typeface="Arial" panose="020B0604020202020204" pitchFamily="34" charset="0"/>
            </a:rPr>
            <a:t>khung</a:t>
          </a:r>
          <a:r>
            <a:rPr lang="vi-VN" sz="1800" kern="1200" dirty="0">
              <a:latin typeface="Arial" panose="020B0604020202020204" pitchFamily="34" charset="0"/>
              <a:cs typeface="Arial" panose="020B0604020202020204" pitchFamily="34" charset="0"/>
            </a:rPr>
            <a:t> </a:t>
          </a:r>
          <a:r>
            <a:rPr lang="vi-VN" sz="1800" kern="1200" dirty="0" err="1">
              <a:latin typeface="Arial" panose="020B0604020202020204" pitchFamily="34" charset="0"/>
              <a:cs typeface="Arial" panose="020B0604020202020204" pitchFamily="34" charset="0"/>
            </a:rPr>
            <a:t>và</a:t>
          </a:r>
          <a:r>
            <a:rPr lang="vi-VN" sz="1800" kern="1200" dirty="0">
              <a:latin typeface="Arial" panose="020B0604020202020204" pitchFamily="34" charset="0"/>
              <a:cs typeface="Arial" panose="020B0604020202020204" pitchFamily="34" charset="0"/>
            </a:rPr>
            <a:t> </a:t>
          </a:r>
          <a:r>
            <a:rPr lang="vi-VN" sz="1800" kern="1200" dirty="0" err="1">
              <a:latin typeface="Arial" panose="020B0604020202020204" pitchFamily="34" charset="0"/>
              <a:cs typeface="Arial" panose="020B0604020202020204" pitchFamily="34" charset="0"/>
            </a:rPr>
            <a:t>thực</a:t>
          </a:r>
          <a:r>
            <a:rPr lang="vi-VN" sz="1800" kern="1200" dirty="0">
              <a:latin typeface="Arial" panose="020B0604020202020204" pitchFamily="34" charset="0"/>
              <a:cs typeface="Arial" panose="020B0604020202020204" pitchFamily="34" charset="0"/>
            </a:rPr>
            <a:t> </a:t>
          </a:r>
          <a:r>
            <a:rPr lang="vi-VN" sz="1800" kern="1200" dirty="0" err="1">
              <a:latin typeface="Arial" panose="020B0604020202020204" pitchFamily="34" charset="0"/>
              <a:cs typeface="Arial" panose="020B0604020202020204" pitchFamily="34" charset="0"/>
            </a:rPr>
            <a:t>tế</a:t>
          </a:r>
          <a:r>
            <a:rPr lang="vi-VN" sz="1800" kern="1200" dirty="0">
              <a:latin typeface="Arial" panose="020B0604020202020204" pitchFamily="34" charset="0"/>
              <a:cs typeface="Arial" panose="020B0604020202020204" pitchFamily="34" charset="0"/>
            </a:rPr>
            <a:t> </a:t>
          </a:r>
          <a:r>
            <a:rPr lang="vi-VN" sz="1800" kern="1200" dirty="0" err="1">
              <a:latin typeface="Arial" panose="020B0604020202020204" pitchFamily="34" charset="0"/>
              <a:cs typeface="Arial" panose="020B0604020202020204" pitchFamily="34" charset="0"/>
            </a:rPr>
            <a:t>của</a:t>
          </a:r>
          <a:r>
            <a:rPr lang="vi-VN" sz="1800" kern="1200" dirty="0">
              <a:latin typeface="Arial" panose="020B0604020202020204" pitchFamily="34" charset="0"/>
              <a:cs typeface="Arial" panose="020B0604020202020204" pitchFamily="34" charset="0"/>
            </a:rPr>
            <a:t> </a:t>
          </a:r>
          <a:r>
            <a:rPr lang="vi-VN" sz="1800" kern="1200" dirty="0" err="1">
              <a:latin typeface="Arial" panose="020B0604020202020204" pitchFamily="34" charset="0"/>
              <a:cs typeface="Arial" panose="020B0604020202020204" pitchFamily="34" charset="0"/>
            </a:rPr>
            <a:t>bộ</a:t>
          </a:r>
          <a:r>
            <a:rPr lang="vi-VN" sz="1800" kern="1200" dirty="0">
              <a:latin typeface="Arial" panose="020B0604020202020204" pitchFamily="34" charset="0"/>
              <a:cs typeface="Arial" panose="020B0604020202020204" pitchFamily="34" charset="0"/>
            </a:rPr>
            <a:t>, </a:t>
          </a:r>
          <a:r>
            <a:rPr lang="vi-VN" sz="1800" kern="1200" dirty="0" err="1">
              <a:latin typeface="Arial" panose="020B0604020202020204" pitchFamily="34" charset="0"/>
              <a:cs typeface="Arial" panose="020B0604020202020204" pitchFamily="34" charset="0"/>
            </a:rPr>
            <a:t>địa</a:t>
          </a:r>
          <a:r>
            <a:rPr lang="vi-VN" sz="1800" kern="1200" dirty="0">
              <a:latin typeface="Arial" panose="020B0604020202020204" pitchFamily="34" charset="0"/>
              <a:cs typeface="Arial" panose="020B0604020202020204" pitchFamily="34" charset="0"/>
            </a:rPr>
            <a:t> phương</a:t>
          </a:r>
          <a:r>
            <a:rPr lang="en-US" sz="1800" kern="1200" dirty="0">
              <a:latin typeface="Arial" panose="020B0604020202020204" pitchFamily="34" charset="0"/>
              <a:cs typeface="Arial" panose="020B0604020202020204" pitchFamily="34" charset="0"/>
            </a:rPr>
            <a:t>: thủ tục xin nghỉ phép của CBCC phải phù hợp với Luật Lao động, Luật CBCC…; =&gt; TTHCNB thuộc thẩm quyền giải quyết của </a:t>
          </a:r>
          <a:r>
            <a:rPr lang="vi-VN" sz="1800" kern="1200" dirty="0">
              <a:latin typeface="Arial" panose="020B0604020202020204" pitchFamily="34" charset="0"/>
              <a:cs typeface="Arial" panose="020B0604020202020204" pitchFamily="34" charset="0"/>
            </a:rPr>
            <a:t>B, ĐP </a:t>
          </a:r>
          <a:r>
            <a:rPr lang="en-US" sz="1800" kern="1200" dirty="0">
              <a:latin typeface="Arial" panose="020B0604020202020204" pitchFamily="34" charset="0"/>
              <a:cs typeface="Arial" panose="020B0604020202020204" pitchFamily="34" charset="0"/>
            </a:rPr>
            <a:t>(không có quy định khung, </a:t>
          </a:r>
          <a:r>
            <a:rPr lang="vi-VN" sz="1800" kern="1200" dirty="0">
              <a:latin typeface="Arial" panose="020B0604020202020204" pitchFamily="34" charset="0"/>
              <a:cs typeface="Arial" panose="020B0604020202020204" pitchFamily="34" charset="0"/>
            </a:rPr>
            <a:t>B, ĐP </a:t>
          </a:r>
          <a:r>
            <a:rPr lang="en-US" sz="1800" kern="1200" dirty="0">
              <a:latin typeface="Arial" panose="020B0604020202020204" pitchFamily="34" charset="0"/>
              <a:cs typeface="Arial" panose="020B0604020202020204" pitchFamily="34" charset="0"/>
            </a:rPr>
            <a:t>chủ động quy định)</a:t>
          </a:r>
          <a:r>
            <a:rPr lang="vi-VN" sz="1800" kern="1200" dirty="0">
              <a:latin typeface="Arial" panose="020B0604020202020204" pitchFamily="34" charset="0"/>
              <a:cs typeface="Arial" panose="020B0604020202020204" pitchFamily="34" charset="0"/>
            </a:rPr>
            <a:t>.</a:t>
          </a:r>
          <a:endParaRPr lang="en-US" sz="1800" kern="1200" dirty="0">
            <a:latin typeface="Arial" panose="020B0604020202020204" pitchFamily="34" charset="0"/>
            <a:cs typeface="Arial" panose="020B0604020202020204" pitchFamily="34" charset="0"/>
          </a:endParaRPr>
        </a:p>
      </dsp:txBody>
      <dsp:txXfrm>
        <a:off x="4675821" y="61675"/>
        <a:ext cx="6417503" cy="1892016"/>
      </dsp:txXfrm>
    </dsp:sp>
    <dsp:sp modelId="{9A2A1F61-ED6B-4A80-854F-45A550895D99}">
      <dsp:nvSpPr>
        <dsp:cNvPr id="0" name=""/>
        <dsp:cNvSpPr/>
      </dsp:nvSpPr>
      <dsp:spPr>
        <a:xfrm rot="3322619">
          <a:off x="3593226" y="2670642"/>
          <a:ext cx="1305635" cy="38765"/>
        </a:xfrm>
        <a:custGeom>
          <a:avLst/>
          <a:gdLst/>
          <a:ahLst/>
          <a:cxnLst/>
          <a:rect l="0" t="0" r="0" b="0"/>
          <a:pathLst>
            <a:path>
              <a:moveTo>
                <a:pt x="0" y="19382"/>
              </a:moveTo>
              <a:lnTo>
                <a:pt x="1305635" y="19382"/>
              </a:lnTo>
            </a:path>
          </a:pathLst>
        </a:custGeom>
        <a:noFill/>
        <a:ln w="15875" cap="rnd" cmpd="sng" algn="ctr">
          <a:solidFill>
            <a:schemeClr val="accent6">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213403" y="2657384"/>
        <a:ext cx="65281" cy="65281"/>
      </dsp:txXfrm>
    </dsp:sp>
    <dsp:sp modelId="{E22CC02F-36B1-43E9-95E5-602AE2DD3678}">
      <dsp:nvSpPr>
        <dsp:cNvPr id="0" name=""/>
        <dsp:cNvSpPr/>
      </dsp:nvSpPr>
      <dsp:spPr>
        <a:xfrm>
          <a:off x="4616958" y="2151648"/>
          <a:ext cx="6543797" cy="2151172"/>
        </a:xfrm>
        <a:prstGeom prst="roundRect">
          <a:avLst>
            <a:gd name="adj" fmla="val 10000"/>
          </a:avLst>
        </a:prstGeom>
        <a:solidFill>
          <a:schemeClr val="lt1">
            <a:hueOff val="0"/>
            <a:satOff val="0"/>
            <a:lumOff val="0"/>
            <a:alphaOff val="0"/>
          </a:schemeClr>
        </a:solidFill>
        <a:ln w="15875" cap="rnd"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just" defTabSz="800100">
            <a:lnSpc>
              <a:spcPct val="90000"/>
            </a:lnSpc>
            <a:spcBef>
              <a:spcPct val="0"/>
            </a:spcBef>
            <a:spcAft>
              <a:spcPct val="35000"/>
            </a:spcAft>
            <a:buNone/>
          </a:pPr>
          <a:r>
            <a:rPr lang="vi-VN" sz="1800" kern="1200" dirty="0" err="1">
              <a:latin typeface="Arial" panose="020B0604020202020204" pitchFamily="34" charset="0"/>
              <a:cs typeface="Arial" panose="020B0604020202020204" pitchFamily="34" charset="0"/>
            </a:rPr>
            <a:t>Các</a:t>
          </a:r>
          <a:r>
            <a:rPr lang="vi-VN" sz="1800" kern="1200" dirty="0">
              <a:latin typeface="Arial" panose="020B0604020202020204" pitchFamily="34" charset="0"/>
              <a:cs typeface="Arial" panose="020B0604020202020204" pitchFamily="34" charset="0"/>
            </a:rPr>
            <a:t> </a:t>
          </a:r>
          <a:r>
            <a:rPr lang="vi-VN" sz="1800" kern="1200" dirty="0" err="1">
              <a:latin typeface="Arial" panose="020B0604020202020204" pitchFamily="34" charset="0"/>
              <a:cs typeface="Arial" panose="020B0604020202020204" pitchFamily="34" charset="0"/>
            </a:rPr>
            <a:t>thủ</a:t>
          </a:r>
          <a:r>
            <a:rPr lang="vi-VN" sz="1800" kern="1200" dirty="0">
              <a:latin typeface="Arial" panose="020B0604020202020204" pitchFamily="34" charset="0"/>
              <a:cs typeface="Arial" panose="020B0604020202020204" pitchFamily="34" charset="0"/>
            </a:rPr>
            <a:t> </a:t>
          </a:r>
          <a:r>
            <a:rPr lang="vi-VN" sz="1800" kern="1200" dirty="0" err="1">
              <a:latin typeface="Arial" panose="020B0604020202020204" pitchFamily="34" charset="0"/>
              <a:cs typeface="Arial" panose="020B0604020202020204" pitchFamily="34" charset="0"/>
            </a:rPr>
            <a:t>tục</a:t>
          </a:r>
          <a:r>
            <a:rPr lang="vi-VN" sz="1800" kern="1200" dirty="0">
              <a:latin typeface="Arial" panose="020B0604020202020204" pitchFamily="34" charset="0"/>
              <a:cs typeface="Arial" panose="020B0604020202020204" pitchFamily="34" charset="0"/>
            </a:rPr>
            <a:t> </a:t>
          </a:r>
          <a:r>
            <a:rPr lang="vi-VN" sz="1800" kern="1200" dirty="0" err="1">
              <a:latin typeface="Arial" panose="020B0604020202020204" pitchFamily="34" charset="0"/>
              <a:cs typeface="Arial" panose="020B0604020202020204" pitchFamily="34" charset="0"/>
            </a:rPr>
            <a:t>này</a:t>
          </a:r>
          <a:r>
            <a:rPr lang="vi-VN" sz="1800" kern="1200" dirty="0">
              <a:latin typeface="Arial" panose="020B0604020202020204" pitchFamily="34" charset="0"/>
              <a:cs typeface="Arial" panose="020B0604020202020204" pitchFamily="34" charset="0"/>
            </a:rPr>
            <a:t> </a:t>
          </a:r>
          <a:r>
            <a:rPr lang="vi-VN" sz="1800" kern="1200" dirty="0" err="1">
              <a:latin typeface="Arial" panose="020B0604020202020204" pitchFamily="34" charset="0"/>
              <a:cs typeface="Arial" panose="020B0604020202020204" pitchFamily="34" charset="0"/>
            </a:rPr>
            <a:t>phải</a:t>
          </a:r>
          <a:r>
            <a:rPr lang="vi-VN" sz="1800" kern="1200" dirty="0">
              <a:latin typeface="Arial" panose="020B0604020202020204" pitchFamily="34" charset="0"/>
              <a:cs typeface="Arial" panose="020B0604020202020204" pitchFamily="34" charset="0"/>
            </a:rPr>
            <a:t> </a:t>
          </a:r>
          <a:r>
            <a:rPr lang="vi-VN" sz="1800" kern="1200" dirty="0" err="1">
              <a:latin typeface="Arial" panose="020B0604020202020204" pitchFamily="34" charset="0"/>
              <a:cs typeface="Arial" panose="020B0604020202020204" pitchFamily="34" charset="0"/>
            </a:rPr>
            <a:t>bảo</a:t>
          </a:r>
          <a:r>
            <a:rPr lang="vi-VN" sz="1800" kern="1200" dirty="0">
              <a:latin typeface="Arial" panose="020B0604020202020204" pitchFamily="34" charset="0"/>
              <a:cs typeface="Arial" panose="020B0604020202020204" pitchFamily="34" charset="0"/>
            </a:rPr>
            <a:t> </a:t>
          </a:r>
          <a:r>
            <a:rPr lang="vi-VN" sz="1800" kern="1200" dirty="0" err="1">
              <a:latin typeface="Arial" panose="020B0604020202020204" pitchFamily="34" charset="0"/>
              <a:cs typeface="Arial" panose="020B0604020202020204" pitchFamily="34" charset="0"/>
            </a:rPr>
            <a:t>đảm</a:t>
          </a:r>
          <a:r>
            <a:rPr lang="vi-VN" sz="1800" kern="1200" dirty="0">
              <a:latin typeface="Arial" panose="020B0604020202020204" pitchFamily="34" charset="0"/>
              <a:cs typeface="Arial" panose="020B0604020202020204" pitchFamily="34" charset="0"/>
            </a:rPr>
            <a:t> </a:t>
          </a:r>
          <a:r>
            <a:rPr lang="en-US" sz="1800" kern="1200" dirty="0">
              <a:latin typeface="Arial" panose="020B0604020202020204" pitchFamily="34" charset="0"/>
              <a:cs typeface="Arial" panose="020B0604020202020204" pitchFamily="34" charset="0"/>
            </a:rPr>
            <a:t>không trái với các quy định có liên quan của cơ quan cấp trên: thủ tục xây dựng chương trình công tác năm, 6 tháng, quý, tháng của </a:t>
          </a:r>
          <a:r>
            <a:rPr lang="vi-VN" sz="1800" kern="1200" dirty="0">
              <a:latin typeface="Arial" panose="020B0604020202020204" pitchFamily="34" charset="0"/>
              <a:cs typeface="Arial" panose="020B0604020202020204" pitchFamily="34" charset="0"/>
            </a:rPr>
            <a:t>B</a:t>
          </a:r>
          <a:r>
            <a:rPr lang="en-US" sz="1800" kern="1200" dirty="0">
              <a:latin typeface="Arial" panose="020B0604020202020204" pitchFamily="34" charset="0"/>
              <a:cs typeface="Arial" panose="020B0604020202020204" pitchFamily="34" charset="0"/>
            </a:rPr>
            <a:t>, ĐP phải phù hợp với quy định về xây dựng CTCT của CP, </a:t>
          </a:r>
          <a:r>
            <a:rPr lang="en-US" sz="1800" kern="1200" dirty="0" err="1">
              <a:latin typeface="Arial" panose="020B0604020202020204" pitchFamily="34" charset="0"/>
              <a:cs typeface="Arial" panose="020B0604020202020204" pitchFamily="34" charset="0"/>
            </a:rPr>
            <a:t>TTgCP</a:t>
          </a:r>
          <a:r>
            <a:rPr lang="en-US" sz="1800" kern="1200" dirty="0">
              <a:latin typeface="Arial" panose="020B0604020202020204" pitchFamily="34" charset="0"/>
              <a:cs typeface="Arial" panose="020B0604020202020204" pitchFamily="34" charset="0"/>
            </a:rPr>
            <a:t> theo Quy chế làm việc của CP do có những nội dung trong CTCT của bộ, ĐP sẽ là nội dung trong CTCT của CP, </a:t>
          </a:r>
          <a:r>
            <a:rPr lang="en-US" sz="1800" kern="1200" dirty="0" err="1">
              <a:latin typeface="Arial" panose="020B0604020202020204" pitchFamily="34" charset="0"/>
              <a:cs typeface="Arial" panose="020B0604020202020204" pitchFamily="34" charset="0"/>
            </a:rPr>
            <a:t>TTgCP</a:t>
          </a:r>
          <a:r>
            <a:rPr lang="en-US" sz="1800" kern="1200" dirty="0">
              <a:latin typeface="Arial" panose="020B0604020202020204" pitchFamily="34" charset="0"/>
              <a:cs typeface="Arial" panose="020B0604020202020204" pitchFamily="34" charset="0"/>
            </a:rPr>
            <a:t>.</a:t>
          </a:r>
        </a:p>
        <a:p>
          <a:pPr marL="0" lvl="0" indent="0" algn="just" defTabSz="800100">
            <a:lnSpc>
              <a:spcPct val="90000"/>
            </a:lnSpc>
            <a:spcBef>
              <a:spcPct val="0"/>
            </a:spcBef>
            <a:spcAft>
              <a:spcPct val="35000"/>
            </a:spcAft>
            <a:buNone/>
          </a:pPr>
          <a:r>
            <a:rPr lang="en-US" sz="1800" kern="1200" dirty="0">
              <a:latin typeface="Arial" panose="020B0604020202020204" pitchFamily="34" charset="0"/>
              <a:cs typeface="Arial" panose="020B0604020202020204" pitchFamily="34" charset="0"/>
            </a:rPr>
            <a:t>=&gt; TTHCNB thuộc thẩm quyền giải quyết của </a:t>
          </a:r>
          <a:r>
            <a:rPr lang="vi-VN" sz="1800" kern="1200" dirty="0">
              <a:latin typeface="Arial" panose="020B0604020202020204" pitchFamily="34" charset="0"/>
              <a:cs typeface="Arial" panose="020B0604020202020204" pitchFamily="34" charset="0"/>
            </a:rPr>
            <a:t>B, ĐP </a:t>
          </a:r>
          <a:r>
            <a:rPr lang="en-US" sz="1800" kern="1200" dirty="0">
              <a:latin typeface="Arial" panose="020B0604020202020204" pitchFamily="34" charset="0"/>
              <a:cs typeface="Arial" panose="020B0604020202020204" pitchFamily="34" charset="0"/>
            </a:rPr>
            <a:t>(không có quy định khung, </a:t>
          </a:r>
          <a:r>
            <a:rPr lang="vi-VN" sz="1800" kern="1200" dirty="0">
              <a:latin typeface="Arial" panose="020B0604020202020204" pitchFamily="34" charset="0"/>
              <a:cs typeface="Arial" panose="020B0604020202020204" pitchFamily="34" charset="0"/>
            </a:rPr>
            <a:t>B, ĐP </a:t>
          </a:r>
          <a:r>
            <a:rPr lang="en-US" sz="1800" kern="1200" dirty="0">
              <a:latin typeface="Arial" panose="020B0604020202020204" pitchFamily="34" charset="0"/>
              <a:cs typeface="Arial" panose="020B0604020202020204" pitchFamily="34" charset="0"/>
            </a:rPr>
            <a:t>chủ động quy định)</a:t>
          </a:r>
          <a:r>
            <a:rPr lang="vi-VN" sz="1800" kern="1200" dirty="0">
              <a:latin typeface="Arial" panose="020B0604020202020204" pitchFamily="34" charset="0"/>
              <a:cs typeface="Arial" panose="020B0604020202020204" pitchFamily="34" charset="0"/>
            </a:rPr>
            <a:t>.</a:t>
          </a:r>
          <a:endParaRPr lang="en-US" sz="1800" kern="1200" dirty="0">
            <a:latin typeface="Arial" panose="020B0604020202020204" pitchFamily="34" charset="0"/>
            <a:cs typeface="Arial" panose="020B0604020202020204" pitchFamily="34" charset="0"/>
          </a:endParaRPr>
        </a:p>
      </dsp:txBody>
      <dsp:txXfrm>
        <a:off x="4679964" y="2214654"/>
        <a:ext cx="6417785" cy="202516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A3727B-6CCD-489E-A1C4-299F15B1427A}">
      <dsp:nvSpPr>
        <dsp:cNvPr id="0" name=""/>
        <dsp:cNvSpPr/>
      </dsp:nvSpPr>
      <dsp:spPr>
        <a:xfrm>
          <a:off x="958677" y="1518062"/>
          <a:ext cx="2830323" cy="2452192"/>
        </a:xfrm>
        <a:prstGeom prst="roundRect">
          <a:avLst>
            <a:gd name="adj" fmla="val 10000"/>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just" defTabSz="533400">
            <a:lnSpc>
              <a:spcPct val="90000"/>
            </a:lnSpc>
            <a:spcBef>
              <a:spcPct val="0"/>
            </a:spcBef>
            <a:spcAft>
              <a:spcPct val="35000"/>
            </a:spcAft>
            <a:buNone/>
          </a:pPr>
          <a:r>
            <a:rPr lang="vi-VN" sz="1200" kern="1200" dirty="0">
              <a:latin typeface="Arial" panose="020B0604020202020204" pitchFamily="34" charset="0"/>
              <a:cs typeface="Arial" panose="020B0604020202020204" pitchFamily="34" charset="0"/>
            </a:rPr>
            <a:t>NHẬN DIỆN TTHC NB BỘ VÀ ĐỊA PHƯƠNG CẦN CÔNG BỐ</a:t>
          </a:r>
          <a:endParaRPr lang="en-US" sz="1200" kern="1200" dirty="0">
            <a:latin typeface="Arial" panose="020B0604020202020204" pitchFamily="34" charset="0"/>
            <a:cs typeface="Arial" panose="020B0604020202020204" pitchFamily="34" charset="0"/>
          </a:endParaRPr>
        </a:p>
      </dsp:txBody>
      <dsp:txXfrm>
        <a:off x="1030499" y="1589884"/>
        <a:ext cx="2686679" cy="2308548"/>
      </dsp:txXfrm>
    </dsp:sp>
    <dsp:sp modelId="{C66A48B0-1F49-4F66-A651-1F1A2E9621A6}">
      <dsp:nvSpPr>
        <dsp:cNvPr id="0" name=""/>
        <dsp:cNvSpPr/>
      </dsp:nvSpPr>
      <dsp:spPr>
        <a:xfrm rot="18770822">
          <a:off x="3522670" y="2106623"/>
          <a:ext cx="1664789" cy="54492"/>
        </a:xfrm>
        <a:custGeom>
          <a:avLst/>
          <a:gdLst/>
          <a:ahLst/>
          <a:cxnLst/>
          <a:rect l="0" t="0" r="0" b="0"/>
          <a:pathLst>
            <a:path>
              <a:moveTo>
                <a:pt x="0" y="27246"/>
              </a:moveTo>
              <a:lnTo>
                <a:pt x="1664789" y="27246"/>
              </a:lnTo>
            </a:path>
          </a:pathLst>
        </a:custGeom>
        <a:noFill/>
        <a:ln w="15875" cap="rnd"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313446" y="2092250"/>
        <a:ext cx="83239" cy="83239"/>
      </dsp:txXfrm>
    </dsp:sp>
    <dsp:sp modelId="{CDB36D82-428F-4CB6-94D0-3DA441FCF557}">
      <dsp:nvSpPr>
        <dsp:cNvPr id="0" name=""/>
        <dsp:cNvSpPr/>
      </dsp:nvSpPr>
      <dsp:spPr>
        <a:xfrm>
          <a:off x="4921130" y="816000"/>
          <a:ext cx="1579773" cy="1415161"/>
        </a:xfrm>
        <a:prstGeom prst="roundRect">
          <a:avLst>
            <a:gd name="adj" fmla="val 10000"/>
          </a:avLst>
        </a:prstGeom>
        <a:solidFill>
          <a:schemeClr val="accent5">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vi-VN" sz="1200" kern="1200" dirty="0"/>
            <a:t>1. Bộ, cơ quan </a:t>
          </a:r>
        </a:p>
        <a:p>
          <a:pPr marL="0" lvl="0" indent="0" algn="ctr" defTabSz="533400">
            <a:lnSpc>
              <a:spcPct val="90000"/>
            </a:lnSpc>
            <a:spcBef>
              <a:spcPct val="0"/>
            </a:spcBef>
            <a:spcAft>
              <a:spcPct val="35000"/>
            </a:spcAft>
            <a:buNone/>
          </a:pPr>
          <a:r>
            <a:rPr lang="vi-VN" sz="1200" kern="1200" dirty="0"/>
            <a:t>ngang bộ</a:t>
          </a:r>
          <a:endParaRPr lang="en-US" sz="1200" kern="1200" dirty="0"/>
        </a:p>
      </dsp:txBody>
      <dsp:txXfrm>
        <a:off x="4962579" y="857449"/>
        <a:ext cx="1496875" cy="1332263"/>
      </dsp:txXfrm>
    </dsp:sp>
    <dsp:sp modelId="{0FAF5975-6008-42EB-A929-AEE69DF6BEBA}">
      <dsp:nvSpPr>
        <dsp:cNvPr id="0" name=""/>
        <dsp:cNvSpPr/>
      </dsp:nvSpPr>
      <dsp:spPr>
        <a:xfrm rot="19457599">
          <a:off x="6369857" y="1089476"/>
          <a:ext cx="1394221" cy="54492"/>
        </a:xfrm>
        <a:custGeom>
          <a:avLst/>
          <a:gdLst/>
          <a:ahLst/>
          <a:cxnLst/>
          <a:rect l="0" t="0" r="0" b="0"/>
          <a:pathLst>
            <a:path>
              <a:moveTo>
                <a:pt x="0" y="27246"/>
              </a:moveTo>
              <a:lnTo>
                <a:pt x="1394221" y="27246"/>
              </a:lnTo>
            </a:path>
          </a:pathLst>
        </a:custGeom>
        <a:noFill/>
        <a:ln w="15875" cap="rnd"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032113" y="1081866"/>
        <a:ext cx="69711" cy="69711"/>
      </dsp:txXfrm>
    </dsp:sp>
    <dsp:sp modelId="{583C3CF0-46B3-48A9-93B6-9CF469D0F5E3}">
      <dsp:nvSpPr>
        <dsp:cNvPr id="0" name=""/>
        <dsp:cNvSpPr/>
      </dsp:nvSpPr>
      <dsp:spPr>
        <a:xfrm>
          <a:off x="7633033" y="2282"/>
          <a:ext cx="2830323" cy="1415161"/>
        </a:xfrm>
        <a:prstGeom prst="roundRect">
          <a:avLst>
            <a:gd name="adj" fmla="val 10000"/>
          </a:avLst>
        </a:prstGeom>
        <a:solidFill>
          <a:schemeClr val="accent6">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just" defTabSz="533400">
            <a:lnSpc>
              <a:spcPct val="90000"/>
            </a:lnSpc>
            <a:spcBef>
              <a:spcPct val="0"/>
            </a:spcBef>
            <a:spcAft>
              <a:spcPct val="35000"/>
            </a:spcAft>
            <a:buNone/>
          </a:pPr>
          <a:r>
            <a:rPr lang="vi-VN" sz="1200" kern="1200" dirty="0"/>
            <a:t>1.1. Tiếp cận theo phạm thực hiện của TTHC: TTHC NB giữa các CQHCNN - Nhóm A;  và TTHC NB thực hiện trong B, CQNB - Nhóm B</a:t>
          </a:r>
          <a:endParaRPr lang="en-US" sz="1200" kern="1200" dirty="0"/>
        </a:p>
      </dsp:txBody>
      <dsp:txXfrm>
        <a:off x="7674482" y="43731"/>
        <a:ext cx="2747425" cy="1332263"/>
      </dsp:txXfrm>
    </dsp:sp>
    <dsp:sp modelId="{3B299859-4E07-4714-A05F-407955E52E52}">
      <dsp:nvSpPr>
        <dsp:cNvPr id="0" name=""/>
        <dsp:cNvSpPr/>
      </dsp:nvSpPr>
      <dsp:spPr>
        <a:xfrm rot="2142401">
          <a:off x="6369857" y="1903194"/>
          <a:ext cx="1394221" cy="54492"/>
        </a:xfrm>
        <a:custGeom>
          <a:avLst/>
          <a:gdLst/>
          <a:ahLst/>
          <a:cxnLst/>
          <a:rect l="0" t="0" r="0" b="0"/>
          <a:pathLst>
            <a:path>
              <a:moveTo>
                <a:pt x="0" y="27246"/>
              </a:moveTo>
              <a:lnTo>
                <a:pt x="1394221" y="27246"/>
              </a:lnTo>
            </a:path>
          </a:pathLst>
        </a:custGeom>
        <a:noFill/>
        <a:ln w="15875" cap="rnd"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032113" y="1895584"/>
        <a:ext cx="69711" cy="69711"/>
      </dsp:txXfrm>
    </dsp:sp>
    <dsp:sp modelId="{18DA42D6-8F69-49A2-8F5B-87D109D6C018}">
      <dsp:nvSpPr>
        <dsp:cNvPr id="0" name=""/>
        <dsp:cNvSpPr/>
      </dsp:nvSpPr>
      <dsp:spPr>
        <a:xfrm>
          <a:off x="7633033" y="1629718"/>
          <a:ext cx="2830323" cy="1415161"/>
        </a:xfrm>
        <a:prstGeom prst="roundRect">
          <a:avLst>
            <a:gd name="adj" fmla="val 10000"/>
          </a:avLst>
        </a:prstGeom>
        <a:solidFill>
          <a:schemeClr val="accent6">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just" defTabSz="533400">
            <a:lnSpc>
              <a:spcPct val="90000"/>
            </a:lnSpc>
            <a:spcBef>
              <a:spcPct val="0"/>
            </a:spcBef>
            <a:spcAft>
              <a:spcPct val="35000"/>
            </a:spcAft>
            <a:buNone/>
          </a:pPr>
          <a:r>
            <a:rPr lang="vi-VN" sz="1200" kern="1200" dirty="0"/>
            <a:t>1.2. Theo chức năng nhiệm vụ được giao: TTHC thuộc phạm vi quản lý </a:t>
          </a:r>
          <a:r>
            <a:rPr lang="vi-VN" sz="1200" i="1" kern="1200" dirty="0"/>
            <a:t>(ban hành quy định khung); </a:t>
          </a:r>
          <a:r>
            <a:rPr lang="vi-VN" sz="1200" kern="1200" dirty="0"/>
            <a:t>TTHC thuộc thẩm quyền giải quyết </a:t>
          </a:r>
          <a:r>
            <a:rPr lang="vi-VN" sz="1200" i="1" kern="1200" dirty="0"/>
            <a:t>(ban hành quy định và thực hiện trong phạm vi B, CQNB trên cơ sở quy định khung).</a:t>
          </a:r>
          <a:endParaRPr lang="en-US" sz="1200" i="1" kern="1200" dirty="0"/>
        </a:p>
      </dsp:txBody>
      <dsp:txXfrm>
        <a:off x="7674482" y="1671167"/>
        <a:ext cx="2747425" cy="1332263"/>
      </dsp:txXfrm>
    </dsp:sp>
    <dsp:sp modelId="{3146FCD6-026C-4D2D-BB3D-9EF589DCFAE3}">
      <dsp:nvSpPr>
        <dsp:cNvPr id="0" name=""/>
        <dsp:cNvSpPr/>
      </dsp:nvSpPr>
      <dsp:spPr>
        <a:xfrm rot="2829178">
          <a:off x="3522670" y="3327200"/>
          <a:ext cx="1664789" cy="54492"/>
        </a:xfrm>
        <a:custGeom>
          <a:avLst/>
          <a:gdLst/>
          <a:ahLst/>
          <a:cxnLst/>
          <a:rect l="0" t="0" r="0" b="0"/>
          <a:pathLst>
            <a:path>
              <a:moveTo>
                <a:pt x="0" y="27246"/>
              </a:moveTo>
              <a:lnTo>
                <a:pt x="1664789" y="27246"/>
              </a:lnTo>
            </a:path>
          </a:pathLst>
        </a:custGeom>
        <a:noFill/>
        <a:ln w="15875" cap="rnd"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313446" y="3312827"/>
        <a:ext cx="83239" cy="83239"/>
      </dsp:txXfrm>
    </dsp:sp>
    <dsp:sp modelId="{81DCA3E6-57F6-4C66-AD66-0A150A77B480}">
      <dsp:nvSpPr>
        <dsp:cNvPr id="0" name=""/>
        <dsp:cNvSpPr/>
      </dsp:nvSpPr>
      <dsp:spPr>
        <a:xfrm>
          <a:off x="4921130" y="3257154"/>
          <a:ext cx="1686872" cy="1415161"/>
        </a:xfrm>
        <a:prstGeom prst="roundRect">
          <a:avLst>
            <a:gd name="adj" fmla="val 10000"/>
          </a:avLst>
        </a:prstGeom>
        <a:solidFill>
          <a:schemeClr val="accent5">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vi-VN" sz="1200" kern="1200" dirty="0"/>
            <a:t>2. UBND </a:t>
          </a:r>
          <a:r>
            <a:rPr lang="vi-VN" sz="1200" kern="1200" dirty="0" err="1"/>
            <a:t>tỉnh</a:t>
          </a:r>
          <a:endParaRPr lang="en-US" sz="1200" kern="1200" dirty="0"/>
        </a:p>
      </dsp:txBody>
      <dsp:txXfrm>
        <a:off x="4962579" y="3298603"/>
        <a:ext cx="1603974" cy="1332263"/>
      </dsp:txXfrm>
    </dsp:sp>
    <dsp:sp modelId="{4CA5F8DF-9141-4418-AF26-CC82571A7F5D}">
      <dsp:nvSpPr>
        <dsp:cNvPr id="0" name=""/>
        <dsp:cNvSpPr/>
      </dsp:nvSpPr>
      <dsp:spPr>
        <a:xfrm>
          <a:off x="6608003" y="3937489"/>
          <a:ext cx="1132129" cy="54492"/>
        </a:xfrm>
        <a:custGeom>
          <a:avLst/>
          <a:gdLst/>
          <a:ahLst/>
          <a:cxnLst/>
          <a:rect l="0" t="0" r="0" b="0"/>
          <a:pathLst>
            <a:path>
              <a:moveTo>
                <a:pt x="0" y="27246"/>
              </a:moveTo>
              <a:lnTo>
                <a:pt x="1132129" y="27246"/>
              </a:lnTo>
            </a:path>
          </a:pathLst>
        </a:custGeom>
        <a:noFill/>
        <a:ln w="15875" cap="rnd"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145764" y="3936432"/>
        <a:ext cx="56606" cy="56606"/>
      </dsp:txXfrm>
    </dsp:sp>
    <dsp:sp modelId="{1D8124A2-6367-4A5A-A0A4-C920AED6D1B4}">
      <dsp:nvSpPr>
        <dsp:cNvPr id="0" name=""/>
        <dsp:cNvSpPr/>
      </dsp:nvSpPr>
      <dsp:spPr>
        <a:xfrm>
          <a:off x="7740132" y="3257154"/>
          <a:ext cx="2830323" cy="1415161"/>
        </a:xfrm>
        <a:prstGeom prst="roundRect">
          <a:avLst>
            <a:gd name="adj" fmla="val 10000"/>
          </a:avLst>
        </a:prstGeom>
        <a:solidFill>
          <a:schemeClr val="accent6">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just" defTabSz="533400">
            <a:lnSpc>
              <a:spcPct val="90000"/>
            </a:lnSpc>
            <a:spcBef>
              <a:spcPct val="0"/>
            </a:spcBef>
            <a:spcAft>
              <a:spcPct val="35000"/>
            </a:spcAft>
            <a:buNone/>
          </a:pPr>
          <a:r>
            <a:rPr lang="vi-VN" sz="1200" kern="1200" dirty="0"/>
            <a:t>2. Tiếp cận theo cả 02 cách nêu trên, đều chỉ có TTHC nội bộ thực hiện trong tỉnh – Nhóm B/ hoặc TTHC thuộc thẩm quyền giải quyết của các cấp chính quyền ĐP trên địa bàn tỉnh </a:t>
          </a:r>
          <a:r>
            <a:rPr lang="vi-VN" sz="1200" i="1" kern="1200" dirty="0"/>
            <a:t>ban hành quy định và thực hiện trong phạm vi ĐP  trên cơ sở quy định khung).</a:t>
          </a:r>
          <a:endParaRPr lang="en-US" sz="1200" kern="1200" dirty="0"/>
        </a:p>
      </dsp:txBody>
      <dsp:txXfrm>
        <a:off x="7781581" y="3298603"/>
        <a:ext cx="2747425" cy="133226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A3727B-6CCD-489E-A1C4-299F15B1427A}">
      <dsp:nvSpPr>
        <dsp:cNvPr id="0" name=""/>
        <dsp:cNvSpPr/>
      </dsp:nvSpPr>
      <dsp:spPr>
        <a:xfrm>
          <a:off x="618540" y="2459996"/>
          <a:ext cx="1492188" cy="1187827"/>
        </a:xfrm>
        <a:prstGeom prst="roundRect">
          <a:avLst>
            <a:gd name="adj" fmla="val 10000"/>
          </a:avLst>
        </a:prstGeom>
        <a:solidFill>
          <a:schemeClr val="accent1">
            <a:alpha val="80000"/>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just" defTabSz="622300">
            <a:lnSpc>
              <a:spcPct val="90000"/>
            </a:lnSpc>
            <a:spcBef>
              <a:spcPct val="0"/>
            </a:spcBef>
            <a:spcAft>
              <a:spcPct val="35000"/>
            </a:spcAft>
            <a:buNone/>
          </a:pPr>
          <a:r>
            <a:rPr lang="vi-VN" sz="1400" kern="1200" dirty="0">
              <a:latin typeface="Arial" panose="020B0604020202020204" pitchFamily="34" charset="0"/>
              <a:cs typeface="Arial" panose="020B0604020202020204" pitchFamily="34" charset="0"/>
            </a:rPr>
            <a:t>PHẠM VI CÔNG BỐ TTHC NB</a:t>
          </a:r>
          <a:endParaRPr lang="en-US" sz="1400" kern="1200" dirty="0">
            <a:latin typeface="Arial" panose="020B0604020202020204" pitchFamily="34" charset="0"/>
            <a:cs typeface="Arial" panose="020B0604020202020204" pitchFamily="34" charset="0"/>
          </a:endParaRPr>
        </a:p>
      </dsp:txBody>
      <dsp:txXfrm>
        <a:off x="653330" y="2494786"/>
        <a:ext cx="1422608" cy="1118247"/>
      </dsp:txXfrm>
    </dsp:sp>
    <dsp:sp modelId="{C66A48B0-1F49-4F66-A651-1F1A2E9621A6}">
      <dsp:nvSpPr>
        <dsp:cNvPr id="0" name=""/>
        <dsp:cNvSpPr/>
      </dsp:nvSpPr>
      <dsp:spPr>
        <a:xfrm rot="18162976">
          <a:off x="1778428" y="2427157"/>
          <a:ext cx="1446291" cy="36658"/>
        </a:xfrm>
        <a:custGeom>
          <a:avLst/>
          <a:gdLst/>
          <a:ahLst/>
          <a:cxnLst/>
          <a:rect l="0" t="0" r="0" b="0"/>
          <a:pathLst>
            <a:path>
              <a:moveTo>
                <a:pt x="0" y="18329"/>
              </a:moveTo>
              <a:lnTo>
                <a:pt x="1446291" y="18329"/>
              </a:lnTo>
            </a:path>
          </a:pathLst>
        </a:custGeom>
        <a:noFill/>
        <a:ln w="15875" cap="rnd"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465416" y="2409329"/>
        <a:ext cx="72314" cy="72314"/>
      </dsp:txXfrm>
    </dsp:sp>
    <dsp:sp modelId="{CDB36D82-428F-4CB6-94D0-3DA441FCF557}">
      <dsp:nvSpPr>
        <dsp:cNvPr id="0" name=""/>
        <dsp:cNvSpPr/>
      </dsp:nvSpPr>
      <dsp:spPr>
        <a:xfrm>
          <a:off x="2892418" y="1359053"/>
          <a:ext cx="1006993" cy="956017"/>
        </a:xfrm>
        <a:prstGeom prst="roundRect">
          <a:avLst>
            <a:gd name="adj" fmla="val 10000"/>
          </a:avLst>
        </a:prstGeom>
        <a:solidFill>
          <a:schemeClr val="accent1">
            <a:alpha val="70000"/>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vi-VN" sz="1600" kern="1200" dirty="0"/>
            <a:t>1. Bộ, cơ quan ngang bộ</a:t>
          </a:r>
          <a:endParaRPr lang="en-US" sz="1600" kern="1200" dirty="0"/>
        </a:p>
      </dsp:txBody>
      <dsp:txXfrm>
        <a:off x="2920419" y="1387054"/>
        <a:ext cx="950991" cy="900015"/>
      </dsp:txXfrm>
    </dsp:sp>
    <dsp:sp modelId="{0FAF5975-6008-42EB-A929-AEE69DF6BEBA}">
      <dsp:nvSpPr>
        <dsp:cNvPr id="0" name=""/>
        <dsp:cNvSpPr/>
      </dsp:nvSpPr>
      <dsp:spPr>
        <a:xfrm rot="18182708">
          <a:off x="3573504" y="1217921"/>
          <a:ext cx="1433506" cy="36658"/>
        </a:xfrm>
        <a:custGeom>
          <a:avLst/>
          <a:gdLst/>
          <a:ahLst/>
          <a:cxnLst/>
          <a:rect l="0" t="0" r="0" b="0"/>
          <a:pathLst>
            <a:path>
              <a:moveTo>
                <a:pt x="0" y="18329"/>
              </a:moveTo>
              <a:lnTo>
                <a:pt x="1433506" y="18329"/>
              </a:lnTo>
            </a:path>
          </a:pathLst>
        </a:custGeom>
        <a:noFill/>
        <a:ln w="15875" cap="rnd" cmpd="sng" algn="ctr">
          <a:solidFill>
            <a:schemeClr val="accent1">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254419" y="1200412"/>
        <a:ext cx="71675" cy="71675"/>
      </dsp:txXfrm>
    </dsp:sp>
    <dsp:sp modelId="{583C3CF0-46B3-48A9-93B6-9CF469D0F5E3}">
      <dsp:nvSpPr>
        <dsp:cNvPr id="0" name=""/>
        <dsp:cNvSpPr/>
      </dsp:nvSpPr>
      <dsp:spPr>
        <a:xfrm>
          <a:off x="4681102" y="3705"/>
          <a:ext cx="5813470" cy="1263465"/>
        </a:xfrm>
        <a:prstGeom prst="roundRect">
          <a:avLst>
            <a:gd name="adj" fmla="val 10000"/>
          </a:avLst>
        </a:prstGeom>
        <a:solidFill>
          <a:schemeClr val="accent1">
            <a:alpha val="50000"/>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just" defTabSz="711200">
            <a:lnSpc>
              <a:spcPct val="90000"/>
            </a:lnSpc>
            <a:spcBef>
              <a:spcPct val="0"/>
            </a:spcBef>
            <a:spcAft>
              <a:spcPct val="35000"/>
            </a:spcAft>
            <a:buNone/>
          </a:pPr>
          <a:r>
            <a:rPr lang="vi-VN" sz="1600" kern="1200" dirty="0">
              <a:latin typeface="Times New Roman" panose="02020603050405020304" pitchFamily="18" charset="0"/>
              <a:cs typeface="Times New Roman" panose="02020603050405020304" pitchFamily="18" charset="0"/>
            </a:rPr>
            <a:t>1.1. </a:t>
          </a:r>
          <a:r>
            <a:rPr lang="en-US" sz="1600" kern="1200" dirty="0">
              <a:latin typeface="Times New Roman" panose="02020603050405020304" pitchFamily="18" charset="0"/>
              <a:ea typeface="Tahoma" panose="020B0604030504040204" pitchFamily="34" charset="0"/>
              <a:cs typeface="Times New Roman" panose="02020603050405020304" pitchFamily="18" charset="0"/>
            </a:rPr>
            <a:t>TTHC nội bộ thuộc phạm vi quản lý nhà nước: Do bộ, cơ quan tham mưu ban hành hoặc ban hành theo thẩm quyền</a:t>
          </a:r>
          <a:r>
            <a:rPr lang="vi-VN" sz="1600" kern="1200" dirty="0">
              <a:latin typeface="Times New Roman" panose="02020603050405020304" pitchFamily="18" charset="0"/>
              <a:ea typeface="Tahoma" panose="020B0604030504040204" pitchFamily="34" charset="0"/>
              <a:cs typeface="Times New Roman" panose="02020603050405020304" pitchFamily="18" charset="0"/>
            </a:rPr>
            <a:t>, áp dụng trong toàn quốc hoặc áp dụng cho các cơ quan, đơn vị khác ngoài bộ</a:t>
          </a:r>
          <a:r>
            <a:rPr lang="en-US" sz="1600" kern="1200" dirty="0">
              <a:latin typeface="Times New Roman" panose="02020603050405020304" pitchFamily="18" charset="0"/>
              <a:ea typeface="Tahoma" panose="020B0604030504040204" pitchFamily="34" charset="0"/>
              <a:cs typeface="Times New Roman" panose="02020603050405020304" pitchFamily="18" charset="0"/>
            </a:rPr>
            <a:t>.</a:t>
          </a:r>
          <a:r>
            <a:rPr lang="vi-VN" sz="1600" kern="1200" dirty="0">
              <a:latin typeface="Times New Roman" panose="02020603050405020304" pitchFamily="18" charset="0"/>
              <a:ea typeface="Tahoma" panose="020B0604030504040204" pitchFamily="34" charset="0"/>
              <a:cs typeface="Times New Roman" panose="02020603050405020304" pitchFamily="18" charset="0"/>
            </a:rPr>
            <a:t> </a:t>
          </a:r>
          <a:r>
            <a:rPr lang="vi-VN" sz="1600" i="1" kern="1200" dirty="0">
              <a:latin typeface="Times New Roman" panose="02020603050405020304" pitchFamily="18" charset="0"/>
              <a:ea typeface="Tahoma" panose="020B0604030504040204" pitchFamily="34" charset="0"/>
              <a:cs typeface="Times New Roman" panose="02020603050405020304" pitchFamily="18" charset="0"/>
            </a:rPr>
            <a:t>(VD: Các TTHC lĩnh vực NSNN, BTC công bố nội dung quy định tại Luật NSNN và VB quy định chi tiết, hướng dẫn thi hành).</a:t>
          </a:r>
          <a:endParaRPr lang="en-US" sz="1600" i="1" kern="1200" dirty="0">
            <a:latin typeface="Times New Roman" panose="02020603050405020304" pitchFamily="18" charset="0"/>
            <a:cs typeface="Times New Roman" panose="02020603050405020304" pitchFamily="18" charset="0"/>
          </a:endParaRPr>
        </a:p>
      </dsp:txBody>
      <dsp:txXfrm>
        <a:off x="4718108" y="40711"/>
        <a:ext cx="5739458" cy="1189453"/>
      </dsp:txXfrm>
    </dsp:sp>
    <dsp:sp modelId="{3B299859-4E07-4714-A05F-407955E52E52}">
      <dsp:nvSpPr>
        <dsp:cNvPr id="0" name=""/>
        <dsp:cNvSpPr/>
      </dsp:nvSpPr>
      <dsp:spPr>
        <a:xfrm rot="2522862">
          <a:off x="3763928" y="2171241"/>
          <a:ext cx="1052657" cy="36658"/>
        </a:xfrm>
        <a:custGeom>
          <a:avLst/>
          <a:gdLst/>
          <a:ahLst/>
          <a:cxnLst/>
          <a:rect l="0" t="0" r="0" b="0"/>
          <a:pathLst>
            <a:path>
              <a:moveTo>
                <a:pt x="0" y="18329"/>
              </a:moveTo>
              <a:lnTo>
                <a:pt x="1052657" y="18329"/>
              </a:lnTo>
            </a:path>
          </a:pathLst>
        </a:custGeom>
        <a:noFill/>
        <a:ln w="15875" cap="rnd" cmpd="sng" algn="ctr">
          <a:solidFill>
            <a:schemeClr val="accent1">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263940" y="2163254"/>
        <a:ext cx="52632" cy="52632"/>
      </dsp:txXfrm>
    </dsp:sp>
    <dsp:sp modelId="{18DA42D6-8F69-49A2-8F5B-87D109D6C018}">
      <dsp:nvSpPr>
        <dsp:cNvPr id="0" name=""/>
        <dsp:cNvSpPr/>
      </dsp:nvSpPr>
      <dsp:spPr>
        <a:xfrm>
          <a:off x="4681102" y="1413738"/>
          <a:ext cx="5891600" cy="2256681"/>
        </a:xfrm>
        <a:prstGeom prst="roundRect">
          <a:avLst>
            <a:gd name="adj" fmla="val 10000"/>
          </a:avLst>
        </a:prstGeom>
        <a:solidFill>
          <a:schemeClr val="accent1">
            <a:alpha val="50000"/>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just" defTabSz="711200">
            <a:lnSpc>
              <a:spcPct val="90000"/>
            </a:lnSpc>
            <a:spcBef>
              <a:spcPct val="0"/>
            </a:spcBef>
            <a:spcAft>
              <a:spcPct val="35000"/>
            </a:spcAft>
            <a:buNone/>
          </a:pPr>
          <a:r>
            <a:rPr lang="vi-VN" sz="1600" kern="1200" dirty="0">
              <a:latin typeface="Times New Roman" panose="02020603050405020304" pitchFamily="18" charset="0"/>
              <a:cs typeface="Times New Roman" panose="02020603050405020304" pitchFamily="18" charset="0"/>
            </a:rPr>
            <a:t>1.2. </a:t>
          </a:r>
          <a:r>
            <a:rPr lang="en-US" sz="1600" kern="1200" dirty="0">
              <a:latin typeface="Times New Roman" panose="02020603050405020304" pitchFamily="18" charset="0"/>
              <a:ea typeface="Tahoma" panose="020B0604030504040204" pitchFamily="34" charset="0"/>
              <a:cs typeface="Times New Roman" panose="02020603050405020304" pitchFamily="18" charset="0"/>
            </a:rPr>
            <a:t>TTHC nội bộ thuộc thẩm quyền giải quyết của bộ: (i) trong các lĩnh vực </a:t>
          </a:r>
          <a:r>
            <a:rPr lang="en-US" sz="1600" u="sng" kern="1200" dirty="0">
              <a:latin typeface="Times New Roman" panose="02020603050405020304" pitchFamily="18" charset="0"/>
              <a:ea typeface="Tahoma" panose="020B0604030504040204" pitchFamily="34" charset="0"/>
              <a:cs typeface="Times New Roman" panose="02020603050405020304" pitchFamily="18" charset="0"/>
            </a:rPr>
            <a:t>thuộc phạm vi quản lý nhà nước</a:t>
          </a:r>
          <a:r>
            <a:rPr lang="en-US" sz="1600" kern="1200" dirty="0">
              <a:latin typeface="Times New Roman" panose="02020603050405020304" pitchFamily="18" charset="0"/>
              <a:ea typeface="Tahoma" panose="020B0604030504040204" pitchFamily="34" charset="0"/>
              <a:cs typeface="Times New Roman" panose="02020603050405020304" pitchFamily="18" charset="0"/>
            </a:rPr>
            <a:t> của bộ, cơ quan</a:t>
          </a:r>
          <a:r>
            <a:rPr lang="vi-VN" sz="1600" kern="1200" dirty="0">
              <a:latin typeface="Times New Roman" panose="02020603050405020304" pitchFamily="18" charset="0"/>
              <a:ea typeface="Tahoma" panose="020B0604030504040204" pitchFamily="34" charset="0"/>
              <a:cs typeface="Times New Roman" panose="02020603050405020304" pitchFamily="18" charset="0"/>
            </a:rPr>
            <a:t> và thực hiện tại B, CQ</a:t>
          </a:r>
          <a:r>
            <a:rPr lang="en-US" sz="1600" kern="1200" dirty="0">
              <a:latin typeface="Times New Roman" panose="02020603050405020304" pitchFamily="18" charset="0"/>
              <a:ea typeface="Tahoma" panose="020B0604030504040204" pitchFamily="34" charset="0"/>
              <a:cs typeface="Times New Roman" panose="02020603050405020304" pitchFamily="18" charset="0"/>
            </a:rPr>
            <a:t>; (ii) các lĩnh vực ngoài phạm vi quản lý nhà nước</a:t>
          </a:r>
          <a:r>
            <a:rPr lang="vi-VN" sz="1600" kern="1200" dirty="0">
              <a:latin typeface="Times New Roman" panose="02020603050405020304" pitchFamily="18" charset="0"/>
              <a:ea typeface="Tahoma" panose="020B0604030504040204" pitchFamily="34" charset="0"/>
              <a:cs typeface="Times New Roman" panose="02020603050405020304" pitchFamily="18" charset="0"/>
            </a:rPr>
            <a:t>, </a:t>
          </a:r>
          <a:r>
            <a:rPr lang="en-US" sz="1600" kern="1200" dirty="0">
              <a:latin typeface="Times New Roman" panose="02020603050405020304" pitchFamily="18" charset="0"/>
              <a:ea typeface="Tahoma" panose="020B0604030504040204" pitchFamily="34" charset="0"/>
              <a:cs typeface="Times New Roman" panose="02020603050405020304" pitchFamily="18" charset="0"/>
            </a:rPr>
            <a:t>thực hiện trong </a:t>
          </a:r>
          <a:r>
            <a:rPr lang="vi-VN" sz="1600" kern="1200" dirty="0">
              <a:latin typeface="Times New Roman" panose="02020603050405020304" pitchFamily="18" charset="0"/>
              <a:ea typeface="Tahoma" panose="020B0604030504040204" pitchFamily="34" charset="0"/>
              <a:cs typeface="Times New Roman" panose="02020603050405020304" pitchFamily="18" charset="0"/>
            </a:rPr>
            <a:t>B, CQ theo quy định khung; (iii) các TTHC NB chủ động quy định theo thẩm quyền để thực hiện trong B, CQ. </a:t>
          </a:r>
          <a:r>
            <a:rPr lang="vi-VN" sz="1600" i="1" kern="1200" dirty="0">
              <a:latin typeface="Times New Roman" panose="02020603050405020304" pitchFamily="18" charset="0"/>
              <a:ea typeface="Tahoma" panose="020B0604030504040204" pitchFamily="34" charset="0"/>
              <a:cs typeface="Times New Roman" panose="02020603050405020304" pitchFamily="18" charset="0"/>
            </a:rPr>
            <a:t>(VD: (i) BTC công bố các TTHC lĩnh vực NSNN, ngoài nội dung tại mục 1.1. nêu trên, phải công bố các VB quy định để áp dụng tại BTC (nếu có); (ii) BTC công bố các TTHC lĩnh vực tổ chức, cán bộ, thi đua khen thưởng theo quy định khung của CP, TTg, BNV và các VB quy định để áp dụng tại BTC (nếu có)).</a:t>
          </a:r>
          <a:endParaRPr lang="en-US" sz="1600" i="1" kern="1200" dirty="0">
            <a:latin typeface="Times New Roman" panose="02020603050405020304" pitchFamily="18" charset="0"/>
            <a:cs typeface="Times New Roman" panose="02020603050405020304" pitchFamily="18" charset="0"/>
          </a:endParaRPr>
        </a:p>
      </dsp:txBody>
      <dsp:txXfrm>
        <a:off x="4747198" y="1479834"/>
        <a:ext cx="5759408" cy="2124489"/>
      </dsp:txXfrm>
    </dsp:sp>
    <dsp:sp modelId="{3146FCD6-026C-4D2D-BB3D-9EF589DCFAE3}">
      <dsp:nvSpPr>
        <dsp:cNvPr id="0" name=""/>
        <dsp:cNvSpPr/>
      </dsp:nvSpPr>
      <dsp:spPr>
        <a:xfrm rot="3480823">
          <a:off x="1763734" y="3661397"/>
          <a:ext cx="1475677" cy="36658"/>
        </a:xfrm>
        <a:custGeom>
          <a:avLst/>
          <a:gdLst/>
          <a:ahLst/>
          <a:cxnLst/>
          <a:rect l="0" t="0" r="0" b="0"/>
          <a:pathLst>
            <a:path>
              <a:moveTo>
                <a:pt x="0" y="18329"/>
              </a:moveTo>
              <a:lnTo>
                <a:pt x="1475677" y="18329"/>
              </a:lnTo>
            </a:path>
          </a:pathLst>
        </a:custGeom>
        <a:noFill/>
        <a:ln w="15875" cap="rnd" cmpd="sng" algn="ctr">
          <a:solidFill>
            <a:schemeClr val="accent1">
              <a:tint val="9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464681" y="3642834"/>
        <a:ext cx="73783" cy="73783"/>
      </dsp:txXfrm>
    </dsp:sp>
    <dsp:sp modelId="{81DCA3E6-57F6-4C66-AD66-0A150A77B480}">
      <dsp:nvSpPr>
        <dsp:cNvPr id="0" name=""/>
        <dsp:cNvSpPr/>
      </dsp:nvSpPr>
      <dsp:spPr>
        <a:xfrm>
          <a:off x="2892418" y="3862319"/>
          <a:ext cx="1011077" cy="886446"/>
        </a:xfrm>
        <a:prstGeom prst="roundRect">
          <a:avLst>
            <a:gd name="adj" fmla="val 10000"/>
          </a:avLst>
        </a:prstGeom>
        <a:solidFill>
          <a:schemeClr val="accent1">
            <a:alpha val="70000"/>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vi-VN" sz="1600" kern="1200" dirty="0"/>
            <a:t>2. UBND </a:t>
          </a:r>
          <a:r>
            <a:rPr lang="vi-VN" sz="1600" kern="1200" dirty="0" err="1"/>
            <a:t>tỉnh</a:t>
          </a:r>
          <a:endParaRPr lang="en-US" sz="1600" kern="1200" dirty="0"/>
        </a:p>
      </dsp:txBody>
      <dsp:txXfrm>
        <a:off x="2918381" y="3888282"/>
        <a:ext cx="959151" cy="834520"/>
      </dsp:txXfrm>
    </dsp:sp>
    <dsp:sp modelId="{4CA5F8DF-9141-4418-AF26-CC82571A7F5D}">
      <dsp:nvSpPr>
        <dsp:cNvPr id="0" name=""/>
        <dsp:cNvSpPr/>
      </dsp:nvSpPr>
      <dsp:spPr>
        <a:xfrm>
          <a:off x="3903496" y="4287213"/>
          <a:ext cx="781690" cy="36658"/>
        </a:xfrm>
        <a:custGeom>
          <a:avLst/>
          <a:gdLst/>
          <a:ahLst/>
          <a:cxnLst/>
          <a:rect l="0" t="0" r="0" b="0"/>
          <a:pathLst>
            <a:path>
              <a:moveTo>
                <a:pt x="0" y="18329"/>
              </a:moveTo>
              <a:lnTo>
                <a:pt x="781690" y="18329"/>
              </a:lnTo>
            </a:path>
          </a:pathLst>
        </a:custGeom>
        <a:noFill/>
        <a:ln w="15875" cap="rnd" cmpd="sng" algn="ctr">
          <a:solidFill>
            <a:schemeClr val="accent1">
              <a:tint val="7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274799" y="4286000"/>
        <a:ext cx="39084" cy="39084"/>
      </dsp:txXfrm>
    </dsp:sp>
    <dsp:sp modelId="{1D8124A2-6367-4A5A-A0A4-C920AED6D1B4}">
      <dsp:nvSpPr>
        <dsp:cNvPr id="0" name=""/>
        <dsp:cNvSpPr/>
      </dsp:nvSpPr>
      <dsp:spPr>
        <a:xfrm>
          <a:off x="4685186" y="3816986"/>
          <a:ext cx="5932443" cy="977113"/>
        </a:xfrm>
        <a:prstGeom prst="roundRect">
          <a:avLst>
            <a:gd name="adj" fmla="val 10000"/>
          </a:avLst>
        </a:prstGeom>
        <a:solidFill>
          <a:schemeClr val="accent1">
            <a:alpha val="50000"/>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just" defTabSz="711200">
            <a:lnSpc>
              <a:spcPct val="90000"/>
            </a:lnSpc>
            <a:spcBef>
              <a:spcPct val="0"/>
            </a:spcBef>
            <a:spcAft>
              <a:spcPct val="35000"/>
            </a:spcAft>
            <a:buNone/>
          </a:pPr>
          <a:r>
            <a:rPr lang="vi-VN" sz="1600" kern="1200" dirty="0">
              <a:latin typeface="Times New Roman" panose="02020603050405020304" pitchFamily="18" charset="0"/>
              <a:cs typeface="Times New Roman" panose="02020603050405020304" pitchFamily="18" charset="0"/>
            </a:rPr>
            <a:t>TTHC thuộc thẩm quyền giải quyết của các cấp chính quyền ĐP trên địa bàn tỉnh: </a:t>
          </a:r>
          <a:r>
            <a:rPr lang="en-US" sz="1600" kern="1200" dirty="0">
              <a:latin typeface="Times New Roman" panose="02020603050405020304" pitchFamily="18" charset="0"/>
              <a:ea typeface="Tahoma" panose="020B0604030504040204" pitchFamily="34" charset="0"/>
              <a:cs typeface="Times New Roman" panose="02020603050405020304" pitchFamily="18" charset="0"/>
            </a:rPr>
            <a:t>(i) </a:t>
          </a:r>
          <a:r>
            <a:rPr lang="vi-VN" sz="1600" kern="1200" dirty="0">
              <a:latin typeface="Times New Roman" panose="02020603050405020304" pitchFamily="18" charset="0"/>
              <a:ea typeface="Tahoma" panose="020B0604030504040204" pitchFamily="34" charset="0"/>
              <a:cs typeface="Times New Roman" panose="02020603050405020304" pitchFamily="18" charset="0"/>
            </a:rPr>
            <a:t>TTHC NB </a:t>
          </a:r>
          <a:r>
            <a:rPr lang="en-US" sz="1600" kern="1200" dirty="0">
              <a:latin typeface="Times New Roman" panose="02020603050405020304" pitchFamily="18" charset="0"/>
              <a:ea typeface="Tahoma" panose="020B0604030504040204" pitchFamily="34" charset="0"/>
              <a:cs typeface="Times New Roman" panose="02020603050405020304" pitchFamily="18" charset="0"/>
            </a:rPr>
            <a:t>thực hiện </a:t>
          </a:r>
          <a:r>
            <a:rPr lang="vi-VN" sz="1600" kern="1200" dirty="0">
              <a:latin typeface="Times New Roman" panose="02020603050405020304" pitchFamily="18" charset="0"/>
              <a:ea typeface="Tahoma" panose="020B0604030504040204" pitchFamily="34" charset="0"/>
              <a:cs typeface="Times New Roman" panose="02020603050405020304" pitchFamily="18" charset="0"/>
            </a:rPr>
            <a:t>tại ĐP theo quy định khung; (ii) các TTHC NB chủ động quy định theo thẩm quyền để thực hiện trong phạm vi ĐP.</a:t>
          </a:r>
          <a:endParaRPr lang="en-US" sz="1600" kern="1200" dirty="0">
            <a:latin typeface="Times New Roman" panose="02020603050405020304" pitchFamily="18" charset="0"/>
            <a:cs typeface="Times New Roman" panose="02020603050405020304" pitchFamily="18" charset="0"/>
          </a:endParaRPr>
        </a:p>
      </dsp:txBody>
      <dsp:txXfrm>
        <a:off x="4713805" y="3845605"/>
        <a:ext cx="5875205" cy="91987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570B52-9147-4CF5-BC5C-5F24E32268FC}">
      <dsp:nvSpPr>
        <dsp:cNvPr id="0" name=""/>
        <dsp:cNvSpPr/>
      </dsp:nvSpPr>
      <dsp:spPr>
        <a:xfrm>
          <a:off x="0" y="1546"/>
          <a:ext cx="10685271" cy="131274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just" defTabSz="1066800">
            <a:lnSpc>
              <a:spcPct val="90000"/>
            </a:lnSpc>
            <a:spcBef>
              <a:spcPct val="0"/>
            </a:spcBef>
            <a:spcAft>
              <a:spcPct val="35000"/>
            </a:spcAft>
            <a:buNone/>
          </a:pPr>
          <a:r>
            <a:rPr lang="vi-VN" sz="2400" kern="1200" dirty="0"/>
            <a:t>1. B, ĐP có chờ Bộ (theo chức năng QLNN) công bố nội dung TTHC rồi mới công bố không? Hay B, ĐP chỉ công bố danh mục không cần công bố nội dung cụ thể?</a:t>
          </a:r>
          <a:endParaRPr lang="en-US" sz="2400" kern="1200" dirty="0"/>
        </a:p>
      </dsp:txBody>
      <dsp:txXfrm>
        <a:off x="64083" y="65629"/>
        <a:ext cx="10557105" cy="1184574"/>
      </dsp:txXfrm>
    </dsp:sp>
    <dsp:sp modelId="{ADBD9175-6857-4F26-8A17-933331E38CE1}">
      <dsp:nvSpPr>
        <dsp:cNvPr id="0" name=""/>
        <dsp:cNvSpPr/>
      </dsp:nvSpPr>
      <dsp:spPr>
        <a:xfrm>
          <a:off x="0" y="1314286"/>
          <a:ext cx="10685271" cy="182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9257" tIns="13970" rIns="78232" bIns="13970" numCol="1" spcCol="1270" anchor="t" anchorCtr="0">
          <a:noAutofit/>
        </a:bodyPr>
        <a:lstStyle/>
        <a:p>
          <a:pPr marL="57150" lvl="1" indent="-57150" algn="l" defTabSz="400050">
            <a:lnSpc>
              <a:spcPct val="90000"/>
            </a:lnSpc>
            <a:spcBef>
              <a:spcPct val="0"/>
            </a:spcBef>
            <a:spcAft>
              <a:spcPct val="20000"/>
            </a:spcAft>
            <a:buChar char="•"/>
          </a:pPr>
          <a:endParaRPr lang="en-US" sz="900" kern="1200" dirty="0"/>
        </a:p>
      </dsp:txBody>
      <dsp:txXfrm>
        <a:off x="0" y="1314286"/>
        <a:ext cx="10685271" cy="182160"/>
      </dsp:txXfrm>
    </dsp:sp>
    <dsp:sp modelId="{3D1210FD-64CF-4BD3-9E1B-E2048B86CA8E}">
      <dsp:nvSpPr>
        <dsp:cNvPr id="0" name=""/>
        <dsp:cNvSpPr/>
      </dsp:nvSpPr>
      <dsp:spPr>
        <a:xfrm>
          <a:off x="0" y="1496446"/>
          <a:ext cx="10685271" cy="131274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just" defTabSz="1066800">
            <a:lnSpc>
              <a:spcPct val="90000"/>
            </a:lnSpc>
            <a:spcBef>
              <a:spcPct val="0"/>
            </a:spcBef>
            <a:spcAft>
              <a:spcPct val="35000"/>
            </a:spcAft>
            <a:buNone/>
          </a:pPr>
          <a:r>
            <a:rPr lang="vi-VN" sz="2400" kern="1200" dirty="0"/>
            <a:t>2. Với những TTHC NB ít phát sinh hồ sơ thì B, ĐP có cần công bố và rà soát hay không?</a:t>
          </a:r>
          <a:endParaRPr lang="en-US" sz="2400" kern="1200" dirty="0"/>
        </a:p>
      </dsp:txBody>
      <dsp:txXfrm>
        <a:off x="64083" y="1560529"/>
        <a:ext cx="10557105" cy="1184574"/>
      </dsp:txXfrm>
    </dsp:sp>
    <dsp:sp modelId="{8A3DCE07-8DEC-4F6D-973C-F519E24AD3DA}">
      <dsp:nvSpPr>
        <dsp:cNvPr id="0" name=""/>
        <dsp:cNvSpPr/>
      </dsp:nvSpPr>
      <dsp:spPr>
        <a:xfrm>
          <a:off x="0" y="2809186"/>
          <a:ext cx="10685271" cy="182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39257" tIns="13970" rIns="78232" bIns="13970" numCol="1" spcCol="1270" anchor="t" anchorCtr="0">
          <a:noAutofit/>
        </a:bodyPr>
        <a:lstStyle/>
        <a:p>
          <a:pPr marL="57150" lvl="1" indent="-57150" algn="l" defTabSz="400050">
            <a:lnSpc>
              <a:spcPct val="90000"/>
            </a:lnSpc>
            <a:spcBef>
              <a:spcPct val="0"/>
            </a:spcBef>
            <a:spcAft>
              <a:spcPct val="20000"/>
            </a:spcAft>
            <a:buChar char="•"/>
          </a:pPr>
          <a:endParaRPr lang="en-US" sz="900" kern="1200"/>
        </a:p>
      </dsp:txBody>
      <dsp:txXfrm>
        <a:off x="0" y="2809186"/>
        <a:ext cx="10685271" cy="182160"/>
      </dsp:txXfrm>
    </dsp:sp>
    <dsp:sp modelId="{A278644B-ACD7-4904-97B6-E439323FE8D0}">
      <dsp:nvSpPr>
        <dsp:cNvPr id="0" name=""/>
        <dsp:cNvSpPr/>
      </dsp:nvSpPr>
      <dsp:spPr>
        <a:xfrm>
          <a:off x="0" y="2991346"/>
          <a:ext cx="10685271" cy="1312740"/>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just" defTabSz="1066800">
            <a:lnSpc>
              <a:spcPct val="90000"/>
            </a:lnSpc>
            <a:spcBef>
              <a:spcPct val="0"/>
            </a:spcBef>
            <a:spcAft>
              <a:spcPct val="35000"/>
            </a:spcAft>
            <a:buNone/>
          </a:pPr>
          <a:r>
            <a:rPr lang="vi-VN" sz="2400" kern="1200" dirty="0"/>
            <a:t>3. Với những TTHC B, ĐP chỉ thực hiện theo quy định của B, cơ quan có thẩm quyền mà không quy định cụ thể, không quy định bổ sung để thực hiện tại B, ĐP thì có cần công bố và rà soát hay không?</a:t>
          </a:r>
          <a:endParaRPr lang="en-US" sz="2400" kern="1200" dirty="0"/>
        </a:p>
      </dsp:txBody>
      <dsp:txXfrm>
        <a:off x="64083" y="3055429"/>
        <a:ext cx="10557105" cy="118457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9C4055-1D1F-4BDF-A1A2-2F7308AA239B}">
      <dsp:nvSpPr>
        <dsp:cNvPr id="0" name=""/>
        <dsp:cNvSpPr/>
      </dsp:nvSpPr>
      <dsp:spPr>
        <a:xfrm>
          <a:off x="1672857" y="409"/>
          <a:ext cx="8040039" cy="2851838"/>
        </a:xfrm>
        <a:prstGeom prst="rect">
          <a:avLst/>
        </a:prstGeom>
        <a:solidFill>
          <a:schemeClr val="accent1">
            <a:alpha val="90000"/>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just" defTabSz="711200">
            <a:lnSpc>
              <a:spcPct val="90000"/>
            </a:lnSpc>
            <a:spcBef>
              <a:spcPct val="0"/>
            </a:spcBef>
            <a:spcAft>
              <a:spcPct val="35000"/>
            </a:spcAft>
            <a:buFont typeface="Times New Roman" panose="02020603050405020304" pitchFamily="18" charset="0"/>
            <a:buNone/>
          </a:pPr>
          <a:r>
            <a:rPr lang="vi-VN" sz="1600" kern="1200" dirty="0">
              <a:latin typeface="Arial" panose="020B0604020202020204" pitchFamily="34" charset="0"/>
              <a:cs typeface="Arial" panose="020B0604020202020204" pitchFamily="34" charset="0"/>
            </a:rPr>
            <a:t>1. Bộ, ĐP có thể lựa chọn 1 trong 2 cách:</a:t>
          </a:r>
        </a:p>
        <a:p>
          <a:pPr marL="0" lvl="0" indent="0" algn="just" defTabSz="711200">
            <a:lnSpc>
              <a:spcPct val="90000"/>
            </a:lnSpc>
            <a:spcBef>
              <a:spcPct val="0"/>
            </a:spcBef>
            <a:spcAft>
              <a:spcPct val="35000"/>
            </a:spcAft>
            <a:buFont typeface="Times New Roman" panose="02020603050405020304" pitchFamily="18" charset="0"/>
            <a:buNone/>
          </a:pPr>
          <a:r>
            <a:rPr lang="vi-VN" sz="1600" kern="1200" dirty="0">
              <a:latin typeface="Arial" panose="020B0604020202020204" pitchFamily="34" charset="0"/>
              <a:cs typeface="Arial" panose="020B0604020202020204" pitchFamily="34" charset="0"/>
            </a:rPr>
            <a:t>- Thực hiện theo đúng hướng dẫn của VPCP (công bố, rà soát, phê duyệt PA ĐGH và thực thi PA ĐGH);</a:t>
          </a:r>
        </a:p>
        <a:p>
          <a:pPr marL="0" lvl="0" indent="0" algn="just" defTabSz="711200">
            <a:lnSpc>
              <a:spcPct val="90000"/>
            </a:lnSpc>
            <a:spcBef>
              <a:spcPct val="0"/>
            </a:spcBef>
            <a:spcAft>
              <a:spcPct val="35000"/>
            </a:spcAft>
            <a:buFont typeface="Times New Roman" panose="02020603050405020304" pitchFamily="18" charset="0"/>
            <a:buNone/>
          </a:pPr>
          <a:r>
            <a:rPr lang="vi-VN" sz="1600" kern="1200" dirty="0"/>
            <a:t>Hoặc:</a:t>
          </a:r>
        </a:p>
        <a:p>
          <a:pPr marL="0" lvl="0" indent="0" algn="just" defTabSz="711200">
            <a:lnSpc>
              <a:spcPct val="90000"/>
            </a:lnSpc>
            <a:spcBef>
              <a:spcPct val="0"/>
            </a:spcBef>
            <a:spcAft>
              <a:spcPct val="35000"/>
            </a:spcAft>
            <a:buFont typeface="Times New Roman" panose="02020603050405020304" pitchFamily="18" charset="0"/>
            <a:buNone/>
          </a:pPr>
          <a:r>
            <a:rPr lang="vi-VN" sz="1600" kern="1200" dirty="0"/>
            <a:t>- Thực hiện việc ĐGH TTHC NB ngay trong quá trình xây dựng, ban hành văn bản theo Chương trình, Kế hoạch công tác của B, CQ, ĐP. Nhưng đơn vị chủ trì và đơn vị kiểm soát TTHC của B, CQ, ĐP phải kiểm soát được việc ĐGH TTHC NB.</a:t>
          </a:r>
          <a:endParaRPr lang="en-US" sz="1600" kern="1200" dirty="0"/>
        </a:p>
      </dsp:txBody>
      <dsp:txXfrm>
        <a:off x="1672857" y="409"/>
        <a:ext cx="8040039" cy="2851838"/>
      </dsp:txXfrm>
    </dsp:sp>
    <dsp:sp modelId="{BA620C8E-3D20-46EE-87ED-229365901A62}">
      <dsp:nvSpPr>
        <dsp:cNvPr id="0" name=""/>
        <dsp:cNvSpPr/>
      </dsp:nvSpPr>
      <dsp:spPr>
        <a:xfrm>
          <a:off x="1662628" y="3284772"/>
          <a:ext cx="8060497" cy="2058526"/>
        </a:xfrm>
        <a:prstGeom prst="rect">
          <a:avLst/>
        </a:prstGeom>
        <a:solidFill>
          <a:schemeClr val="accent1">
            <a:alpha val="90000"/>
            <a:hueOff val="0"/>
            <a:satOff val="0"/>
            <a:lumOff val="0"/>
            <a:alpha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just" defTabSz="711200">
            <a:lnSpc>
              <a:spcPct val="90000"/>
            </a:lnSpc>
            <a:spcBef>
              <a:spcPct val="0"/>
            </a:spcBef>
            <a:spcAft>
              <a:spcPct val="35000"/>
            </a:spcAft>
            <a:buFont typeface="Times New Roman" panose="02020603050405020304" pitchFamily="18" charset="0"/>
            <a:buNone/>
          </a:pPr>
          <a:r>
            <a:rPr lang="vi-VN" altLang="en-US" sz="1600" kern="1200" dirty="0">
              <a:latin typeface="Arial" panose="020B0604020202020204" pitchFamily="34" charset="0"/>
              <a:cs typeface="Arial" panose="020B0604020202020204" pitchFamily="34" charset="0"/>
            </a:rPr>
            <a:t>2. Đối với những TTHC NB đã được ĐGH trong quá trình sửa đổi, bổ sung, xây dựng, ban hành văn bản (QPPL hoặc văn bản hành chính, cá biệt), đề nghị B, CQ, ĐP tổng hợp, kiểm đếm vào KQ ĐGH TTHC NB.</a:t>
          </a:r>
          <a:endParaRPr lang="en-US" sz="1600" kern="1200" dirty="0"/>
        </a:p>
      </dsp:txBody>
      <dsp:txXfrm>
        <a:off x="1662628" y="3284772"/>
        <a:ext cx="8060497" cy="2058526"/>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9C4055-1D1F-4BDF-A1A2-2F7308AA239B}">
      <dsp:nvSpPr>
        <dsp:cNvPr id="0" name=""/>
        <dsp:cNvSpPr/>
      </dsp:nvSpPr>
      <dsp:spPr>
        <a:xfrm>
          <a:off x="1591" y="239872"/>
          <a:ext cx="5453064" cy="2244906"/>
        </a:xfrm>
        <a:prstGeom prst="rect">
          <a:avLst/>
        </a:prstGeom>
        <a:solidFill>
          <a:schemeClr val="accent1">
            <a:alpha val="90000"/>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just" defTabSz="711200">
            <a:lnSpc>
              <a:spcPct val="90000"/>
            </a:lnSpc>
            <a:spcBef>
              <a:spcPct val="0"/>
            </a:spcBef>
            <a:spcAft>
              <a:spcPct val="35000"/>
            </a:spcAft>
            <a:buFont typeface="Times New Roman" panose="02020603050405020304" pitchFamily="18" charset="0"/>
            <a:buNone/>
          </a:pPr>
          <a:r>
            <a:rPr lang="vi-VN" sz="1600" kern="1200" dirty="0">
              <a:latin typeface="Arial" panose="020B0604020202020204" pitchFamily="34" charset="0"/>
              <a:cs typeface="Arial" panose="020B0604020202020204" pitchFamily="34" charset="0"/>
            </a:rPr>
            <a:t>1. Phạm vi rà soát? </a:t>
          </a:r>
        </a:p>
        <a:p>
          <a:pPr marL="0" lvl="0" indent="0" algn="just" defTabSz="711200">
            <a:lnSpc>
              <a:spcPct val="90000"/>
            </a:lnSpc>
            <a:spcBef>
              <a:spcPct val="0"/>
            </a:spcBef>
            <a:spcAft>
              <a:spcPct val="35000"/>
            </a:spcAft>
            <a:buFont typeface="Times New Roman" panose="02020603050405020304" pitchFamily="18" charset="0"/>
            <a:buNone/>
          </a:pPr>
          <a:r>
            <a:rPr lang="vi-VN" sz="1600" kern="1200" dirty="0">
              <a:latin typeface="Arial" panose="020B0604020202020204" pitchFamily="34" charset="0"/>
              <a:cs typeface="Arial" panose="020B0604020202020204" pitchFamily="34" charset="0"/>
            </a:rPr>
            <a:t>- Quy định khung.</a:t>
          </a:r>
        </a:p>
        <a:p>
          <a:pPr marL="0" lvl="0" indent="0" algn="just" defTabSz="711200">
            <a:lnSpc>
              <a:spcPct val="90000"/>
            </a:lnSpc>
            <a:spcBef>
              <a:spcPct val="0"/>
            </a:spcBef>
            <a:spcAft>
              <a:spcPct val="35000"/>
            </a:spcAft>
            <a:buFont typeface="Times New Roman" panose="02020603050405020304" pitchFamily="18" charset="0"/>
            <a:buNone/>
          </a:pPr>
          <a:r>
            <a:rPr lang="vi-VN" sz="1600" kern="1200" dirty="0">
              <a:latin typeface="Arial" panose="020B0604020202020204" pitchFamily="34" charset="0"/>
              <a:cs typeface="Arial" panose="020B0604020202020204" pitchFamily="34" charset="0"/>
            </a:rPr>
            <a:t>- Quy định cụ thể đang áp dụng tại B, ĐP.</a:t>
          </a:r>
        </a:p>
        <a:p>
          <a:pPr marL="0" lvl="0" indent="0" algn="just" defTabSz="711200">
            <a:lnSpc>
              <a:spcPct val="90000"/>
            </a:lnSpc>
            <a:spcBef>
              <a:spcPct val="0"/>
            </a:spcBef>
            <a:spcAft>
              <a:spcPct val="35000"/>
            </a:spcAft>
            <a:buFont typeface="Times New Roman" panose="02020603050405020304" pitchFamily="18" charset="0"/>
            <a:buNone/>
          </a:pPr>
          <a:r>
            <a:rPr lang="vi-VN" sz="1600" kern="1200" dirty="0">
              <a:latin typeface="Arial" panose="020B0604020202020204" pitchFamily="34" charset="0"/>
              <a:cs typeface="Arial" panose="020B0604020202020204" pitchFamily="34" charset="0"/>
            </a:rPr>
            <a:t>- Rà soát việc không quy định cụ thể đã thuận lợi trong thực hiện tại B, ĐP chưa?</a:t>
          </a:r>
          <a:endParaRPr lang="en-US" sz="1600" kern="1200" dirty="0"/>
        </a:p>
      </dsp:txBody>
      <dsp:txXfrm>
        <a:off x="1591" y="239872"/>
        <a:ext cx="5453064" cy="2244906"/>
      </dsp:txXfrm>
    </dsp:sp>
    <dsp:sp modelId="{BA620C8E-3D20-46EE-87ED-229365901A62}">
      <dsp:nvSpPr>
        <dsp:cNvPr id="0" name=""/>
        <dsp:cNvSpPr/>
      </dsp:nvSpPr>
      <dsp:spPr>
        <a:xfrm>
          <a:off x="5828806" y="239872"/>
          <a:ext cx="5555357" cy="2244906"/>
        </a:xfrm>
        <a:prstGeom prst="rect">
          <a:avLst/>
        </a:prstGeom>
        <a:solidFill>
          <a:schemeClr val="accent1">
            <a:alpha val="90000"/>
            <a:hueOff val="0"/>
            <a:satOff val="0"/>
            <a:lumOff val="0"/>
            <a:alphaOff val="-2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just" defTabSz="711200">
            <a:lnSpc>
              <a:spcPct val="90000"/>
            </a:lnSpc>
            <a:spcBef>
              <a:spcPct val="0"/>
            </a:spcBef>
            <a:spcAft>
              <a:spcPct val="35000"/>
            </a:spcAft>
            <a:buFont typeface="Times New Roman" panose="02020603050405020304" pitchFamily="18" charset="0"/>
            <a:buNone/>
          </a:pPr>
          <a:r>
            <a:rPr lang="vi-VN" altLang="en-US" sz="1600" kern="1200" dirty="0">
              <a:latin typeface="Arial" panose="020B0604020202020204" pitchFamily="34" charset="0"/>
              <a:cs typeface="Arial" panose="020B0604020202020204" pitchFamily="34" charset="0"/>
            </a:rPr>
            <a:t>2. Phương hướng ĐGH:</a:t>
          </a:r>
        </a:p>
        <a:p>
          <a:pPr marL="0" lvl="0" indent="0" algn="just" defTabSz="711200">
            <a:lnSpc>
              <a:spcPct val="90000"/>
            </a:lnSpc>
            <a:spcBef>
              <a:spcPct val="0"/>
            </a:spcBef>
            <a:spcAft>
              <a:spcPct val="35000"/>
            </a:spcAft>
            <a:buFont typeface="Times New Roman" panose="02020603050405020304" pitchFamily="18" charset="0"/>
            <a:buNone/>
          </a:pPr>
          <a:r>
            <a:rPr lang="vi-VN" sz="1600" kern="1200" dirty="0">
              <a:latin typeface="Arial" panose="020B0604020202020204" pitchFamily="34" charset="0"/>
              <a:cs typeface="Arial" panose="020B0604020202020204" pitchFamily="34" charset="0"/>
            </a:rPr>
            <a:t>- Quy định khung chưa phù hợp: Đề xuất B, CQ có thẩm quyền sửa đổi, bổ sung (không tính vào PA ĐGH của B, CQ, ĐP mình) hoặc góp ý khi được gửi VB lấy ý kiến.</a:t>
          </a:r>
        </a:p>
        <a:p>
          <a:pPr marL="0" lvl="0" indent="0" algn="just" defTabSz="711200">
            <a:lnSpc>
              <a:spcPct val="90000"/>
            </a:lnSpc>
            <a:spcBef>
              <a:spcPct val="0"/>
            </a:spcBef>
            <a:spcAft>
              <a:spcPct val="35000"/>
            </a:spcAft>
            <a:buFont typeface="Times New Roman" panose="02020603050405020304" pitchFamily="18" charset="0"/>
            <a:buNone/>
          </a:pPr>
          <a:r>
            <a:rPr lang="vi-VN" sz="1600" kern="1200" dirty="0">
              <a:latin typeface="Arial" panose="020B0604020202020204" pitchFamily="34" charset="0"/>
              <a:cs typeface="Arial" panose="020B0604020202020204" pitchFamily="34" charset="0"/>
            </a:rPr>
            <a:t>- Quy định cụ thể tại B, ĐP chưa phù hợp: Sửa đổi, bổ sung.</a:t>
          </a:r>
        </a:p>
        <a:p>
          <a:pPr marL="0" lvl="0" indent="0" algn="just" defTabSz="711200">
            <a:lnSpc>
              <a:spcPct val="90000"/>
            </a:lnSpc>
            <a:spcBef>
              <a:spcPct val="0"/>
            </a:spcBef>
            <a:spcAft>
              <a:spcPct val="35000"/>
            </a:spcAft>
            <a:buFont typeface="Times New Roman" panose="02020603050405020304" pitchFamily="18" charset="0"/>
            <a:buNone/>
          </a:pPr>
          <a:r>
            <a:rPr lang="vi-VN" sz="1600" kern="1200" dirty="0">
              <a:latin typeface="Arial" panose="020B0604020202020204" pitchFamily="34" charset="0"/>
              <a:cs typeface="Arial" panose="020B0604020202020204" pitchFamily="34" charset="0"/>
            </a:rPr>
            <a:t>- B, ĐP chưa quy định thêm và quy định khung chưa đủ căn cứ để thực hiện tại B, ĐP: Bổ sung quy định để thực hiện, bảo đảm không trái với quy định khung.</a:t>
          </a:r>
          <a:endParaRPr lang="en-US" sz="1600" kern="1200" dirty="0"/>
        </a:p>
      </dsp:txBody>
      <dsp:txXfrm>
        <a:off x="5828806" y="239872"/>
        <a:ext cx="5555357" cy="2244906"/>
      </dsp:txXfrm>
    </dsp:sp>
    <dsp:sp modelId="{33CA76BF-79A4-497A-9186-0CD221CCE7B5}">
      <dsp:nvSpPr>
        <dsp:cNvPr id="0" name=""/>
        <dsp:cNvSpPr/>
      </dsp:nvSpPr>
      <dsp:spPr>
        <a:xfrm>
          <a:off x="1743432" y="2858929"/>
          <a:ext cx="7898889" cy="2244906"/>
        </a:xfrm>
        <a:prstGeom prst="rect">
          <a:avLst/>
        </a:prstGeom>
        <a:solidFill>
          <a:schemeClr val="accent1">
            <a:alpha val="90000"/>
            <a:hueOff val="0"/>
            <a:satOff val="0"/>
            <a:lumOff val="0"/>
            <a:alpha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just" defTabSz="711200">
            <a:lnSpc>
              <a:spcPct val="90000"/>
            </a:lnSpc>
            <a:spcBef>
              <a:spcPct val="0"/>
            </a:spcBef>
            <a:spcAft>
              <a:spcPct val="35000"/>
            </a:spcAft>
            <a:buNone/>
          </a:pPr>
          <a:r>
            <a:rPr lang="vi-VN" sz="1600" kern="1200" dirty="0">
              <a:latin typeface="Arial" panose="020B0604020202020204" pitchFamily="34" charset="0"/>
              <a:cs typeface="Arial" panose="020B0604020202020204" pitchFamily="34" charset="0"/>
            </a:rPr>
            <a:t>3. Một số PA ĐGH cụ thể:</a:t>
          </a:r>
        </a:p>
        <a:p>
          <a:pPr marL="0" lvl="0" indent="0" algn="just" defTabSz="711200">
            <a:lnSpc>
              <a:spcPct val="90000"/>
            </a:lnSpc>
            <a:spcBef>
              <a:spcPct val="0"/>
            </a:spcBef>
            <a:spcAft>
              <a:spcPct val="35000"/>
            </a:spcAft>
            <a:buNone/>
          </a:pPr>
          <a:r>
            <a:rPr lang="en-US" sz="1600" kern="1200" dirty="0">
              <a:latin typeface="Arial" panose="020B0604020202020204" pitchFamily="34" charset="0"/>
              <a:cs typeface="Arial" panose="020B0604020202020204" pitchFamily="34" charset="0"/>
            </a:rPr>
            <a:t>- Ứng dụng </a:t>
          </a:r>
          <a:r>
            <a:rPr lang="vi-VN" sz="1600" kern="1200" dirty="0">
              <a:latin typeface="Arial" panose="020B0604020202020204" pitchFamily="34" charset="0"/>
              <a:cs typeface="Arial" panose="020B0604020202020204" pitchFamily="34" charset="0"/>
            </a:rPr>
            <a:t>CNTT </a:t>
          </a:r>
          <a:r>
            <a:rPr lang="en-US" sz="1600" kern="1200" dirty="0">
              <a:latin typeface="Arial" panose="020B0604020202020204" pitchFamily="34" charset="0"/>
              <a:cs typeface="Arial" panose="020B0604020202020204" pitchFamily="34" charset="0"/>
            </a:rPr>
            <a:t>để đơn giản hóa quy trình, hồ sơ TTHC </a:t>
          </a:r>
          <a:r>
            <a:rPr lang="vi-VN" sz="1600" kern="1200" dirty="0">
              <a:latin typeface="Arial" panose="020B0604020202020204" pitchFamily="34" charset="0"/>
              <a:cs typeface="Arial" panose="020B0604020202020204" pitchFamily="34" charset="0"/>
            </a:rPr>
            <a:t>NB </a:t>
          </a:r>
          <a:r>
            <a:rPr lang="en-US" sz="1600" i="1" kern="1200" dirty="0">
              <a:latin typeface="Arial" panose="020B0604020202020204" pitchFamily="34" charset="0"/>
              <a:cs typeface="Arial" panose="020B0604020202020204" pitchFamily="34" charset="0"/>
            </a:rPr>
            <a:t>(VD: </a:t>
          </a:r>
          <a:r>
            <a:rPr lang="vi-VN" sz="1600" i="1" kern="1200" dirty="0">
              <a:latin typeface="Arial" panose="020B0604020202020204" pitchFamily="34" charset="0"/>
              <a:cs typeface="Arial" panose="020B0604020202020204" pitchFamily="34" charset="0"/>
            </a:rPr>
            <a:t>TTHC trên các lĩnh vực công tác văn phòng, TCCB</a:t>
          </a:r>
          <a:r>
            <a:rPr lang="en-US" sz="1600" i="1" kern="1200" dirty="0">
              <a:latin typeface="Arial" panose="020B0604020202020204" pitchFamily="34" charset="0"/>
              <a:cs typeface="Arial" panose="020B0604020202020204" pitchFamily="34" charset="0"/>
            </a:rPr>
            <a:t>…).</a:t>
          </a:r>
          <a:endParaRPr lang="en-US" sz="1600" kern="1200" dirty="0">
            <a:latin typeface="Arial" panose="020B0604020202020204" pitchFamily="34" charset="0"/>
            <a:cs typeface="Arial" panose="020B0604020202020204" pitchFamily="34" charset="0"/>
          </a:endParaRPr>
        </a:p>
        <a:p>
          <a:pPr marL="0" lvl="0" indent="0" algn="just" defTabSz="711200">
            <a:lnSpc>
              <a:spcPct val="90000"/>
            </a:lnSpc>
            <a:spcBef>
              <a:spcPct val="0"/>
            </a:spcBef>
            <a:spcAft>
              <a:spcPct val="35000"/>
            </a:spcAft>
            <a:buNone/>
          </a:pPr>
          <a:r>
            <a:rPr lang="en-US" sz="1600" kern="1200" dirty="0">
              <a:latin typeface="Arial" panose="020B0604020202020204" pitchFamily="34" charset="0"/>
              <a:cs typeface="Arial" panose="020B0604020202020204" pitchFamily="34" charset="0"/>
            </a:rPr>
            <a:t>- Quy định đầy đủ các bộ phận tạo thành của TTHC nội bộ để bảo đảm rõ trách nhiệm, rõ thời hạn, thuận lợi trong thực hiện.</a:t>
          </a:r>
        </a:p>
        <a:p>
          <a:pPr marL="0" lvl="0" indent="0" algn="just" defTabSz="711200">
            <a:lnSpc>
              <a:spcPct val="90000"/>
            </a:lnSpc>
            <a:spcBef>
              <a:spcPct val="0"/>
            </a:spcBef>
            <a:spcAft>
              <a:spcPct val="35000"/>
            </a:spcAft>
            <a:buNone/>
          </a:pPr>
          <a:r>
            <a:rPr lang="en-US" sz="1600" kern="1200" dirty="0">
              <a:latin typeface="Arial" panose="020B0604020202020204" pitchFamily="34" charset="0"/>
              <a:cs typeface="Arial" panose="020B0604020202020204" pitchFamily="34" charset="0"/>
            </a:rPr>
            <a:t>- Phân cấp thẩm quyền giải quyết TTHC nội bộ</a:t>
          </a:r>
          <a:r>
            <a:rPr lang="vi-VN" sz="1600" kern="1200" dirty="0">
              <a:latin typeface="Arial" panose="020B0604020202020204" pitchFamily="34" charset="0"/>
              <a:cs typeface="Arial" panose="020B0604020202020204" pitchFamily="34" charset="0"/>
            </a:rPr>
            <a:t>; liên thông, liên thông điện tử các TTHC NB.</a:t>
          </a:r>
          <a:endParaRPr lang="en-US" sz="1600" kern="1200" dirty="0">
            <a:latin typeface="Arial" panose="020B0604020202020204" pitchFamily="34" charset="0"/>
            <a:cs typeface="Arial" panose="020B0604020202020204" pitchFamily="34" charset="0"/>
          </a:endParaRPr>
        </a:p>
        <a:p>
          <a:pPr marL="0" lvl="0" indent="0" algn="just" defTabSz="711200">
            <a:lnSpc>
              <a:spcPct val="90000"/>
            </a:lnSpc>
            <a:spcBef>
              <a:spcPct val="0"/>
            </a:spcBef>
            <a:spcAft>
              <a:spcPct val="35000"/>
            </a:spcAft>
            <a:buNone/>
          </a:pPr>
          <a:r>
            <a:rPr lang="en-US" sz="1600" kern="1200" dirty="0">
              <a:latin typeface="Arial" panose="020B0604020202020204" pitchFamily="34" charset="0"/>
              <a:cs typeface="Arial" panose="020B0604020202020204" pitchFamily="34" charset="0"/>
            </a:rPr>
            <a:t>- Rà soát các quy định “khung” về TTHC nội bộ để sửa đổi, bổ sung cho phù hợp</a:t>
          </a:r>
          <a:r>
            <a:rPr lang="vi-VN" sz="1600" kern="1200" dirty="0">
              <a:latin typeface="Arial" panose="020B0604020202020204" pitchFamily="34" charset="0"/>
              <a:cs typeface="Arial" panose="020B0604020202020204" pitchFamily="34" charset="0"/>
            </a:rPr>
            <a:t>.</a:t>
          </a:r>
          <a:endParaRPr lang="en-US" sz="1600" kern="1200" dirty="0">
            <a:latin typeface="Arial" panose="020B0604020202020204" pitchFamily="34" charset="0"/>
            <a:cs typeface="Arial" panose="020B0604020202020204" pitchFamily="34" charset="0"/>
          </a:endParaRPr>
        </a:p>
      </dsp:txBody>
      <dsp:txXfrm>
        <a:off x="1743432" y="2858929"/>
        <a:ext cx="7898889" cy="2244906"/>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9C4055-1D1F-4BDF-A1A2-2F7308AA239B}">
      <dsp:nvSpPr>
        <dsp:cNvPr id="0" name=""/>
        <dsp:cNvSpPr/>
      </dsp:nvSpPr>
      <dsp:spPr>
        <a:xfrm>
          <a:off x="1591" y="128850"/>
          <a:ext cx="5453064" cy="2466949"/>
        </a:xfrm>
        <a:prstGeom prst="rect">
          <a:avLst/>
        </a:prstGeom>
        <a:solidFill>
          <a:schemeClr val="accent1">
            <a:alpha val="90000"/>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just" defTabSz="711200">
            <a:lnSpc>
              <a:spcPct val="90000"/>
            </a:lnSpc>
            <a:spcBef>
              <a:spcPct val="0"/>
            </a:spcBef>
            <a:spcAft>
              <a:spcPct val="35000"/>
            </a:spcAft>
            <a:buFont typeface="Times New Roman" panose="02020603050405020304" pitchFamily="18" charset="0"/>
            <a:buNone/>
          </a:pPr>
          <a:r>
            <a:rPr lang="vi-VN" sz="1600" kern="1200" dirty="0">
              <a:latin typeface="Arial" panose="020B0604020202020204" pitchFamily="34" charset="0"/>
              <a:cs typeface="Arial" panose="020B0604020202020204" pitchFamily="34" charset="0"/>
            </a:rPr>
            <a:t>1. Bộ, CQ ngang Bộ:</a:t>
          </a:r>
        </a:p>
        <a:p>
          <a:pPr marL="0" lvl="0" indent="0" algn="just" defTabSz="711200">
            <a:lnSpc>
              <a:spcPct val="90000"/>
            </a:lnSpc>
            <a:spcBef>
              <a:spcPct val="0"/>
            </a:spcBef>
            <a:spcAft>
              <a:spcPct val="35000"/>
            </a:spcAft>
            <a:buFont typeface="Times New Roman" panose="02020603050405020304" pitchFamily="18" charset="0"/>
            <a:buNone/>
          </a:pPr>
          <a:r>
            <a:rPr lang="vi-VN" sz="1600" kern="1200" dirty="0">
              <a:latin typeface="Arial" panose="020B0604020202020204" pitchFamily="34" charset="0"/>
              <a:cs typeface="Arial" panose="020B0604020202020204" pitchFamily="34" charset="0"/>
            </a:rPr>
            <a:t>- Trình TTg phê duyệt đối với các PA ĐGH các TTHC NB đang được quy định tại các VB thuộc thẩm quyền của TTgCP trở lên.</a:t>
          </a:r>
        </a:p>
        <a:p>
          <a:pPr marL="0" lvl="0" indent="0" algn="just" defTabSz="711200">
            <a:lnSpc>
              <a:spcPct val="90000"/>
            </a:lnSpc>
            <a:spcBef>
              <a:spcPct val="0"/>
            </a:spcBef>
            <a:spcAft>
              <a:spcPct val="35000"/>
            </a:spcAft>
            <a:buFont typeface="Times New Roman" panose="02020603050405020304" pitchFamily="18" charset="0"/>
            <a:buNone/>
          </a:pPr>
          <a:r>
            <a:rPr lang="vi-VN" sz="1600" kern="1200" dirty="0">
              <a:latin typeface="Arial" panose="020B0604020202020204" pitchFamily="34" charset="0"/>
              <a:cs typeface="Arial" panose="020B0604020202020204" pitchFamily="34" charset="0"/>
            </a:rPr>
            <a:t>- Đối với Thông tư của Bộ: Trường hợp quy định để áp dụng trong nội bộ B, ngành thì BT phê duyệt; trường hợp TTHC vượt ra ngoài phạm vi của bộ, ngành thì trình TTg phê duyệt.</a:t>
          </a:r>
        </a:p>
        <a:p>
          <a:pPr marL="0" lvl="0" indent="0" algn="just" defTabSz="711200">
            <a:lnSpc>
              <a:spcPct val="90000"/>
            </a:lnSpc>
            <a:spcBef>
              <a:spcPct val="0"/>
            </a:spcBef>
            <a:spcAft>
              <a:spcPct val="35000"/>
            </a:spcAft>
            <a:buFont typeface="Times New Roman" panose="02020603050405020304" pitchFamily="18" charset="0"/>
            <a:buNone/>
          </a:pPr>
          <a:r>
            <a:rPr lang="vi-VN" sz="1600" kern="1200" dirty="0">
              <a:latin typeface="Arial" panose="020B0604020202020204" pitchFamily="34" charset="0"/>
              <a:cs typeface="Arial" panose="020B0604020202020204" pitchFamily="34" charset="0"/>
            </a:rPr>
            <a:t>- Đối với các VB khác thuộc thẩm quyền ban hành của Bộ, CQNB: Trình BT, thủ trưởng CQNB phê duyệt.</a:t>
          </a:r>
          <a:endParaRPr lang="en-US" sz="1600" kern="1200" dirty="0"/>
        </a:p>
      </dsp:txBody>
      <dsp:txXfrm>
        <a:off x="1591" y="128850"/>
        <a:ext cx="5453064" cy="2466949"/>
      </dsp:txXfrm>
    </dsp:sp>
    <dsp:sp modelId="{BA620C8E-3D20-46EE-87ED-229365901A62}">
      <dsp:nvSpPr>
        <dsp:cNvPr id="0" name=""/>
        <dsp:cNvSpPr/>
      </dsp:nvSpPr>
      <dsp:spPr>
        <a:xfrm>
          <a:off x="5828806" y="119971"/>
          <a:ext cx="5555357" cy="2484707"/>
        </a:xfrm>
        <a:prstGeom prst="rect">
          <a:avLst/>
        </a:prstGeom>
        <a:solidFill>
          <a:schemeClr val="accent1">
            <a:alpha val="90000"/>
            <a:hueOff val="0"/>
            <a:satOff val="0"/>
            <a:lumOff val="0"/>
            <a:alphaOff val="-2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just" defTabSz="711200">
            <a:lnSpc>
              <a:spcPct val="90000"/>
            </a:lnSpc>
            <a:spcBef>
              <a:spcPct val="0"/>
            </a:spcBef>
            <a:spcAft>
              <a:spcPct val="35000"/>
            </a:spcAft>
            <a:buFont typeface="Times New Roman" panose="02020603050405020304" pitchFamily="18" charset="0"/>
            <a:buNone/>
          </a:pPr>
          <a:r>
            <a:rPr lang="vi-VN" altLang="en-US" sz="1600" kern="1200" dirty="0">
              <a:latin typeface="Arial" panose="020B0604020202020204" pitchFamily="34" charset="0"/>
              <a:cs typeface="Arial" panose="020B0604020202020204" pitchFamily="34" charset="0"/>
            </a:rPr>
            <a:t>Hồ sơ trình TTg phê duyệt PA ĐGH: Đầy đủ, đúng hướng dẫn của VPCP tại CV 1927/VPCP-KSTT ngày 25/3/2024.</a:t>
          </a:r>
        </a:p>
        <a:p>
          <a:pPr marL="0" lvl="0" indent="0" algn="just" defTabSz="711200">
            <a:lnSpc>
              <a:spcPct val="90000"/>
            </a:lnSpc>
            <a:spcBef>
              <a:spcPct val="0"/>
            </a:spcBef>
            <a:spcAft>
              <a:spcPct val="35000"/>
            </a:spcAft>
            <a:buFont typeface="Times New Roman" panose="02020603050405020304" pitchFamily="18" charset="0"/>
            <a:buNone/>
          </a:pPr>
          <a:r>
            <a:rPr lang="vi-VN" sz="1600" kern="1200" dirty="0">
              <a:latin typeface="Arial" panose="020B0604020202020204" pitchFamily="34" charset="0"/>
              <a:cs typeface="Arial" panose="020B0604020202020204" pitchFamily="34" charset="0"/>
            </a:rPr>
            <a:t>Lưu ý: Cần rà soát tổng thể TTHC NB trên nhiều lĩnh vực để trình TTg phê duyệt, không trình lẻ tẻ và trình số lượng TTHC ít.</a:t>
          </a:r>
          <a:endParaRPr lang="en-US" sz="1600" kern="1200" dirty="0"/>
        </a:p>
      </dsp:txBody>
      <dsp:txXfrm>
        <a:off x="5828806" y="119971"/>
        <a:ext cx="5555357" cy="2484707"/>
      </dsp:txXfrm>
    </dsp:sp>
    <dsp:sp modelId="{33CA76BF-79A4-497A-9186-0CD221CCE7B5}">
      <dsp:nvSpPr>
        <dsp:cNvPr id="0" name=""/>
        <dsp:cNvSpPr/>
      </dsp:nvSpPr>
      <dsp:spPr>
        <a:xfrm>
          <a:off x="1743432" y="2978829"/>
          <a:ext cx="7898889" cy="2244906"/>
        </a:xfrm>
        <a:prstGeom prst="rect">
          <a:avLst/>
        </a:prstGeom>
        <a:solidFill>
          <a:schemeClr val="accent1">
            <a:alpha val="90000"/>
            <a:hueOff val="0"/>
            <a:satOff val="0"/>
            <a:lumOff val="0"/>
            <a:alpha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just" defTabSz="711200">
            <a:lnSpc>
              <a:spcPct val="90000"/>
            </a:lnSpc>
            <a:spcBef>
              <a:spcPct val="0"/>
            </a:spcBef>
            <a:spcAft>
              <a:spcPct val="35000"/>
            </a:spcAft>
            <a:buNone/>
          </a:pPr>
          <a:r>
            <a:rPr lang="vi-VN" sz="1600" kern="1200" dirty="0">
              <a:latin typeface="+mj-lt"/>
              <a:cs typeface="Times New Roman" panose="02020603050405020304" pitchFamily="18" charset="0"/>
            </a:rPr>
            <a:t>2. UBND tỉnh:</a:t>
          </a:r>
        </a:p>
        <a:p>
          <a:pPr marL="0" lvl="0" indent="0" algn="just" defTabSz="711200">
            <a:lnSpc>
              <a:spcPct val="90000"/>
            </a:lnSpc>
            <a:spcBef>
              <a:spcPct val="0"/>
            </a:spcBef>
            <a:spcAft>
              <a:spcPct val="35000"/>
            </a:spcAft>
            <a:buNone/>
          </a:pPr>
          <a:r>
            <a:rPr lang="en-US" sz="1600" kern="1200" dirty="0">
              <a:latin typeface="+mj-lt"/>
              <a:cs typeface="Times New Roman" panose="02020603050405020304" pitchFamily="18" charset="0"/>
            </a:rPr>
            <a:t>- </a:t>
          </a:r>
          <a:r>
            <a:rPr lang="vi-VN" sz="1600" kern="1200" dirty="0">
              <a:latin typeface="+mj-lt"/>
              <a:cs typeface="Times New Roman" panose="02020603050405020304" pitchFamily="18" charset="0"/>
            </a:rPr>
            <a:t>Trình Chủ tịch UBND tỉnh phê duyệt PA ĐGH các TTHC NB thuộc thẩm quyền giải quyết của các cấp chính quyền địa phương trên địa bàn tỉnh (chỉ phê duyệt và thực thi đối với các nội dung thuộc thẩm quyền ban hành, quy định của tỉnh; với các nội dung thuộc thẩm quyền của bộ, người có thẩm quyền ở TW thì đề xuất).</a:t>
          </a:r>
        </a:p>
        <a:p>
          <a:pPr marL="0" lvl="0" indent="0" algn="just" defTabSz="711200">
            <a:lnSpc>
              <a:spcPct val="90000"/>
            </a:lnSpc>
            <a:spcBef>
              <a:spcPct val="0"/>
            </a:spcBef>
            <a:spcAft>
              <a:spcPct val="35000"/>
            </a:spcAft>
            <a:buNone/>
          </a:pPr>
          <a:r>
            <a:rPr lang="vi-VN" sz="1600" kern="1200" dirty="0">
              <a:latin typeface="+mj-lt"/>
              <a:cs typeface="Times New Roman" panose="02020603050405020304" pitchFamily="18" charset="0"/>
            </a:rPr>
            <a:t>- Trường hợp Chủ tịch UBND tỉnh phân cấp/ủy quyền cho cấp thấp hơn quy định TTHC, cần lưu ý sự phù hợp với các quy định về phân cấp, ủy quyền.</a:t>
          </a:r>
          <a:endParaRPr lang="en-US" sz="1600" kern="1200" dirty="0">
            <a:latin typeface="+mj-lt"/>
            <a:cs typeface="Times New Roman" panose="02020603050405020304" pitchFamily="18" charset="0"/>
          </a:endParaRPr>
        </a:p>
      </dsp:txBody>
      <dsp:txXfrm>
        <a:off x="1743432" y="2978829"/>
        <a:ext cx="7898889" cy="2244906"/>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9FBCA4-4F3D-46D5-A5F8-742BCD1B0E66}">
      <dsp:nvSpPr>
        <dsp:cNvPr id="0" name=""/>
        <dsp:cNvSpPr/>
      </dsp:nvSpPr>
      <dsp:spPr>
        <a:xfrm>
          <a:off x="5921" y="2250642"/>
          <a:ext cx="2853050" cy="1426525"/>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just" defTabSz="889000">
            <a:lnSpc>
              <a:spcPct val="90000"/>
            </a:lnSpc>
            <a:spcBef>
              <a:spcPct val="0"/>
            </a:spcBef>
            <a:spcAft>
              <a:spcPct val="35000"/>
            </a:spcAft>
            <a:buNone/>
          </a:pPr>
          <a:r>
            <a:rPr lang="vi-VN" sz="2000" kern="1200" dirty="0">
              <a:latin typeface="Times New Roman" panose="02020603050405020304" pitchFamily="18" charset="0"/>
              <a:cs typeface="Times New Roman" panose="02020603050405020304" pitchFamily="18" charset="0"/>
            </a:rPr>
            <a:t>Tặng </a:t>
          </a:r>
          <a:r>
            <a:rPr lang="en-US" sz="2000" kern="1200" dirty="0">
              <a:latin typeface="Times New Roman" panose="02020603050405020304" pitchFamily="18" charset="0"/>
              <a:cs typeface="Times New Roman" panose="02020603050405020304" pitchFamily="18" charset="0"/>
            </a:rPr>
            <a:t>BK của bộ, ban, ngành, tỉnh tặng cho tập thể có thành tích xuất sắc đột xuất</a:t>
          </a:r>
        </a:p>
      </dsp:txBody>
      <dsp:txXfrm>
        <a:off x="47702" y="2292423"/>
        <a:ext cx="2769488" cy="1342963"/>
      </dsp:txXfrm>
    </dsp:sp>
    <dsp:sp modelId="{15B37F78-7B8F-4193-9289-3522F2593653}">
      <dsp:nvSpPr>
        <dsp:cNvPr id="0" name=""/>
        <dsp:cNvSpPr/>
      </dsp:nvSpPr>
      <dsp:spPr>
        <a:xfrm rot="18770822">
          <a:off x="2590503" y="2323579"/>
          <a:ext cx="1678157" cy="50273"/>
        </a:xfrm>
        <a:custGeom>
          <a:avLst/>
          <a:gdLst/>
          <a:ahLst/>
          <a:cxnLst/>
          <a:rect l="0" t="0" r="0" b="0"/>
          <a:pathLst>
            <a:path>
              <a:moveTo>
                <a:pt x="0" y="25136"/>
              </a:moveTo>
              <a:lnTo>
                <a:pt x="1678157" y="25136"/>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87628" y="2306762"/>
        <a:ext cx="83907" cy="83907"/>
      </dsp:txXfrm>
    </dsp:sp>
    <dsp:sp modelId="{72467CC7-E112-44B3-A585-EC87C5D4B56B}">
      <dsp:nvSpPr>
        <dsp:cNvPr id="0" name=""/>
        <dsp:cNvSpPr/>
      </dsp:nvSpPr>
      <dsp:spPr>
        <a:xfrm>
          <a:off x="4000192" y="1020264"/>
          <a:ext cx="2853050" cy="1426525"/>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Times New Roman" panose="02020603050405020304" pitchFamily="18" charset="0"/>
              <a:cs typeface="Times New Roman" panose="02020603050405020304" pitchFamily="18" charset="0"/>
            </a:rPr>
            <a:t>Thẩm quyền quy định, </a:t>
          </a:r>
        </a:p>
        <a:p>
          <a:pPr marL="0" lvl="0" indent="0" algn="just" defTabSz="889000">
            <a:lnSpc>
              <a:spcPct val="90000"/>
            </a:lnSpc>
            <a:spcBef>
              <a:spcPct val="0"/>
            </a:spcBef>
            <a:spcAft>
              <a:spcPct val="35000"/>
            </a:spcAft>
            <a:buNone/>
          </a:pPr>
          <a:r>
            <a:rPr lang="en-US" sz="2000" kern="1200" dirty="0">
              <a:latin typeface="Times New Roman" panose="02020603050405020304" pitchFamily="18" charset="0"/>
              <a:cs typeface="Times New Roman" panose="02020603050405020304" pitchFamily="18" charset="0"/>
            </a:rPr>
            <a:t>ban hành TTHC</a:t>
          </a:r>
        </a:p>
      </dsp:txBody>
      <dsp:txXfrm>
        <a:off x="4041973" y="1062045"/>
        <a:ext cx="2769488" cy="1342963"/>
      </dsp:txXfrm>
    </dsp:sp>
    <dsp:sp modelId="{750537E2-32B6-48E9-9B46-6271887B565C}">
      <dsp:nvSpPr>
        <dsp:cNvPr id="0" name=""/>
        <dsp:cNvSpPr/>
      </dsp:nvSpPr>
      <dsp:spPr>
        <a:xfrm rot="19457599">
          <a:off x="6721144" y="1298264"/>
          <a:ext cx="1405417" cy="50273"/>
        </a:xfrm>
        <a:custGeom>
          <a:avLst/>
          <a:gdLst/>
          <a:ahLst/>
          <a:cxnLst/>
          <a:rect l="0" t="0" r="0" b="0"/>
          <a:pathLst>
            <a:path>
              <a:moveTo>
                <a:pt x="0" y="25136"/>
              </a:moveTo>
              <a:lnTo>
                <a:pt x="1405417" y="25136"/>
              </a:lnTo>
            </a:path>
          </a:pathLst>
        </a:custGeom>
        <a:noFill/>
        <a:ln w="15875"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388717" y="1288266"/>
        <a:ext cx="70270" cy="70270"/>
      </dsp:txXfrm>
    </dsp:sp>
    <dsp:sp modelId="{20506203-ECB6-4DDD-B98A-7BCCF272E2A8}">
      <dsp:nvSpPr>
        <dsp:cNvPr id="0" name=""/>
        <dsp:cNvSpPr/>
      </dsp:nvSpPr>
      <dsp:spPr>
        <a:xfrm>
          <a:off x="7994462" y="200012"/>
          <a:ext cx="2853050" cy="1426525"/>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just" defTabSz="666750">
            <a:lnSpc>
              <a:spcPct val="90000"/>
            </a:lnSpc>
            <a:spcBef>
              <a:spcPct val="0"/>
            </a:spcBef>
            <a:spcAft>
              <a:spcPct val="35000"/>
            </a:spcAft>
            <a:buNone/>
          </a:pPr>
          <a:r>
            <a:rPr lang="en-US" sz="1500" kern="1200" dirty="0">
              <a:latin typeface="Times New Roman" panose="02020603050405020304" pitchFamily="18" charset="0"/>
              <a:cs typeface="Times New Roman" panose="02020603050405020304" pitchFamily="18" charset="0"/>
            </a:rPr>
            <a:t>Quy định khung: Luật TĐKT, NĐ 98/2023/NĐ-CP</a:t>
          </a:r>
        </a:p>
        <a:p>
          <a:pPr marL="0" lvl="0" indent="0" algn="just" defTabSz="666750">
            <a:lnSpc>
              <a:spcPct val="90000"/>
            </a:lnSpc>
            <a:spcBef>
              <a:spcPct val="0"/>
            </a:spcBef>
            <a:spcAft>
              <a:spcPct val="35000"/>
            </a:spcAft>
            <a:buNone/>
          </a:pPr>
          <a:r>
            <a:rPr lang="en-US" sz="1500" kern="1200" dirty="0">
              <a:latin typeface="Times New Roman" panose="02020603050405020304" pitchFamily="18" charset="0"/>
              <a:cs typeface="Times New Roman" panose="02020603050405020304" pitchFamily="18" charset="0"/>
            </a:rPr>
            <a:t>(CQ tham mưu: BNV – phạm vi QLNN của BNV)</a:t>
          </a:r>
        </a:p>
      </dsp:txBody>
      <dsp:txXfrm>
        <a:off x="8036243" y="241793"/>
        <a:ext cx="2769488" cy="1342963"/>
      </dsp:txXfrm>
    </dsp:sp>
    <dsp:sp modelId="{4C385387-A8BF-4A71-BACF-19F2C61804E5}">
      <dsp:nvSpPr>
        <dsp:cNvPr id="0" name=""/>
        <dsp:cNvSpPr/>
      </dsp:nvSpPr>
      <dsp:spPr>
        <a:xfrm rot="2142401">
          <a:off x="6721144" y="2118516"/>
          <a:ext cx="1405417" cy="50273"/>
        </a:xfrm>
        <a:custGeom>
          <a:avLst/>
          <a:gdLst/>
          <a:ahLst/>
          <a:cxnLst/>
          <a:rect l="0" t="0" r="0" b="0"/>
          <a:pathLst>
            <a:path>
              <a:moveTo>
                <a:pt x="0" y="25136"/>
              </a:moveTo>
              <a:lnTo>
                <a:pt x="1405417" y="25136"/>
              </a:lnTo>
            </a:path>
          </a:pathLst>
        </a:custGeom>
        <a:noFill/>
        <a:ln w="15875"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388717" y="2108518"/>
        <a:ext cx="70270" cy="70270"/>
      </dsp:txXfrm>
    </dsp:sp>
    <dsp:sp modelId="{BF063F48-EFC5-4676-81AC-4F859D0E76DC}">
      <dsp:nvSpPr>
        <dsp:cNvPr id="0" name=""/>
        <dsp:cNvSpPr/>
      </dsp:nvSpPr>
      <dsp:spPr>
        <a:xfrm>
          <a:off x="7994462" y="1840516"/>
          <a:ext cx="2853050" cy="1426525"/>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 tIns="9525" rIns="9525" bIns="9525" numCol="1" spcCol="1270" anchor="ctr" anchorCtr="0">
          <a:noAutofit/>
        </a:bodyPr>
        <a:lstStyle/>
        <a:p>
          <a:pPr marL="0" lvl="0" indent="0" algn="just" defTabSz="666750">
            <a:lnSpc>
              <a:spcPct val="90000"/>
            </a:lnSpc>
            <a:spcBef>
              <a:spcPct val="0"/>
            </a:spcBef>
            <a:spcAft>
              <a:spcPct val="35000"/>
            </a:spcAft>
            <a:buNone/>
          </a:pPr>
          <a:r>
            <a:rPr lang="sq-AL" sz="1500" b="0" i="0" u="none" kern="1200" dirty="0">
              <a:latin typeface="Times New Roman" panose="02020603050405020304" pitchFamily="18" charset="0"/>
              <a:cs typeface="Times New Roman" panose="02020603050405020304" pitchFamily="18" charset="0"/>
            </a:rPr>
            <a:t>Bộ, ban, ngành, tỉnh, trong phạm vi nhiệm vụ, quyền hạn của mình, quy định chi tiết, hướng dẫn cụ thể tiêu chuẩn xét tặng bằng khen của Bộ, ban, ngành, tỉnh đối với tập thể</a:t>
          </a:r>
          <a:r>
            <a:rPr lang="en-US" sz="1500" b="0" i="0" u="none" kern="1200" dirty="0">
              <a:latin typeface="Times New Roman" panose="02020603050405020304" pitchFamily="18" charset="0"/>
              <a:cs typeface="Times New Roman" panose="02020603050405020304" pitchFamily="18" charset="0"/>
            </a:rPr>
            <a:t> (K6 Đ74 Luật TĐKT).</a:t>
          </a:r>
          <a:endParaRPr lang="en-US" sz="1500" kern="1200" dirty="0">
            <a:latin typeface="Times New Roman" panose="02020603050405020304" pitchFamily="18" charset="0"/>
            <a:cs typeface="Times New Roman" panose="02020603050405020304" pitchFamily="18" charset="0"/>
          </a:endParaRPr>
        </a:p>
      </dsp:txBody>
      <dsp:txXfrm>
        <a:off x="8036243" y="1882297"/>
        <a:ext cx="2769488" cy="1342963"/>
      </dsp:txXfrm>
    </dsp:sp>
    <dsp:sp modelId="{D12B9744-6C14-4248-9332-BE0DC77C8C05}">
      <dsp:nvSpPr>
        <dsp:cNvPr id="0" name=""/>
        <dsp:cNvSpPr/>
      </dsp:nvSpPr>
      <dsp:spPr>
        <a:xfrm rot="2829178">
          <a:off x="2590503" y="3553957"/>
          <a:ext cx="1678157" cy="50273"/>
        </a:xfrm>
        <a:custGeom>
          <a:avLst/>
          <a:gdLst/>
          <a:ahLst/>
          <a:cxnLst/>
          <a:rect l="0" t="0" r="0" b="0"/>
          <a:pathLst>
            <a:path>
              <a:moveTo>
                <a:pt x="0" y="25136"/>
              </a:moveTo>
              <a:lnTo>
                <a:pt x="1678157" y="25136"/>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87628" y="3537140"/>
        <a:ext cx="83907" cy="83907"/>
      </dsp:txXfrm>
    </dsp:sp>
    <dsp:sp modelId="{E830797F-6A37-4392-B20F-528618176BCE}">
      <dsp:nvSpPr>
        <dsp:cNvPr id="0" name=""/>
        <dsp:cNvSpPr/>
      </dsp:nvSpPr>
      <dsp:spPr>
        <a:xfrm>
          <a:off x="4000192" y="3481020"/>
          <a:ext cx="2853050" cy="1426525"/>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just" defTabSz="889000">
            <a:lnSpc>
              <a:spcPct val="90000"/>
            </a:lnSpc>
            <a:spcBef>
              <a:spcPct val="0"/>
            </a:spcBef>
            <a:spcAft>
              <a:spcPct val="35000"/>
            </a:spcAft>
            <a:buNone/>
          </a:pPr>
          <a:r>
            <a:rPr lang="en-US" sz="2000" kern="1200" dirty="0">
              <a:latin typeface="Times New Roman" panose="02020603050405020304" pitchFamily="18" charset="0"/>
              <a:cs typeface="Times New Roman" panose="02020603050405020304" pitchFamily="18" charset="0"/>
            </a:rPr>
            <a:t>Thẩm quyền giải quyết TTHC (QĐ tặng Bằng khen của bộ, ban, ngành, tỉnh)</a:t>
          </a:r>
        </a:p>
      </dsp:txBody>
      <dsp:txXfrm>
        <a:off x="4041973" y="3522801"/>
        <a:ext cx="2769488" cy="1342963"/>
      </dsp:txXfrm>
    </dsp:sp>
    <dsp:sp modelId="{4ED06F15-1304-4449-ABC5-C0960F136E93}">
      <dsp:nvSpPr>
        <dsp:cNvPr id="0" name=""/>
        <dsp:cNvSpPr/>
      </dsp:nvSpPr>
      <dsp:spPr>
        <a:xfrm>
          <a:off x="6853242" y="4169146"/>
          <a:ext cx="1141220" cy="50273"/>
        </a:xfrm>
        <a:custGeom>
          <a:avLst/>
          <a:gdLst/>
          <a:ahLst/>
          <a:cxnLst/>
          <a:rect l="0" t="0" r="0" b="0"/>
          <a:pathLst>
            <a:path>
              <a:moveTo>
                <a:pt x="0" y="25136"/>
              </a:moveTo>
              <a:lnTo>
                <a:pt x="1141220" y="25136"/>
              </a:lnTo>
            </a:path>
          </a:pathLst>
        </a:custGeom>
        <a:noFill/>
        <a:ln w="15875"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395322" y="4165753"/>
        <a:ext cx="57061" cy="57061"/>
      </dsp:txXfrm>
    </dsp:sp>
    <dsp:sp modelId="{69F87BB2-99D8-4F66-B8E2-70009DB0F068}">
      <dsp:nvSpPr>
        <dsp:cNvPr id="0" name=""/>
        <dsp:cNvSpPr/>
      </dsp:nvSpPr>
      <dsp:spPr>
        <a:xfrm>
          <a:off x="7994462" y="3481020"/>
          <a:ext cx="2853050" cy="1426525"/>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just" defTabSz="622300">
            <a:lnSpc>
              <a:spcPct val="90000"/>
            </a:lnSpc>
            <a:spcBef>
              <a:spcPct val="0"/>
            </a:spcBef>
            <a:spcAft>
              <a:spcPct val="35000"/>
            </a:spcAft>
            <a:buNone/>
          </a:pPr>
          <a:r>
            <a:rPr lang="en-US" sz="1400" kern="1200" dirty="0">
              <a:latin typeface="Times New Roman" panose="02020603050405020304" pitchFamily="18" charset="0"/>
              <a:cs typeface="Times New Roman" panose="02020603050405020304" pitchFamily="18" charset="0"/>
            </a:rPr>
            <a:t>- Lãnh đạo bộ, ban, ngành, tỉnh.</a:t>
          </a:r>
        </a:p>
        <a:p>
          <a:pPr marL="0" lvl="0" indent="0" algn="just" defTabSz="622300">
            <a:lnSpc>
              <a:spcPct val="90000"/>
            </a:lnSpc>
            <a:spcBef>
              <a:spcPct val="0"/>
            </a:spcBef>
            <a:spcAft>
              <a:spcPct val="35000"/>
            </a:spcAft>
            <a:buNone/>
          </a:pPr>
          <a:r>
            <a:rPr lang="en-US" sz="1400" kern="1200" dirty="0">
              <a:latin typeface="Times New Roman" panose="02020603050405020304" pitchFamily="18" charset="0"/>
              <a:cs typeface="Times New Roman" panose="02020603050405020304" pitchFamily="18" charset="0"/>
            </a:rPr>
            <a:t>- Thực hiện theo quy định “khung” và quy định tiêu chuẩn xét tặng cụ thể của bộ, ban, ngành, tỉnh  mình ban hành – phải phù hợp với tiêu chuẩn đã quy định tại Luật TĐKT.</a:t>
          </a:r>
        </a:p>
      </dsp:txBody>
      <dsp:txXfrm>
        <a:off x="8036243" y="3522801"/>
        <a:ext cx="2769488" cy="1342963"/>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9FBCA4-4F3D-46D5-A5F8-742BCD1B0E66}">
      <dsp:nvSpPr>
        <dsp:cNvPr id="0" name=""/>
        <dsp:cNvSpPr/>
      </dsp:nvSpPr>
      <dsp:spPr>
        <a:xfrm>
          <a:off x="375812" y="2484019"/>
          <a:ext cx="2759869" cy="1379934"/>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just" defTabSz="889000">
            <a:lnSpc>
              <a:spcPct val="90000"/>
            </a:lnSpc>
            <a:spcBef>
              <a:spcPct val="0"/>
            </a:spcBef>
            <a:spcAft>
              <a:spcPct val="35000"/>
            </a:spcAft>
            <a:buNone/>
          </a:pPr>
          <a:r>
            <a:rPr lang="en-US" sz="2000" kern="1200" dirty="0">
              <a:latin typeface="Times New Roman" panose="02020603050405020304" pitchFamily="18" charset="0"/>
              <a:cs typeface="Times New Roman" panose="02020603050405020304" pitchFamily="18" charset="0"/>
            </a:rPr>
            <a:t>BK của bộ, ban, ngành, tỉnh tặng cho tập thể có thành tích xuất sắc đột xuất</a:t>
          </a:r>
        </a:p>
      </dsp:txBody>
      <dsp:txXfrm>
        <a:off x="416229" y="2524436"/>
        <a:ext cx="2679035" cy="1299100"/>
      </dsp:txXfrm>
    </dsp:sp>
    <dsp:sp modelId="{15B37F78-7B8F-4193-9289-3522F2593653}">
      <dsp:nvSpPr>
        <dsp:cNvPr id="0" name=""/>
        <dsp:cNvSpPr/>
      </dsp:nvSpPr>
      <dsp:spPr>
        <a:xfrm rot="18495223">
          <a:off x="2796145" y="2450943"/>
          <a:ext cx="1783020" cy="45921"/>
        </a:xfrm>
        <a:custGeom>
          <a:avLst/>
          <a:gdLst/>
          <a:ahLst/>
          <a:cxnLst/>
          <a:rect l="0" t="0" r="0" b="0"/>
          <a:pathLst>
            <a:path>
              <a:moveTo>
                <a:pt x="0" y="22960"/>
              </a:moveTo>
              <a:lnTo>
                <a:pt x="1783020" y="22960"/>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3643080" y="2429328"/>
        <a:ext cx="89151" cy="89151"/>
      </dsp:txXfrm>
    </dsp:sp>
    <dsp:sp modelId="{72467CC7-E112-44B3-A585-EC87C5D4B56B}">
      <dsp:nvSpPr>
        <dsp:cNvPr id="0" name=""/>
        <dsp:cNvSpPr/>
      </dsp:nvSpPr>
      <dsp:spPr>
        <a:xfrm>
          <a:off x="4239630" y="1083854"/>
          <a:ext cx="2759869" cy="1379934"/>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just" defTabSz="800100">
            <a:lnSpc>
              <a:spcPct val="90000"/>
            </a:lnSpc>
            <a:spcBef>
              <a:spcPct val="0"/>
            </a:spcBef>
            <a:spcAft>
              <a:spcPct val="35000"/>
            </a:spcAft>
            <a:buNone/>
          </a:pPr>
          <a:r>
            <a:rPr lang="en-US" sz="1800" kern="1200" dirty="0">
              <a:latin typeface="Times New Roman" panose="02020603050405020304" pitchFamily="18" charset="0"/>
              <a:cs typeface="Times New Roman" panose="02020603050405020304" pitchFamily="18" charset="0"/>
            </a:rPr>
            <a:t>Vai trò của BNV</a:t>
          </a:r>
        </a:p>
        <a:p>
          <a:pPr marL="0" lvl="0" indent="0" algn="just" defTabSz="800100">
            <a:lnSpc>
              <a:spcPct val="90000"/>
            </a:lnSpc>
            <a:spcBef>
              <a:spcPct val="0"/>
            </a:spcBef>
            <a:spcAft>
              <a:spcPct val="35000"/>
            </a:spcAft>
            <a:buNone/>
          </a:pPr>
          <a:r>
            <a:rPr lang="en-US" sz="1800" kern="1200" dirty="0">
              <a:latin typeface="Times New Roman" panose="02020603050405020304" pitchFamily="18" charset="0"/>
              <a:cs typeface="Times New Roman" panose="02020603050405020304" pitchFamily="18" charset="0"/>
            </a:rPr>
            <a:t>(1) Cơ quan có thẩm quyền tham mưu ban hành TTHC; và (2) Cơ quan có thẩm quyền giải quyết TTHC</a:t>
          </a:r>
        </a:p>
      </dsp:txBody>
      <dsp:txXfrm>
        <a:off x="4280047" y="1124271"/>
        <a:ext cx="2679035" cy="1299100"/>
      </dsp:txXfrm>
    </dsp:sp>
    <dsp:sp modelId="{750537E2-32B6-48E9-9B46-6271887B565C}">
      <dsp:nvSpPr>
        <dsp:cNvPr id="0" name=""/>
        <dsp:cNvSpPr/>
      </dsp:nvSpPr>
      <dsp:spPr>
        <a:xfrm rot="19222056">
          <a:off x="6834766" y="1293702"/>
          <a:ext cx="1433414" cy="45921"/>
        </a:xfrm>
        <a:custGeom>
          <a:avLst/>
          <a:gdLst/>
          <a:ahLst/>
          <a:cxnLst/>
          <a:rect l="0" t="0" r="0" b="0"/>
          <a:pathLst>
            <a:path>
              <a:moveTo>
                <a:pt x="0" y="22960"/>
              </a:moveTo>
              <a:lnTo>
                <a:pt x="1433414" y="22960"/>
              </a:lnTo>
            </a:path>
          </a:pathLst>
        </a:custGeom>
        <a:noFill/>
        <a:ln w="15875"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515638" y="1280828"/>
        <a:ext cx="71670" cy="71670"/>
      </dsp:txXfrm>
    </dsp:sp>
    <dsp:sp modelId="{20506203-ECB6-4DDD-B98A-7BCCF272E2A8}">
      <dsp:nvSpPr>
        <dsp:cNvPr id="0" name=""/>
        <dsp:cNvSpPr/>
      </dsp:nvSpPr>
      <dsp:spPr>
        <a:xfrm>
          <a:off x="8103447" y="7629"/>
          <a:ext cx="2759869" cy="1703750"/>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just" defTabSz="533400">
            <a:lnSpc>
              <a:spcPct val="90000"/>
            </a:lnSpc>
            <a:spcBef>
              <a:spcPct val="0"/>
            </a:spcBef>
            <a:spcAft>
              <a:spcPct val="35000"/>
            </a:spcAft>
            <a:buNone/>
          </a:pPr>
          <a:r>
            <a:rPr lang="en-US" sz="1200" kern="1200" dirty="0">
              <a:latin typeface="Times New Roman" panose="02020603050405020304" pitchFamily="18" charset="0"/>
              <a:cs typeface="Times New Roman" panose="02020603050405020304" pitchFamily="18" charset="0"/>
            </a:rPr>
            <a:t>- Tham mưu ban hành quy định khung – TTHC </a:t>
          </a:r>
          <a:r>
            <a:rPr lang="en-US" sz="1200" kern="1200" dirty="0" err="1">
              <a:latin typeface="Times New Roman" panose="02020603050405020304" pitchFamily="18" charset="0"/>
              <a:cs typeface="Times New Roman" panose="02020603050405020304" pitchFamily="18" charset="0"/>
            </a:rPr>
            <a:t>nb</a:t>
          </a:r>
          <a:r>
            <a:rPr lang="en-US" sz="1200" kern="1200" dirty="0">
              <a:latin typeface="Times New Roman" panose="02020603050405020304" pitchFamily="18" charset="0"/>
              <a:cs typeface="Times New Roman" panose="02020603050405020304" pitchFamily="18" charset="0"/>
            </a:rPr>
            <a:t> thuộc phạm vi quản lý của BNV:</a:t>
          </a:r>
        </a:p>
        <a:p>
          <a:pPr marL="0" lvl="0" indent="0" algn="just" defTabSz="533400">
            <a:lnSpc>
              <a:spcPct val="90000"/>
            </a:lnSpc>
            <a:spcBef>
              <a:spcPct val="0"/>
            </a:spcBef>
            <a:spcAft>
              <a:spcPct val="35000"/>
            </a:spcAft>
            <a:buNone/>
          </a:pPr>
          <a:r>
            <a:rPr lang="en-US" sz="1200" kern="1200" dirty="0">
              <a:latin typeface="Times New Roman" panose="02020603050405020304" pitchFamily="18" charset="0"/>
              <a:cs typeface="Times New Roman" panose="02020603050405020304" pitchFamily="18" charset="0"/>
            </a:rPr>
            <a:t>+ Phải công bố đầy đủ, chính xác, kịp thời để làm căn cứ cho bộ, </a:t>
          </a:r>
          <a:r>
            <a:rPr lang="en-US" sz="1200" kern="1200" dirty="0" err="1">
              <a:latin typeface="Times New Roman" panose="02020603050405020304" pitchFamily="18" charset="0"/>
              <a:cs typeface="Times New Roman" panose="02020603050405020304" pitchFamily="18" charset="0"/>
            </a:rPr>
            <a:t>đp</a:t>
          </a:r>
          <a:r>
            <a:rPr lang="en-US" sz="1200" kern="1200" dirty="0">
              <a:latin typeface="Times New Roman" panose="02020603050405020304" pitchFamily="18" charset="0"/>
              <a:cs typeface="Times New Roman" panose="02020603050405020304" pitchFamily="18" charset="0"/>
            </a:rPr>
            <a:t> công bố.</a:t>
          </a:r>
        </a:p>
        <a:p>
          <a:pPr marL="0" lvl="0" indent="0" algn="just" defTabSz="533400">
            <a:lnSpc>
              <a:spcPct val="90000"/>
            </a:lnSpc>
            <a:spcBef>
              <a:spcPct val="0"/>
            </a:spcBef>
            <a:spcAft>
              <a:spcPct val="35000"/>
            </a:spcAft>
            <a:buNone/>
          </a:pPr>
          <a:r>
            <a:rPr lang="en-US" sz="1200" kern="1200" dirty="0">
              <a:latin typeface="Times New Roman" panose="02020603050405020304" pitchFamily="18" charset="0"/>
              <a:cs typeface="Times New Roman" panose="02020603050405020304" pitchFamily="18" charset="0"/>
            </a:rPr>
            <a:t>+ Kiểm soát việc ban hành quy định chi tiết của bộ, </a:t>
          </a:r>
          <a:r>
            <a:rPr lang="en-US" sz="1200" kern="1200" dirty="0" err="1">
              <a:latin typeface="Times New Roman" panose="02020603050405020304" pitchFamily="18" charset="0"/>
              <a:cs typeface="Times New Roman" panose="02020603050405020304" pitchFamily="18" charset="0"/>
            </a:rPr>
            <a:t>đp</a:t>
          </a:r>
          <a:r>
            <a:rPr lang="en-US" sz="1200" kern="1200" dirty="0">
              <a:latin typeface="Times New Roman" panose="02020603050405020304" pitchFamily="18" charset="0"/>
              <a:cs typeface="Times New Roman" panose="02020603050405020304" pitchFamily="18" charset="0"/>
            </a:rPr>
            <a:t> về tiêu chuẩn xét tặng BK.</a:t>
          </a:r>
        </a:p>
        <a:p>
          <a:pPr marL="0" lvl="0" indent="0" algn="just" defTabSz="533400">
            <a:lnSpc>
              <a:spcPct val="90000"/>
            </a:lnSpc>
            <a:spcBef>
              <a:spcPct val="0"/>
            </a:spcBef>
            <a:spcAft>
              <a:spcPct val="35000"/>
            </a:spcAft>
            <a:buNone/>
          </a:pPr>
          <a:r>
            <a:rPr lang="en-US" sz="1200" kern="1200" dirty="0">
              <a:latin typeface="Times New Roman" panose="02020603050405020304" pitchFamily="18" charset="0"/>
              <a:cs typeface="Times New Roman" panose="02020603050405020304" pitchFamily="18" charset="0"/>
            </a:rPr>
            <a:t>+ Thường xuyên rà soát, ĐGH TTHC.</a:t>
          </a:r>
        </a:p>
      </dsp:txBody>
      <dsp:txXfrm>
        <a:off x="8153348" y="57530"/>
        <a:ext cx="2660067" cy="1603948"/>
      </dsp:txXfrm>
    </dsp:sp>
    <dsp:sp modelId="{4C385387-A8BF-4A71-BACF-19F2C61804E5}">
      <dsp:nvSpPr>
        <dsp:cNvPr id="0" name=""/>
        <dsp:cNvSpPr/>
      </dsp:nvSpPr>
      <dsp:spPr>
        <a:xfrm rot="2452399">
          <a:off x="6821502" y="2228546"/>
          <a:ext cx="1459943" cy="45921"/>
        </a:xfrm>
        <a:custGeom>
          <a:avLst/>
          <a:gdLst/>
          <a:ahLst/>
          <a:cxnLst/>
          <a:rect l="0" t="0" r="0" b="0"/>
          <a:pathLst>
            <a:path>
              <a:moveTo>
                <a:pt x="0" y="22960"/>
              </a:moveTo>
              <a:lnTo>
                <a:pt x="1459943" y="22960"/>
              </a:lnTo>
            </a:path>
          </a:pathLst>
        </a:custGeom>
        <a:noFill/>
        <a:ln w="15875"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514975" y="2215008"/>
        <a:ext cx="72997" cy="72997"/>
      </dsp:txXfrm>
    </dsp:sp>
    <dsp:sp modelId="{BF063F48-EFC5-4676-81AC-4F859D0E76DC}">
      <dsp:nvSpPr>
        <dsp:cNvPr id="0" name=""/>
        <dsp:cNvSpPr/>
      </dsp:nvSpPr>
      <dsp:spPr>
        <a:xfrm>
          <a:off x="8103447" y="1918370"/>
          <a:ext cx="2759869" cy="1621644"/>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just" defTabSz="533400">
            <a:lnSpc>
              <a:spcPct val="90000"/>
            </a:lnSpc>
            <a:spcBef>
              <a:spcPct val="0"/>
            </a:spcBef>
            <a:spcAft>
              <a:spcPct val="35000"/>
            </a:spcAft>
            <a:buNone/>
          </a:pPr>
          <a:r>
            <a:rPr lang="en-US" sz="1200" kern="1200" dirty="0">
              <a:latin typeface="Times New Roman" panose="02020603050405020304" pitchFamily="18" charset="0"/>
              <a:cs typeface="Times New Roman" panose="02020603050405020304" pitchFamily="18" charset="0"/>
            </a:rPr>
            <a:t>- Cơ quan có thẩm quyền giải quyết TTHC:</a:t>
          </a:r>
        </a:p>
        <a:p>
          <a:pPr marL="0" lvl="0" indent="0" algn="just" defTabSz="533400">
            <a:lnSpc>
              <a:spcPct val="90000"/>
            </a:lnSpc>
            <a:spcBef>
              <a:spcPct val="0"/>
            </a:spcBef>
            <a:spcAft>
              <a:spcPct val="35000"/>
            </a:spcAft>
            <a:buNone/>
          </a:pPr>
          <a:r>
            <a:rPr lang="en-US" sz="1200" kern="1200" dirty="0">
              <a:latin typeface="Times New Roman" panose="02020603050405020304" pitchFamily="18" charset="0"/>
              <a:cs typeface="Times New Roman" panose="02020603050405020304" pitchFamily="18" charset="0"/>
            </a:rPr>
            <a:t> + Ban hành quy định, hướng dẫn về tiêu chuẩn xét tặng BK của Bộ (tại TT của BT); công bố đầy đủ (theo quy định khung và quy định cụ thể của BNV).</a:t>
          </a:r>
        </a:p>
        <a:p>
          <a:pPr marL="0" lvl="0" indent="0" algn="just" defTabSz="533400">
            <a:lnSpc>
              <a:spcPct val="90000"/>
            </a:lnSpc>
            <a:spcBef>
              <a:spcPct val="0"/>
            </a:spcBef>
            <a:spcAft>
              <a:spcPct val="35000"/>
            </a:spcAft>
            <a:buNone/>
          </a:pPr>
          <a:r>
            <a:rPr lang="en-US" sz="1200" kern="1200" dirty="0">
              <a:latin typeface="Times New Roman" panose="02020603050405020304" pitchFamily="18" charset="0"/>
              <a:cs typeface="Times New Roman" panose="02020603050405020304" pitchFamily="18" charset="0"/>
            </a:rPr>
            <a:t>+ Tổ chức thực hiện TTHC.</a:t>
          </a:r>
        </a:p>
        <a:p>
          <a:pPr marL="0" lvl="0" indent="0" algn="just" defTabSz="533400">
            <a:lnSpc>
              <a:spcPct val="90000"/>
            </a:lnSpc>
            <a:spcBef>
              <a:spcPct val="0"/>
            </a:spcBef>
            <a:spcAft>
              <a:spcPct val="35000"/>
            </a:spcAft>
            <a:buNone/>
          </a:pPr>
          <a:r>
            <a:rPr lang="en-US" sz="1200" kern="1200" dirty="0">
              <a:latin typeface="Times New Roman" panose="02020603050405020304" pitchFamily="18" charset="0"/>
              <a:cs typeface="Times New Roman" panose="02020603050405020304" pitchFamily="18" charset="0"/>
            </a:rPr>
            <a:t>+ Thường xuyên rà soát, ĐGH TTHC.</a:t>
          </a:r>
        </a:p>
        <a:p>
          <a:pPr marL="0" lvl="0" indent="0" algn="just" defTabSz="533400">
            <a:lnSpc>
              <a:spcPct val="90000"/>
            </a:lnSpc>
            <a:spcBef>
              <a:spcPct val="0"/>
            </a:spcBef>
            <a:spcAft>
              <a:spcPct val="35000"/>
            </a:spcAft>
            <a:buNone/>
          </a:pPr>
          <a:endParaRPr lang="en-US" sz="1200" kern="1200" dirty="0">
            <a:latin typeface="Times New Roman" panose="02020603050405020304" pitchFamily="18" charset="0"/>
            <a:cs typeface="Times New Roman" panose="02020603050405020304" pitchFamily="18" charset="0"/>
          </a:endParaRPr>
        </a:p>
      </dsp:txBody>
      <dsp:txXfrm>
        <a:off x="8150943" y="1965866"/>
        <a:ext cx="2664877" cy="1526652"/>
      </dsp:txXfrm>
    </dsp:sp>
    <dsp:sp modelId="{D12B9744-6C14-4248-9332-BE0DC77C8C05}">
      <dsp:nvSpPr>
        <dsp:cNvPr id="0" name=""/>
        <dsp:cNvSpPr/>
      </dsp:nvSpPr>
      <dsp:spPr>
        <a:xfrm rot="3104777">
          <a:off x="2796145" y="3851108"/>
          <a:ext cx="1783020" cy="45921"/>
        </a:xfrm>
        <a:custGeom>
          <a:avLst/>
          <a:gdLst/>
          <a:ahLst/>
          <a:cxnLst/>
          <a:rect l="0" t="0" r="0" b="0"/>
          <a:pathLst>
            <a:path>
              <a:moveTo>
                <a:pt x="0" y="22960"/>
              </a:moveTo>
              <a:lnTo>
                <a:pt x="1783020" y="22960"/>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3643080" y="3829493"/>
        <a:ext cx="89151" cy="89151"/>
      </dsp:txXfrm>
    </dsp:sp>
    <dsp:sp modelId="{E830797F-6A37-4392-B20F-528618176BCE}">
      <dsp:nvSpPr>
        <dsp:cNvPr id="0" name=""/>
        <dsp:cNvSpPr/>
      </dsp:nvSpPr>
      <dsp:spPr>
        <a:xfrm>
          <a:off x="4239630" y="3884184"/>
          <a:ext cx="2759869" cy="1379934"/>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just" defTabSz="889000">
            <a:lnSpc>
              <a:spcPct val="90000"/>
            </a:lnSpc>
            <a:spcBef>
              <a:spcPct val="0"/>
            </a:spcBef>
            <a:spcAft>
              <a:spcPts val="0"/>
            </a:spcAft>
            <a:buNone/>
          </a:pPr>
          <a:r>
            <a:rPr lang="en-US" sz="2000" kern="1200" dirty="0">
              <a:latin typeface="Times New Roman" panose="02020603050405020304" pitchFamily="18" charset="0"/>
              <a:cs typeface="Times New Roman" panose="02020603050405020304" pitchFamily="18" charset="0"/>
            </a:rPr>
            <a:t>Vai trò của các bộ, ngành khác, các tỉnh): Cơ quan có thẩm quyền giải quyết TTHC</a:t>
          </a:r>
        </a:p>
      </dsp:txBody>
      <dsp:txXfrm>
        <a:off x="4280047" y="3924601"/>
        <a:ext cx="2679035" cy="1299100"/>
      </dsp:txXfrm>
    </dsp:sp>
    <dsp:sp modelId="{4ED06F15-1304-4449-ABC5-C0960F136E93}">
      <dsp:nvSpPr>
        <dsp:cNvPr id="0" name=""/>
        <dsp:cNvSpPr/>
      </dsp:nvSpPr>
      <dsp:spPr>
        <a:xfrm>
          <a:off x="6999499" y="4551190"/>
          <a:ext cx="1103947" cy="45921"/>
        </a:xfrm>
        <a:custGeom>
          <a:avLst/>
          <a:gdLst/>
          <a:ahLst/>
          <a:cxnLst/>
          <a:rect l="0" t="0" r="0" b="0"/>
          <a:pathLst>
            <a:path>
              <a:moveTo>
                <a:pt x="0" y="22960"/>
              </a:moveTo>
              <a:lnTo>
                <a:pt x="1103947" y="22960"/>
              </a:lnTo>
            </a:path>
          </a:pathLst>
        </a:custGeom>
        <a:noFill/>
        <a:ln w="15875" cap="rnd"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523875" y="4546552"/>
        <a:ext cx="55197" cy="55197"/>
      </dsp:txXfrm>
    </dsp:sp>
    <dsp:sp modelId="{69F87BB2-99D8-4F66-B8E2-70009DB0F068}">
      <dsp:nvSpPr>
        <dsp:cNvPr id="0" name=""/>
        <dsp:cNvSpPr/>
      </dsp:nvSpPr>
      <dsp:spPr>
        <a:xfrm>
          <a:off x="8103447" y="3747004"/>
          <a:ext cx="2759869" cy="1654293"/>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just" defTabSz="533400">
            <a:lnSpc>
              <a:spcPct val="90000"/>
            </a:lnSpc>
            <a:spcBef>
              <a:spcPct val="0"/>
            </a:spcBef>
            <a:spcAft>
              <a:spcPct val="35000"/>
            </a:spcAft>
            <a:buNone/>
          </a:pPr>
          <a:r>
            <a:rPr lang="en-US" sz="1200" kern="1200" dirty="0">
              <a:latin typeface="Times New Roman" panose="02020603050405020304" pitchFamily="18" charset="0"/>
              <a:cs typeface="Times New Roman" panose="02020603050405020304" pitchFamily="18" charset="0"/>
            </a:rPr>
            <a:t>- Cơ quan có thẩm quyền giải quyết TTHC:</a:t>
          </a:r>
        </a:p>
        <a:p>
          <a:pPr marL="0" lvl="0" indent="0" algn="just" defTabSz="533400">
            <a:lnSpc>
              <a:spcPct val="90000"/>
            </a:lnSpc>
            <a:spcBef>
              <a:spcPct val="0"/>
            </a:spcBef>
            <a:spcAft>
              <a:spcPct val="35000"/>
            </a:spcAft>
            <a:buNone/>
          </a:pPr>
          <a:r>
            <a:rPr lang="en-US" sz="1200" kern="1200" dirty="0">
              <a:latin typeface="Times New Roman" panose="02020603050405020304" pitchFamily="18" charset="0"/>
              <a:cs typeface="Times New Roman" panose="02020603050405020304" pitchFamily="18" charset="0"/>
            </a:rPr>
            <a:t>+ Ban hành quy định, hướng dẫn về tiêu chuẩn xét tặng BK của BQP (tại TT của BT); công bố đầy đủ (theo quy định khung và quy định cụ thể của BQP).</a:t>
          </a:r>
        </a:p>
        <a:p>
          <a:pPr marL="0" lvl="0" indent="0" algn="just" defTabSz="533400">
            <a:lnSpc>
              <a:spcPct val="90000"/>
            </a:lnSpc>
            <a:spcBef>
              <a:spcPct val="0"/>
            </a:spcBef>
            <a:spcAft>
              <a:spcPct val="35000"/>
            </a:spcAft>
            <a:buNone/>
          </a:pPr>
          <a:r>
            <a:rPr lang="en-US" sz="1200" kern="1200" dirty="0">
              <a:latin typeface="Times New Roman" panose="02020603050405020304" pitchFamily="18" charset="0"/>
              <a:cs typeface="Times New Roman" panose="02020603050405020304" pitchFamily="18" charset="0"/>
            </a:rPr>
            <a:t>+ Tổ chức thực hiện TTHC.</a:t>
          </a:r>
        </a:p>
        <a:p>
          <a:pPr marL="0" lvl="0" indent="0" algn="just" defTabSz="533400">
            <a:lnSpc>
              <a:spcPct val="90000"/>
            </a:lnSpc>
            <a:spcBef>
              <a:spcPct val="0"/>
            </a:spcBef>
            <a:spcAft>
              <a:spcPct val="35000"/>
            </a:spcAft>
            <a:buNone/>
          </a:pPr>
          <a:r>
            <a:rPr lang="en-US" sz="1200" kern="1200" dirty="0">
              <a:latin typeface="Times New Roman" panose="02020603050405020304" pitchFamily="18" charset="0"/>
              <a:cs typeface="Times New Roman" panose="02020603050405020304" pitchFamily="18" charset="0"/>
            </a:rPr>
            <a:t>+ Thường xuyên rà soát, ĐGH TTHC</a:t>
          </a:r>
          <a:r>
            <a:rPr lang="en-US" sz="1400" kern="1200" dirty="0">
              <a:latin typeface="Times New Roman" panose="02020603050405020304" pitchFamily="18" charset="0"/>
              <a:cs typeface="Times New Roman" panose="02020603050405020304" pitchFamily="18" charset="0"/>
            </a:rPr>
            <a:t>.</a:t>
          </a:r>
        </a:p>
      </dsp:txBody>
      <dsp:txXfrm>
        <a:off x="8151900" y="3795457"/>
        <a:ext cx="2662963" cy="1557387"/>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DE0CED-4C23-4A6D-A01C-7E297F3F6D9E}">
      <dsp:nvSpPr>
        <dsp:cNvPr id="0" name=""/>
        <dsp:cNvSpPr/>
      </dsp:nvSpPr>
      <dsp:spPr>
        <a:xfrm>
          <a:off x="568165" y="1937"/>
          <a:ext cx="4936007" cy="2130635"/>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vi-VN" sz="1800" kern="1200" dirty="0">
              <a:latin typeface="Tahoma" panose="020B0604030504040204" pitchFamily="34" charset="0"/>
              <a:ea typeface="Tahoma" panose="020B0604030504040204" pitchFamily="34" charset="0"/>
              <a:cs typeface="Tahoma" panose="020B0604030504040204" pitchFamily="34" charset="0"/>
            </a:rPr>
            <a:t>1</a:t>
          </a:r>
          <a:r>
            <a:rPr lang="vi-VN" sz="2000" kern="1200" dirty="0">
              <a:latin typeface="Tahoma" panose="020B0604030504040204" pitchFamily="34" charset="0"/>
              <a:ea typeface="Tahoma" panose="020B0604030504040204" pitchFamily="34" charset="0"/>
              <a:cs typeface="Tahoma" panose="020B0604030504040204" pitchFamily="34" charset="0"/>
            </a:rPr>
            <a:t>. </a:t>
          </a:r>
          <a:r>
            <a:rPr lang="en-US" sz="2000" kern="1200" dirty="0" err="1">
              <a:latin typeface="Tahoma" panose="020B0604030504040204" pitchFamily="34" charset="0"/>
              <a:ea typeface="Tahoma" panose="020B0604030504040204" pitchFamily="34" charset="0"/>
              <a:cs typeface="Tahoma" panose="020B0604030504040204" pitchFamily="34" charset="0"/>
            </a:rPr>
            <a:t>Tổ</a:t>
          </a:r>
          <a:r>
            <a:rPr lang="en-US" sz="2000" kern="1200" dirty="0">
              <a:latin typeface="Tahoma" panose="020B0604030504040204" pitchFamily="34" charset="0"/>
              <a:ea typeface="Tahoma" panose="020B0604030504040204" pitchFamily="34" charset="0"/>
              <a:cs typeface="Tahoma" panose="020B0604030504040204" pitchFamily="34" charset="0"/>
            </a:rPr>
            <a:t> </a:t>
          </a:r>
          <a:r>
            <a:rPr lang="en-US" sz="2000" kern="1200" dirty="0" err="1">
              <a:latin typeface="Tahoma" panose="020B0604030504040204" pitchFamily="34" charset="0"/>
              <a:ea typeface="Tahoma" panose="020B0604030504040204" pitchFamily="34" charset="0"/>
              <a:cs typeface="Tahoma" panose="020B0604030504040204" pitchFamily="34" charset="0"/>
            </a:rPr>
            <a:t>chức</a:t>
          </a:r>
          <a:r>
            <a:rPr lang="en-US" sz="2000" kern="1200" dirty="0">
              <a:latin typeface="Tahoma" panose="020B0604030504040204" pitchFamily="34" charset="0"/>
              <a:ea typeface="Tahoma" panose="020B0604030504040204" pitchFamily="34" charset="0"/>
              <a:cs typeface="Tahoma" panose="020B0604030504040204" pitchFamily="34" charset="0"/>
            </a:rPr>
            <a:t> </a:t>
          </a:r>
          <a:r>
            <a:rPr lang="en-US" sz="2000" kern="1200" dirty="0" err="1">
              <a:latin typeface="Tahoma" panose="020B0604030504040204" pitchFamily="34" charset="0"/>
              <a:ea typeface="Tahoma" panose="020B0604030504040204" pitchFamily="34" charset="0"/>
              <a:cs typeface="Tahoma" panose="020B0604030504040204" pitchFamily="34" charset="0"/>
            </a:rPr>
            <a:t>rà</a:t>
          </a:r>
          <a:r>
            <a:rPr lang="en-US" sz="2000" kern="1200" dirty="0">
              <a:latin typeface="Tahoma" panose="020B0604030504040204" pitchFamily="34" charset="0"/>
              <a:ea typeface="Tahoma" panose="020B0604030504040204" pitchFamily="34" charset="0"/>
              <a:cs typeface="Tahoma" panose="020B0604030504040204" pitchFamily="34" charset="0"/>
            </a:rPr>
            <a:t> </a:t>
          </a:r>
          <a:r>
            <a:rPr lang="en-US" sz="2000" kern="1200" dirty="0" err="1">
              <a:latin typeface="Tahoma" panose="020B0604030504040204" pitchFamily="34" charset="0"/>
              <a:ea typeface="Tahoma" panose="020B0604030504040204" pitchFamily="34" charset="0"/>
              <a:cs typeface="Tahoma" panose="020B0604030504040204" pitchFamily="34" charset="0"/>
            </a:rPr>
            <a:t>soát</a:t>
          </a:r>
          <a:r>
            <a:rPr lang="vi-VN" sz="2000" kern="1200" dirty="0">
              <a:latin typeface="Tahoma" panose="020B0604030504040204" pitchFamily="34" charset="0"/>
              <a:ea typeface="Tahoma" panose="020B0604030504040204" pitchFamily="34" charset="0"/>
              <a:cs typeface="Tahoma" panose="020B0604030504040204" pitchFamily="34" charset="0"/>
            </a:rPr>
            <a:t> </a:t>
          </a:r>
          <a:r>
            <a:rPr lang="en-US" sz="2000" kern="1200" dirty="0" err="1">
              <a:latin typeface="Tahoma" panose="020B0604030504040204" pitchFamily="34" charset="0"/>
              <a:ea typeface="Tahoma" panose="020B0604030504040204" pitchFamily="34" charset="0"/>
              <a:cs typeface="Tahoma" panose="020B0604030504040204" pitchFamily="34" charset="0"/>
            </a:rPr>
            <a:t>các</a:t>
          </a:r>
          <a:r>
            <a:rPr lang="en-US" sz="2000" kern="1200" dirty="0">
              <a:latin typeface="Tahoma" panose="020B0604030504040204" pitchFamily="34" charset="0"/>
              <a:ea typeface="Tahoma" panose="020B0604030504040204" pitchFamily="34" charset="0"/>
              <a:cs typeface="Tahoma" panose="020B0604030504040204" pitchFamily="34" charset="0"/>
            </a:rPr>
            <a:t> VB</a:t>
          </a:r>
          <a:r>
            <a:rPr lang="vi-VN" sz="2000" kern="1200" dirty="0">
              <a:latin typeface="Tahoma" panose="020B0604030504040204" pitchFamily="34" charset="0"/>
              <a:ea typeface="Tahoma" panose="020B0604030504040204" pitchFamily="34" charset="0"/>
              <a:cs typeface="Tahoma" panose="020B0604030504040204" pitchFamily="34" charset="0"/>
            </a:rPr>
            <a:t>, các công việc triển khai theo chức năng, nhiệm vụ; THAM KHẢO DANH MỤC TẠI CÔNG VĂN 5990/VPCP-KSTT NGÀY 22/8/2024 để </a:t>
          </a:r>
          <a:r>
            <a:rPr lang="en-US" sz="2000" kern="1200" dirty="0" err="1">
              <a:latin typeface="Tahoma" panose="020B0604030504040204" pitchFamily="34" charset="0"/>
              <a:ea typeface="Tahoma" panose="020B0604030504040204" pitchFamily="34" charset="0"/>
              <a:cs typeface="Tahoma" panose="020B0604030504040204" pitchFamily="34" charset="0"/>
            </a:rPr>
            <a:t>thống</a:t>
          </a:r>
          <a:r>
            <a:rPr lang="en-US" sz="2000" kern="1200" dirty="0">
              <a:latin typeface="Tahoma" panose="020B0604030504040204" pitchFamily="34" charset="0"/>
              <a:ea typeface="Tahoma" panose="020B0604030504040204" pitchFamily="34" charset="0"/>
              <a:cs typeface="Tahoma" panose="020B0604030504040204" pitchFamily="34" charset="0"/>
            </a:rPr>
            <a:t> </a:t>
          </a:r>
          <a:r>
            <a:rPr lang="en-US" sz="2000" kern="1200" dirty="0" err="1">
              <a:latin typeface="Tahoma" panose="020B0604030504040204" pitchFamily="34" charset="0"/>
              <a:ea typeface="Tahoma" panose="020B0604030504040204" pitchFamily="34" charset="0"/>
              <a:cs typeface="Tahoma" panose="020B0604030504040204" pitchFamily="34" charset="0"/>
            </a:rPr>
            <a:t>kê</a:t>
          </a:r>
          <a:r>
            <a:rPr lang="en-US" sz="2000" kern="1200" dirty="0">
              <a:latin typeface="Tahoma" panose="020B0604030504040204" pitchFamily="34" charset="0"/>
              <a:ea typeface="Tahoma" panose="020B0604030504040204" pitchFamily="34" charset="0"/>
              <a:cs typeface="Tahoma" panose="020B0604030504040204" pitchFamily="34" charset="0"/>
            </a:rPr>
            <a:t>, </a:t>
          </a:r>
          <a:r>
            <a:rPr lang="en-US" sz="2000" kern="1200" dirty="0" err="1">
              <a:latin typeface="Tahoma" panose="020B0604030504040204" pitchFamily="34" charset="0"/>
              <a:ea typeface="Tahoma" panose="020B0604030504040204" pitchFamily="34" charset="0"/>
              <a:cs typeface="Tahoma" panose="020B0604030504040204" pitchFamily="34" charset="0"/>
            </a:rPr>
            <a:t>công</a:t>
          </a:r>
          <a:r>
            <a:rPr lang="en-US" sz="2000" kern="1200" dirty="0">
              <a:latin typeface="Tahoma" panose="020B0604030504040204" pitchFamily="34" charset="0"/>
              <a:ea typeface="Tahoma" panose="020B0604030504040204" pitchFamily="34" charset="0"/>
              <a:cs typeface="Tahoma" panose="020B0604030504040204" pitchFamily="34" charset="0"/>
            </a:rPr>
            <a:t> </a:t>
          </a:r>
          <a:r>
            <a:rPr lang="en-US" sz="2000" kern="1200" dirty="0" err="1">
              <a:latin typeface="Tahoma" panose="020B0604030504040204" pitchFamily="34" charset="0"/>
              <a:ea typeface="Tahoma" panose="020B0604030504040204" pitchFamily="34" charset="0"/>
              <a:cs typeface="Tahoma" panose="020B0604030504040204" pitchFamily="34" charset="0"/>
            </a:rPr>
            <a:t>bố</a:t>
          </a:r>
          <a:r>
            <a:rPr lang="en-US" sz="2000" kern="1200" dirty="0">
              <a:latin typeface="Tahoma" panose="020B0604030504040204" pitchFamily="34" charset="0"/>
              <a:ea typeface="Tahoma" panose="020B0604030504040204" pitchFamily="34" charset="0"/>
              <a:cs typeface="Tahoma" panose="020B0604030504040204" pitchFamily="34" charset="0"/>
            </a:rPr>
            <a:t> </a:t>
          </a:r>
          <a:r>
            <a:rPr lang="en-US" sz="2000" kern="1200" dirty="0" err="1">
              <a:latin typeface="Tahoma" panose="020B0604030504040204" pitchFamily="34" charset="0"/>
              <a:ea typeface="Tahoma" panose="020B0604030504040204" pitchFamily="34" charset="0"/>
              <a:cs typeface="Tahoma" panose="020B0604030504040204" pitchFamily="34" charset="0"/>
            </a:rPr>
            <a:t>bổ</a:t>
          </a:r>
          <a:r>
            <a:rPr lang="en-US" sz="2000" kern="1200" dirty="0">
              <a:latin typeface="Tahoma" panose="020B0604030504040204" pitchFamily="34" charset="0"/>
              <a:ea typeface="Tahoma" panose="020B0604030504040204" pitchFamily="34" charset="0"/>
              <a:cs typeface="Tahoma" panose="020B0604030504040204" pitchFamily="34" charset="0"/>
            </a:rPr>
            <a:t> sung</a:t>
          </a:r>
          <a:r>
            <a:rPr lang="vi-VN" sz="2000" kern="1200" dirty="0">
              <a:latin typeface="Tahoma" panose="020B0604030504040204" pitchFamily="34" charset="0"/>
              <a:ea typeface="Tahoma" panose="020B0604030504040204" pitchFamily="34" charset="0"/>
              <a:cs typeface="Tahoma" panose="020B0604030504040204" pitchFamily="34" charset="0"/>
            </a:rPr>
            <a:t> danh mục TTHC nội bộ; bảo đảm đầy đủ, đúng phạm vi</a:t>
          </a:r>
          <a:r>
            <a:rPr lang="en-US" sz="2000" kern="1200" dirty="0">
              <a:latin typeface="Tahoma" panose="020B0604030504040204" pitchFamily="34" charset="0"/>
              <a:ea typeface="Tahoma" panose="020B0604030504040204" pitchFamily="34" charset="0"/>
              <a:cs typeface="Tahoma" panose="020B0604030504040204" pitchFamily="34" charset="0"/>
            </a:rPr>
            <a:t>.</a:t>
          </a:r>
          <a:endParaRPr lang="en-US" sz="2000" kern="1200" dirty="0"/>
        </a:p>
      </dsp:txBody>
      <dsp:txXfrm>
        <a:off x="568165" y="1937"/>
        <a:ext cx="4936007" cy="2130635"/>
      </dsp:txXfrm>
    </dsp:sp>
    <dsp:sp modelId="{59092494-04FF-4E1E-842C-9D00446E3A99}">
      <dsp:nvSpPr>
        <dsp:cNvPr id="0" name=""/>
        <dsp:cNvSpPr/>
      </dsp:nvSpPr>
      <dsp:spPr>
        <a:xfrm>
          <a:off x="5859278" y="1937"/>
          <a:ext cx="4918216" cy="2130635"/>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just" defTabSz="889000">
            <a:lnSpc>
              <a:spcPct val="90000"/>
            </a:lnSpc>
            <a:spcBef>
              <a:spcPct val="0"/>
            </a:spcBef>
            <a:spcAft>
              <a:spcPct val="35000"/>
            </a:spcAft>
            <a:buNone/>
          </a:pPr>
          <a:r>
            <a:rPr lang="en-US" sz="2000" b="0" i="0" kern="1200" dirty="0"/>
            <a:t>3</a:t>
          </a:r>
          <a:r>
            <a:rPr lang="vi-VN" sz="2000" b="0" i="0" kern="1200" dirty="0"/>
            <a:t>. </a:t>
          </a:r>
          <a:r>
            <a:rPr lang="vi-VN" sz="2000" b="0" i="0" kern="1200" dirty="0" err="1"/>
            <a:t>Thực</a:t>
          </a:r>
          <a:r>
            <a:rPr lang="vi-VN" sz="2000" b="0" i="0" kern="1200" dirty="0"/>
            <a:t> </a:t>
          </a:r>
          <a:r>
            <a:rPr lang="vi-VN" sz="2000" b="0" i="0" kern="1200" dirty="0" err="1"/>
            <a:t>hiện</a:t>
          </a:r>
          <a:r>
            <a:rPr lang="vi-VN" sz="2000" b="0" i="0" kern="1200" dirty="0"/>
            <a:t> </a:t>
          </a:r>
          <a:r>
            <a:rPr lang="vi-VN" sz="2000" b="0" i="0" kern="1200" dirty="0" err="1"/>
            <a:t>kiểm</a:t>
          </a:r>
          <a:r>
            <a:rPr lang="vi-VN" sz="2000" b="0" i="0" kern="1200" dirty="0"/>
            <a:t> </a:t>
          </a:r>
          <a:r>
            <a:rPr lang="vi-VN" sz="2000" b="0" i="0" kern="1200" dirty="0" err="1"/>
            <a:t>soát</a:t>
          </a:r>
          <a:r>
            <a:rPr lang="vi-VN" sz="2000" b="0" i="0" kern="1200" dirty="0"/>
            <a:t> TTHC </a:t>
          </a:r>
          <a:r>
            <a:rPr lang="vi-VN" sz="2000" b="0" i="0" kern="1200" dirty="0" err="1"/>
            <a:t>nội</a:t>
          </a:r>
          <a:r>
            <a:rPr lang="vi-VN" sz="2000" b="0" i="0" kern="1200" dirty="0"/>
            <a:t> </a:t>
          </a:r>
          <a:r>
            <a:rPr lang="vi-VN" sz="2000" b="0" i="0" kern="1200" dirty="0" err="1"/>
            <a:t>bộ</a:t>
          </a:r>
          <a:r>
            <a:rPr lang="vi-VN" sz="2000" b="0" i="0" kern="1200" dirty="0"/>
            <a:t> ngay trong </a:t>
          </a:r>
          <a:r>
            <a:rPr lang="vi-VN" sz="2000" b="0" i="0" kern="1200" dirty="0" err="1"/>
            <a:t>quá</a:t>
          </a:r>
          <a:r>
            <a:rPr lang="vi-VN" sz="2000" b="0" i="0" kern="1200" dirty="0"/>
            <a:t> </a:t>
          </a:r>
          <a:r>
            <a:rPr lang="vi-VN" sz="2000" b="0" i="0" kern="1200" dirty="0" err="1"/>
            <a:t>trình</a:t>
          </a:r>
          <a:r>
            <a:rPr lang="vi-VN" sz="2000" b="0" i="0" kern="1200" dirty="0"/>
            <a:t> </a:t>
          </a:r>
          <a:r>
            <a:rPr lang="vi-VN" sz="2000" b="0" i="0" kern="1200" dirty="0" err="1"/>
            <a:t>dự</a:t>
          </a:r>
          <a:r>
            <a:rPr lang="vi-VN" sz="2000" b="0" i="0" kern="1200" dirty="0"/>
            <a:t> </a:t>
          </a:r>
          <a:r>
            <a:rPr lang="vi-VN" sz="2000" b="0" i="0" kern="1200" dirty="0" err="1"/>
            <a:t>thảo</a:t>
          </a:r>
          <a:r>
            <a:rPr lang="vi-VN" sz="2000" b="0" i="0" kern="1200" dirty="0"/>
            <a:t> VB QPPL </a:t>
          </a:r>
          <a:r>
            <a:rPr lang="vi-VN" sz="2000" b="0" i="0" kern="1200" dirty="0" err="1"/>
            <a:t>cũng</a:t>
          </a:r>
          <a:r>
            <a:rPr lang="vi-VN" sz="2000" b="0" i="0" kern="1200" dirty="0"/>
            <a:t> như </a:t>
          </a:r>
          <a:r>
            <a:rPr lang="vi-VN" sz="2000" b="0" i="0" kern="1200" dirty="0" err="1"/>
            <a:t>kịp</a:t>
          </a:r>
          <a:r>
            <a:rPr lang="vi-VN" sz="2000" b="0" i="0" kern="1200" dirty="0"/>
            <a:t> </a:t>
          </a:r>
          <a:r>
            <a:rPr lang="vi-VN" sz="2000" b="0" i="0" kern="1200" dirty="0" err="1"/>
            <a:t>thời</a:t>
          </a:r>
          <a:r>
            <a:rPr lang="vi-VN" sz="2000" b="0" i="0" kern="1200" dirty="0"/>
            <a:t> </a:t>
          </a:r>
          <a:r>
            <a:rPr lang="vi-VN" sz="2000" b="0" i="0" kern="1200" dirty="0" err="1"/>
            <a:t>sửa</a:t>
          </a:r>
          <a:r>
            <a:rPr lang="vi-VN" sz="2000" b="0" i="0" kern="1200" dirty="0"/>
            <a:t> </a:t>
          </a:r>
          <a:r>
            <a:rPr lang="vi-VN" sz="2000" b="0" i="0" kern="1200" dirty="0" err="1"/>
            <a:t>đổi</a:t>
          </a:r>
          <a:r>
            <a:rPr lang="vi-VN" sz="2000" b="0" i="0" kern="1200" dirty="0"/>
            <a:t>, </a:t>
          </a:r>
          <a:r>
            <a:rPr lang="vi-VN" sz="2000" b="0" i="0" kern="1200" dirty="0" err="1"/>
            <a:t>bổ</a:t>
          </a:r>
          <a:r>
            <a:rPr lang="vi-VN" sz="2000" b="0" i="0" kern="1200" dirty="0"/>
            <a:t> sung TTHC </a:t>
          </a:r>
          <a:r>
            <a:rPr lang="vi-VN" sz="2000" b="0" i="0" kern="1200" dirty="0" err="1"/>
            <a:t>nội</a:t>
          </a:r>
          <a:r>
            <a:rPr lang="vi-VN" sz="2000" b="0" i="0" kern="1200" dirty="0"/>
            <a:t> </a:t>
          </a:r>
          <a:r>
            <a:rPr lang="vi-VN" sz="2000" b="0" i="0" kern="1200" dirty="0" err="1"/>
            <a:t>bộ</a:t>
          </a:r>
          <a:r>
            <a:rPr lang="vi-VN" sz="2000" b="0" i="0" kern="1200" dirty="0"/>
            <a:t> trong </a:t>
          </a:r>
          <a:r>
            <a:rPr lang="vi-VN" sz="2000" b="0" i="0" kern="1200" dirty="0" err="1"/>
            <a:t>quá</a:t>
          </a:r>
          <a:r>
            <a:rPr lang="vi-VN" sz="2000" b="0" i="0" kern="1200" dirty="0"/>
            <a:t> </a:t>
          </a:r>
          <a:r>
            <a:rPr lang="vi-VN" sz="2000" b="0" i="0" kern="1200" dirty="0" err="1"/>
            <a:t>trình</a:t>
          </a:r>
          <a:r>
            <a:rPr lang="vi-VN" sz="2000" b="0" i="0" kern="1200" dirty="0"/>
            <a:t> xây </a:t>
          </a:r>
          <a:r>
            <a:rPr lang="vi-VN" sz="2000" b="0" i="0" kern="1200" dirty="0" err="1"/>
            <a:t>dựng</a:t>
          </a:r>
          <a:r>
            <a:rPr lang="vi-VN" sz="2000" b="0" i="0" kern="1200" dirty="0"/>
            <a:t>, ban </a:t>
          </a:r>
          <a:r>
            <a:rPr lang="vi-VN" sz="2000" b="0" i="0" kern="1200" dirty="0" err="1"/>
            <a:t>hành</a:t>
          </a:r>
          <a:r>
            <a:rPr lang="vi-VN" sz="2000" b="0" i="0" kern="1200" dirty="0"/>
            <a:t> VB QPPL.</a:t>
          </a:r>
        </a:p>
        <a:p>
          <a:pPr marL="0" lvl="0" indent="0" algn="ctr" defTabSz="889000">
            <a:lnSpc>
              <a:spcPct val="90000"/>
            </a:lnSpc>
            <a:spcBef>
              <a:spcPct val="0"/>
            </a:spcBef>
            <a:spcAft>
              <a:spcPct val="35000"/>
            </a:spcAft>
            <a:buNone/>
          </a:pPr>
          <a:endParaRPr lang="en-US" sz="1800" kern="1200" dirty="0"/>
        </a:p>
      </dsp:txBody>
      <dsp:txXfrm>
        <a:off x="5859278" y="1937"/>
        <a:ext cx="4918216" cy="2130635"/>
      </dsp:txXfrm>
    </dsp:sp>
    <dsp:sp modelId="{16FF17DD-1FAA-4785-B0F2-2A7295C47475}">
      <dsp:nvSpPr>
        <dsp:cNvPr id="0" name=""/>
        <dsp:cNvSpPr/>
      </dsp:nvSpPr>
      <dsp:spPr>
        <a:xfrm>
          <a:off x="2920759" y="2487678"/>
          <a:ext cx="5504141" cy="2130635"/>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just" defTabSz="889000">
            <a:lnSpc>
              <a:spcPct val="90000"/>
            </a:lnSpc>
            <a:spcBef>
              <a:spcPct val="0"/>
            </a:spcBef>
            <a:spcAft>
              <a:spcPct val="35000"/>
            </a:spcAft>
            <a:buNone/>
          </a:pPr>
          <a:r>
            <a:rPr lang="en-US" sz="2000" kern="1200" dirty="0">
              <a:latin typeface="Tahoma" panose="020B0604030504040204" pitchFamily="34" charset="0"/>
              <a:ea typeface="Tahoma" panose="020B0604030504040204" pitchFamily="34" charset="0"/>
              <a:cs typeface="Tahoma" panose="020B0604030504040204" pitchFamily="34" charset="0"/>
            </a:rPr>
            <a:t>2.</a:t>
          </a:r>
          <a:r>
            <a:rPr lang="vi-VN" sz="2000" kern="1200" dirty="0">
              <a:latin typeface="Tahoma" panose="020B0604030504040204" pitchFamily="34" charset="0"/>
              <a:ea typeface="Tahoma" panose="020B0604030504040204" pitchFamily="34" charset="0"/>
              <a:cs typeface="Tahoma" panose="020B0604030504040204" pitchFamily="34" charset="0"/>
            </a:rPr>
            <a:t> R</a:t>
          </a:r>
          <a:r>
            <a:rPr lang="vi-VN" sz="2000" kern="1200" dirty="0">
              <a:latin typeface="Arial" panose="020B0604020202020204" pitchFamily="34" charset="0"/>
              <a:ea typeface="Tahoma" panose="020B0604030504040204" pitchFamily="34" charset="0"/>
              <a:cs typeface="Arial" panose="020B0604020202020204" pitchFamily="34" charset="0"/>
            </a:rPr>
            <a:t>à soát </a:t>
          </a:r>
          <a:r>
            <a:rPr lang="en-US" sz="2000" kern="1200" dirty="0">
              <a:latin typeface="Arial" panose="020B0604020202020204" pitchFamily="34" charset="0"/>
              <a:ea typeface="Tahoma" panose="020B0604030504040204" pitchFamily="34" charset="0"/>
              <a:cs typeface="Arial" panose="020B0604020202020204" pitchFamily="34" charset="0"/>
            </a:rPr>
            <a:t>100</a:t>
          </a:r>
          <a:r>
            <a:rPr lang="vi-VN" sz="2000" kern="1200" dirty="0">
              <a:latin typeface="Arial" panose="020B0604020202020204" pitchFamily="34" charset="0"/>
              <a:ea typeface="Tahoma" panose="020B0604030504040204" pitchFamily="34" charset="0"/>
              <a:cs typeface="Arial" panose="020B0604020202020204" pitchFamily="34" charset="0"/>
            </a:rPr>
            <a:t>% TTHC trên tổng số TTHC thuộc phạm vi quản lý, đề xuất PA ĐGH </a:t>
          </a:r>
          <a:r>
            <a:rPr lang="en-US" sz="2000" kern="1200" dirty="0" err="1">
              <a:latin typeface="Arial" panose="020B0604020202020204" pitchFamily="34" charset="0"/>
              <a:cs typeface="Arial" panose="020B0604020202020204" pitchFamily="34" charset="0"/>
            </a:rPr>
            <a:t>bảo</a:t>
          </a:r>
          <a:r>
            <a:rPr lang="en-US" sz="2000" kern="1200" dirty="0">
              <a:latin typeface="Arial" panose="020B0604020202020204" pitchFamily="34" charset="0"/>
              <a:cs typeface="Arial" panose="020B0604020202020204" pitchFamily="34" charset="0"/>
            </a:rPr>
            <a:t> </a:t>
          </a:r>
          <a:r>
            <a:rPr lang="en-US" sz="2000" kern="1200" dirty="0" err="1">
              <a:latin typeface="Arial" panose="020B0604020202020204" pitchFamily="34" charset="0"/>
              <a:cs typeface="Arial" panose="020B0604020202020204" pitchFamily="34" charset="0"/>
            </a:rPr>
            <a:t>đảm</a:t>
          </a:r>
          <a:r>
            <a:rPr lang="en-US" sz="2000" kern="1200" dirty="0">
              <a:latin typeface="Arial" panose="020B0604020202020204" pitchFamily="34" charset="0"/>
              <a:cs typeface="Arial" panose="020B0604020202020204" pitchFamily="34" charset="0"/>
            </a:rPr>
            <a:t> </a:t>
          </a:r>
          <a:r>
            <a:rPr lang="en-US" sz="2000" kern="1200" dirty="0" err="1">
              <a:latin typeface="Arial" panose="020B0604020202020204" pitchFamily="34" charset="0"/>
              <a:cs typeface="Arial" panose="020B0604020202020204" pitchFamily="34" charset="0"/>
            </a:rPr>
            <a:t>mục</a:t>
          </a:r>
          <a:r>
            <a:rPr lang="en-US" sz="2000" kern="1200" dirty="0">
              <a:latin typeface="Arial" panose="020B0604020202020204" pitchFamily="34" charset="0"/>
              <a:cs typeface="Arial" panose="020B0604020202020204" pitchFamily="34" charset="0"/>
            </a:rPr>
            <a:t> </a:t>
          </a:r>
          <a:r>
            <a:rPr lang="en-US" sz="2000" kern="1200" dirty="0" err="1">
              <a:latin typeface="Arial" panose="020B0604020202020204" pitchFamily="34" charset="0"/>
              <a:cs typeface="Arial" panose="020B0604020202020204" pitchFamily="34" charset="0"/>
            </a:rPr>
            <a:t>tiêu</a:t>
          </a:r>
          <a:r>
            <a:rPr lang="en-US" sz="2000" kern="1200" dirty="0">
              <a:latin typeface="Arial" panose="020B0604020202020204" pitchFamily="34" charset="0"/>
              <a:cs typeface="Arial" panose="020B0604020202020204" pitchFamily="34" charset="0"/>
            </a:rPr>
            <a:t> </a:t>
          </a:r>
          <a:r>
            <a:rPr lang="en-US" sz="2000" kern="1200" dirty="0" err="1">
              <a:latin typeface="Arial" panose="020B0604020202020204" pitchFamily="34" charset="0"/>
              <a:cs typeface="Arial" panose="020B0604020202020204" pitchFamily="34" charset="0"/>
            </a:rPr>
            <a:t>cắt</a:t>
          </a:r>
          <a:r>
            <a:rPr lang="en-US" sz="2000" kern="1200" dirty="0">
              <a:latin typeface="Arial" panose="020B0604020202020204" pitchFamily="34" charset="0"/>
              <a:cs typeface="Arial" panose="020B0604020202020204" pitchFamily="34" charset="0"/>
            </a:rPr>
            <a:t> </a:t>
          </a:r>
          <a:r>
            <a:rPr lang="en-US" sz="2000" kern="1200" dirty="0" err="1">
              <a:latin typeface="Arial" panose="020B0604020202020204" pitchFamily="34" charset="0"/>
              <a:cs typeface="Arial" panose="020B0604020202020204" pitchFamily="34" charset="0"/>
            </a:rPr>
            <a:t>giảm</a:t>
          </a:r>
          <a:r>
            <a:rPr lang="vi-VN" sz="2000" kern="1200" dirty="0">
              <a:latin typeface="Arial" panose="020B0604020202020204" pitchFamily="34" charset="0"/>
              <a:cs typeface="Arial" panose="020B0604020202020204" pitchFamily="34" charset="0"/>
            </a:rPr>
            <a:t>, ĐGH </a:t>
          </a:r>
          <a:r>
            <a:rPr lang="vi-VN" sz="2000" kern="1200" dirty="0" err="1">
              <a:latin typeface="Arial" panose="020B0604020202020204" pitchFamily="34" charset="0"/>
              <a:cs typeface="Arial" panose="020B0604020202020204" pitchFamily="34" charset="0"/>
            </a:rPr>
            <a:t>ít</a:t>
          </a:r>
          <a:r>
            <a:rPr lang="vi-VN" sz="2000" kern="1200" dirty="0">
              <a:latin typeface="Arial" panose="020B0604020202020204" pitchFamily="34" charset="0"/>
              <a:cs typeface="Arial" panose="020B0604020202020204" pitchFamily="34" charset="0"/>
            </a:rPr>
            <a:t> </a:t>
          </a:r>
          <a:r>
            <a:rPr lang="vi-VN" sz="2000" kern="1200" dirty="0" err="1">
              <a:latin typeface="Arial" panose="020B0604020202020204" pitchFamily="34" charset="0"/>
              <a:cs typeface="Arial" panose="020B0604020202020204" pitchFamily="34" charset="0"/>
            </a:rPr>
            <a:t>nhất</a:t>
          </a:r>
          <a:r>
            <a:rPr lang="vi-VN" sz="2000" kern="1200" dirty="0">
              <a:latin typeface="Arial" panose="020B0604020202020204" pitchFamily="34" charset="0"/>
              <a:cs typeface="Arial" panose="020B0604020202020204" pitchFamily="34" charset="0"/>
            </a:rPr>
            <a:t> 20% TTHC </a:t>
          </a:r>
          <a:r>
            <a:rPr lang="vi-VN" sz="2000" kern="1200" dirty="0" err="1">
              <a:latin typeface="Arial" panose="020B0604020202020204" pitchFamily="34" charset="0"/>
              <a:cs typeface="Arial" panose="020B0604020202020204" pitchFamily="34" charset="0"/>
            </a:rPr>
            <a:t>và</a:t>
          </a:r>
          <a:r>
            <a:rPr lang="en-US" sz="2000" kern="1200" dirty="0">
              <a:latin typeface="Arial" panose="020B0604020202020204" pitchFamily="34" charset="0"/>
              <a:cs typeface="Arial" panose="020B0604020202020204" pitchFamily="34" charset="0"/>
            </a:rPr>
            <a:t> 20% CPTT TTHC</a:t>
          </a:r>
          <a:r>
            <a:rPr lang="vi-VN" sz="2000" kern="1200" dirty="0">
              <a:latin typeface="Arial" panose="020B0604020202020204" pitchFamily="34" charset="0"/>
              <a:cs typeface="Arial" panose="020B0604020202020204" pitchFamily="34" charset="0"/>
            </a:rPr>
            <a:t>, hoàn thành </a:t>
          </a:r>
          <a:r>
            <a:rPr lang="en-US" sz="2000" kern="1200" dirty="0">
              <a:latin typeface="Arial" panose="020B0604020202020204" pitchFamily="34" charset="0"/>
              <a:cs typeface="Arial" panose="020B0604020202020204" pitchFamily="34" charset="0"/>
            </a:rPr>
            <a:t>trước 01/11/</a:t>
          </a:r>
          <a:r>
            <a:rPr lang="vi-VN" sz="2000" kern="1200" dirty="0">
              <a:latin typeface="Arial" panose="020B0604020202020204" pitchFamily="34" charset="0"/>
              <a:cs typeface="Arial" panose="020B0604020202020204" pitchFamily="34" charset="0"/>
            </a:rPr>
            <a:t>202</a:t>
          </a:r>
          <a:r>
            <a:rPr lang="en-US" sz="2000" kern="1200" dirty="0">
              <a:latin typeface="Arial" panose="020B0604020202020204" pitchFamily="34" charset="0"/>
              <a:cs typeface="Arial" panose="020B0604020202020204" pitchFamily="34" charset="0"/>
            </a:rPr>
            <a:t>4</a:t>
          </a:r>
          <a:r>
            <a:rPr lang="vi-VN" sz="2000" kern="1200" dirty="0">
              <a:latin typeface="Arial" panose="020B0604020202020204" pitchFamily="34" charset="0"/>
              <a:cs typeface="Arial" panose="020B0604020202020204" pitchFamily="34" charset="0"/>
            </a:rPr>
            <a:t>. Các Bộ lưu ý cân đối mục tiêu, chỉ tiêu cắt giảm, ĐGH đối với cả TTHC thuộc phạm vi quản lý và thẩm quyền giải quyết.</a:t>
          </a:r>
          <a:endParaRPr lang="en-US" sz="2000" kern="1200" dirty="0"/>
        </a:p>
      </dsp:txBody>
      <dsp:txXfrm>
        <a:off x="2920759" y="2487678"/>
        <a:ext cx="5504141" cy="2130635"/>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DE0CED-4C23-4A6D-A01C-7E297F3F6D9E}">
      <dsp:nvSpPr>
        <dsp:cNvPr id="0" name=""/>
        <dsp:cNvSpPr/>
      </dsp:nvSpPr>
      <dsp:spPr>
        <a:xfrm>
          <a:off x="4243" y="15443"/>
          <a:ext cx="4922723" cy="2565671"/>
        </a:xfrm>
        <a:prstGeom prst="rect">
          <a:avLst/>
        </a:prstGeom>
        <a:solidFill>
          <a:schemeClr val="accent1">
            <a:shade val="80000"/>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r>
            <a:rPr lang="vi-VN" sz="1800" kern="1200" dirty="0">
              <a:latin typeface="Tahoma" panose="020B0604030504040204" pitchFamily="34" charset="0"/>
              <a:ea typeface="Tahoma" panose="020B0604030504040204" pitchFamily="34" charset="0"/>
              <a:cs typeface="Tahoma" panose="020B0604030504040204" pitchFamily="34" charset="0"/>
            </a:rPr>
            <a:t>1.</a:t>
          </a:r>
          <a:r>
            <a:rPr lang="en-US" sz="1800" kern="1200" dirty="0">
              <a:latin typeface="Tahoma" panose="020B0604030504040204" pitchFamily="34" charset="0"/>
              <a:ea typeface="Tahoma" panose="020B0604030504040204" pitchFamily="34" charset="0"/>
              <a:cs typeface="Tahoma" panose="020B0604030504040204" pitchFamily="34" charset="0"/>
            </a:rPr>
            <a:t> Đơn vị kiểm soát TTHC: Tập huấn, hướng dẫn, </a:t>
          </a:r>
          <a:r>
            <a:rPr lang="en-US" sz="1800" kern="1200" dirty="0" err="1">
              <a:latin typeface="Tahoma" panose="020B0604030504040204" pitchFamily="34" charset="0"/>
              <a:ea typeface="Tahoma" panose="020B0604030504040204" pitchFamily="34" charset="0"/>
              <a:cs typeface="Tahoma" panose="020B0604030504040204" pitchFamily="34" charset="0"/>
            </a:rPr>
            <a:t>đôn</a:t>
          </a:r>
          <a:r>
            <a:rPr lang="en-US" sz="1800" kern="1200" dirty="0">
              <a:latin typeface="Tahoma" panose="020B0604030504040204" pitchFamily="34" charset="0"/>
              <a:ea typeface="Tahoma" panose="020B0604030504040204" pitchFamily="34" charset="0"/>
              <a:cs typeface="Tahoma" panose="020B0604030504040204" pitchFamily="34" charset="0"/>
            </a:rPr>
            <a:t> đốc; đầu mối điều phối thực hiện nhiệm vụ rà soát, ĐGH TTHC nội bộ của </a:t>
          </a:r>
          <a:r>
            <a:rPr lang="vi-VN" sz="1800" kern="1200" dirty="0">
              <a:latin typeface="Tahoma" panose="020B0604030504040204" pitchFamily="34" charset="0"/>
              <a:ea typeface="Tahoma" panose="020B0604030504040204" pitchFamily="34" charset="0"/>
              <a:cs typeface="Tahoma" panose="020B0604030504040204" pitchFamily="34" charset="0"/>
            </a:rPr>
            <a:t>B, ĐP</a:t>
          </a:r>
          <a:r>
            <a:rPr lang="en-US" sz="1800" kern="1200" dirty="0">
              <a:latin typeface="Tahoma" panose="020B0604030504040204" pitchFamily="34" charset="0"/>
              <a:ea typeface="Tahoma" panose="020B0604030504040204" pitchFamily="34" charset="0"/>
              <a:cs typeface="Tahoma" panose="020B0604030504040204" pitchFamily="34" charset="0"/>
            </a:rPr>
            <a:t>. Rà soát độc lập, tổng hợp, trình </a:t>
          </a:r>
          <a:r>
            <a:rPr lang="vi-VN" sz="1800" kern="1200" dirty="0">
              <a:latin typeface="Tahoma" panose="020B0604030504040204" pitchFamily="34" charset="0"/>
              <a:ea typeface="Tahoma" panose="020B0604030504040204" pitchFamily="34" charset="0"/>
              <a:cs typeface="Tahoma" panose="020B0604030504040204" pitchFamily="34" charset="0"/>
            </a:rPr>
            <a:t>cấp có thẩm quyền </a:t>
          </a:r>
          <a:r>
            <a:rPr lang="en-US" sz="1800" kern="1200" dirty="0">
              <a:latin typeface="Tahoma" panose="020B0604030504040204" pitchFamily="34" charset="0"/>
              <a:ea typeface="Tahoma" panose="020B0604030504040204" pitchFamily="34" charset="0"/>
              <a:cs typeface="Tahoma" panose="020B0604030504040204" pitchFamily="34" charset="0"/>
            </a:rPr>
            <a:t>công bố danh mục TTHC nội bộ thuộc phạm vi quản lý, thẩm quyền giải quyết của </a:t>
          </a:r>
          <a:r>
            <a:rPr lang="vi-VN" sz="1800" kern="1200" dirty="0">
              <a:latin typeface="Tahoma" panose="020B0604030504040204" pitchFamily="34" charset="0"/>
              <a:ea typeface="Tahoma" panose="020B0604030504040204" pitchFamily="34" charset="0"/>
              <a:cs typeface="Tahoma" panose="020B0604030504040204" pitchFamily="34" charset="0"/>
            </a:rPr>
            <a:t>B, ĐP</a:t>
          </a:r>
          <a:r>
            <a:rPr lang="en-US" sz="1800" kern="1200" dirty="0">
              <a:latin typeface="Tahoma" panose="020B0604030504040204" pitchFamily="34" charset="0"/>
              <a:ea typeface="Tahoma" panose="020B0604030504040204" pitchFamily="34" charset="0"/>
              <a:cs typeface="Tahoma" panose="020B0604030504040204" pitchFamily="34" charset="0"/>
            </a:rPr>
            <a:t>; trình </a:t>
          </a:r>
          <a:r>
            <a:rPr lang="vi-VN" sz="1800" kern="1200" dirty="0">
              <a:latin typeface="Tahoma" panose="020B0604030504040204" pitchFamily="34" charset="0"/>
              <a:ea typeface="Tahoma" panose="020B0604030504040204" pitchFamily="34" charset="0"/>
              <a:cs typeface="Tahoma" panose="020B0604030504040204" pitchFamily="34" charset="0"/>
            </a:rPr>
            <a:t>cấp có thẩm quyền </a:t>
          </a:r>
          <a:r>
            <a:rPr lang="en-US" sz="1800" kern="1200" dirty="0">
              <a:latin typeface="Tahoma" panose="020B0604030504040204" pitchFamily="34" charset="0"/>
              <a:ea typeface="Tahoma" panose="020B0604030504040204" pitchFamily="34" charset="0"/>
              <a:cs typeface="Tahoma" panose="020B0604030504040204" pitchFamily="34" charset="0"/>
            </a:rPr>
            <a:t>phê duyệt phương án ĐGH TTHC nội bộ.</a:t>
          </a:r>
          <a:endParaRPr lang="en-US" sz="1800" kern="1200" dirty="0"/>
        </a:p>
      </dsp:txBody>
      <dsp:txXfrm>
        <a:off x="4243" y="15443"/>
        <a:ext cx="4922723" cy="2565671"/>
      </dsp:txXfrm>
    </dsp:sp>
    <dsp:sp modelId="{59092494-04FF-4E1E-842C-9D00446E3A99}">
      <dsp:nvSpPr>
        <dsp:cNvPr id="0" name=""/>
        <dsp:cNvSpPr/>
      </dsp:nvSpPr>
      <dsp:spPr>
        <a:xfrm>
          <a:off x="5229444" y="27938"/>
          <a:ext cx="6111973" cy="2540680"/>
        </a:xfrm>
        <a:prstGeom prst="rect">
          <a:avLst/>
        </a:prstGeom>
        <a:solidFill>
          <a:schemeClr val="accent1">
            <a:shade val="80000"/>
            <a:hueOff val="379752"/>
            <a:satOff val="-41130"/>
            <a:lumOff val="22002"/>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just" defTabSz="800100">
            <a:lnSpc>
              <a:spcPct val="90000"/>
            </a:lnSpc>
            <a:spcBef>
              <a:spcPct val="0"/>
            </a:spcBef>
            <a:spcAft>
              <a:spcPct val="35000"/>
            </a:spcAft>
            <a:buNone/>
          </a:pPr>
          <a:endParaRPr lang="en-US" sz="1800" b="0" i="0" kern="1200" dirty="0">
            <a:latin typeface="Arial" panose="020B0604020202020204" pitchFamily="34" charset="0"/>
            <a:cs typeface="Arial" panose="020B0604020202020204" pitchFamily="34" charset="0"/>
          </a:endParaRPr>
        </a:p>
        <a:p>
          <a:pPr marL="0" lvl="0" indent="0" algn="just" defTabSz="800100">
            <a:lnSpc>
              <a:spcPct val="90000"/>
            </a:lnSpc>
            <a:spcBef>
              <a:spcPct val="0"/>
            </a:spcBef>
            <a:spcAft>
              <a:spcPct val="35000"/>
            </a:spcAft>
            <a:buNone/>
          </a:pPr>
          <a:r>
            <a:rPr lang="en-US" sz="1800" b="0" i="0" kern="1200" dirty="0">
              <a:latin typeface="Arial" panose="020B0604020202020204" pitchFamily="34" charset="0"/>
              <a:cs typeface="Arial" panose="020B0604020202020204" pitchFamily="34" charset="0"/>
            </a:rPr>
            <a:t>2. Đơn vị quản lý/tham mưu ban hành TTHC nội bộ: </a:t>
          </a:r>
          <a:r>
            <a:rPr lang="vi-VN" sz="1800" b="0" i="0" kern="1200" dirty="0">
              <a:latin typeface="Arial" panose="020B0604020202020204" pitchFamily="34" charset="0"/>
              <a:cs typeface="Arial" panose="020B0604020202020204" pitchFamily="34" charset="0"/>
            </a:rPr>
            <a:t>(i) </a:t>
          </a:r>
          <a:r>
            <a:rPr lang="en-US" sz="1800" b="0" i="0" kern="1200" dirty="0">
              <a:latin typeface="Arial" panose="020B0604020202020204" pitchFamily="34" charset="0"/>
              <a:cs typeface="Arial" panose="020B0604020202020204" pitchFamily="34" charset="0"/>
            </a:rPr>
            <a:t>Rà soát, nhận diện, đề xuất PA ĐGH TTHC nội bộ thuộc phạm vi quản lý; trường hợp TTHC thuộc thẩm quyền ban hành của BT</a:t>
          </a:r>
          <a:r>
            <a:rPr lang="vi-VN" sz="1800" b="0" i="0" kern="1200" dirty="0">
              <a:latin typeface="Arial" panose="020B0604020202020204" pitchFamily="34" charset="0"/>
              <a:cs typeface="Arial" panose="020B0604020202020204" pitchFamily="34" charset="0"/>
            </a:rPr>
            <a:t>/ CT Tỉnh </a:t>
          </a:r>
          <a:r>
            <a:rPr lang="en-US" sz="1800" b="0" i="0" kern="1200" dirty="0">
              <a:latin typeface="Arial" panose="020B0604020202020204" pitchFamily="34" charset="0"/>
              <a:cs typeface="Arial" panose="020B0604020202020204" pitchFamily="34" charset="0"/>
            </a:rPr>
            <a:t>trở lên thì gửi đơn vị KSTTHC tổng hợp, trình cấp có thẩm quyền. Trong trường hợp TTHC thuộc thẩm quyền ban hành của lãnh đạo  đơn vị thì trình lãnh đạo đơn vị thực hiện việc cắt giảm, ĐGH</a:t>
          </a:r>
          <a:r>
            <a:rPr lang="vi-VN" sz="1800" b="0" i="0" kern="1200" dirty="0">
              <a:latin typeface="Arial" panose="020B0604020202020204" pitchFamily="34" charset="0"/>
              <a:cs typeface="Arial" panose="020B0604020202020204" pitchFamily="34" charset="0"/>
            </a:rPr>
            <a:t>; (ii) Thực hiện kiểm soát TTHC nội bộ ngay trong quá trình dự thảo VB QPPL cũng như kịp thời sửa đổi, bổ sung TTHC nội bộ trong quá trình xây dựng, ban hành VB QPPL.</a:t>
          </a:r>
          <a:r>
            <a:rPr lang="vi-VN" sz="1800" kern="1200" dirty="0">
              <a:latin typeface="Arial" panose="020B0604020202020204" pitchFamily="34" charset="0"/>
              <a:ea typeface="Tahoma" panose="020B0604030504040204" pitchFamily="34" charset="0"/>
              <a:cs typeface="Arial" panose="020B0604020202020204" pitchFamily="34" charset="0"/>
            </a:rPr>
            <a:t> </a:t>
          </a:r>
          <a:r>
            <a:rPr lang="en-US" sz="1800" b="0" i="0" kern="1200" dirty="0">
              <a:latin typeface="Arial" panose="020B0604020202020204" pitchFamily="34" charset="0"/>
              <a:cs typeface="Arial" panose="020B0604020202020204" pitchFamily="34" charset="0"/>
            </a:rPr>
            <a:t>.</a:t>
          </a:r>
          <a:endParaRPr lang="vi-VN" sz="1800" b="0" i="0" kern="1200" dirty="0">
            <a:latin typeface="Arial" panose="020B0604020202020204" pitchFamily="34" charset="0"/>
            <a:cs typeface="Arial" panose="020B0604020202020204" pitchFamily="34" charset="0"/>
          </a:endParaRPr>
        </a:p>
        <a:p>
          <a:pPr marL="0" lvl="0" indent="0" algn="ctr" defTabSz="800100">
            <a:lnSpc>
              <a:spcPct val="90000"/>
            </a:lnSpc>
            <a:spcBef>
              <a:spcPct val="0"/>
            </a:spcBef>
            <a:spcAft>
              <a:spcPct val="35000"/>
            </a:spcAft>
            <a:buNone/>
          </a:pPr>
          <a:endParaRPr lang="en-US" sz="1800" kern="1200" dirty="0"/>
        </a:p>
      </dsp:txBody>
      <dsp:txXfrm>
        <a:off x="5229444" y="27938"/>
        <a:ext cx="6111973" cy="2540680"/>
      </dsp:txXfrm>
    </dsp:sp>
    <dsp:sp modelId="{6E868E08-7B69-4D6F-A782-AB4D7C8F4C8C}">
      <dsp:nvSpPr>
        <dsp:cNvPr id="0" name=""/>
        <dsp:cNvSpPr/>
      </dsp:nvSpPr>
      <dsp:spPr>
        <a:xfrm>
          <a:off x="1845754" y="2850089"/>
          <a:ext cx="7681375" cy="1721215"/>
        </a:xfrm>
        <a:prstGeom prst="rect">
          <a:avLst/>
        </a:prstGeom>
        <a:solidFill>
          <a:schemeClr val="accent1">
            <a:shade val="80000"/>
            <a:hueOff val="759504"/>
            <a:satOff val="-82260"/>
            <a:lumOff val="44003"/>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endParaRPr lang="en-US" sz="1800" kern="1200" dirty="0">
            <a:latin typeface="Arial" panose="020B0604020202020204" pitchFamily="34" charset="0"/>
            <a:cs typeface="Arial" panose="020B0604020202020204" pitchFamily="34" charset="0"/>
          </a:endParaRPr>
        </a:p>
        <a:p>
          <a:pPr marL="0" lvl="0" indent="0" algn="ctr" defTabSz="800100">
            <a:lnSpc>
              <a:spcPct val="90000"/>
            </a:lnSpc>
            <a:spcBef>
              <a:spcPct val="0"/>
            </a:spcBef>
            <a:spcAft>
              <a:spcPct val="35000"/>
            </a:spcAft>
            <a:buNone/>
          </a:pPr>
          <a:endParaRPr lang="en-US" sz="1800" kern="1200" dirty="0">
            <a:latin typeface="Arial" panose="020B0604020202020204" pitchFamily="34" charset="0"/>
            <a:cs typeface="Arial" panose="020B0604020202020204" pitchFamily="34" charset="0"/>
          </a:endParaRPr>
        </a:p>
        <a:p>
          <a:pPr marL="0" lvl="0" indent="0" algn="just" defTabSz="800100">
            <a:lnSpc>
              <a:spcPct val="90000"/>
            </a:lnSpc>
            <a:spcBef>
              <a:spcPct val="0"/>
            </a:spcBef>
            <a:spcAft>
              <a:spcPct val="35000"/>
            </a:spcAft>
            <a:buNone/>
          </a:pPr>
          <a:r>
            <a:rPr lang="vi-VN" sz="1800" kern="1200" dirty="0">
              <a:latin typeface="Arial" panose="020B0604020202020204" pitchFamily="34" charset="0"/>
              <a:cs typeface="Arial" panose="020B0604020202020204" pitchFamily="34" charset="0"/>
            </a:rPr>
            <a:t>3</a:t>
          </a:r>
          <a:r>
            <a:rPr lang="en-US" sz="1800" kern="1200" dirty="0">
              <a:latin typeface="Arial" panose="020B0604020202020204" pitchFamily="34" charset="0"/>
              <a:cs typeface="Arial" panose="020B0604020202020204" pitchFamily="34" charset="0"/>
            </a:rPr>
            <a:t>. </a:t>
          </a:r>
          <a:r>
            <a:rPr lang="vi-VN" sz="1800" kern="1200" dirty="0">
              <a:latin typeface="Arial" panose="020B0604020202020204" pitchFamily="34" charset="0"/>
              <a:cs typeface="Arial" panose="020B0604020202020204" pitchFamily="34" charset="0"/>
            </a:rPr>
            <a:t>Các đơn vị thuộc B, ĐP: </a:t>
          </a:r>
          <a:r>
            <a:rPr lang="en-US" sz="1800" kern="1200" dirty="0">
              <a:latin typeface="Arial" panose="020B0604020202020204" pitchFamily="34" charset="0"/>
              <a:cs typeface="Arial" panose="020B0604020202020204" pitchFamily="34" charset="0"/>
            </a:rPr>
            <a:t>Thực hiện nghiêm TTHC nội bộ theo quy định của các cấp có thẩm quyền; tham gia góp ý đối với đơn vị chủ trì xây dựng, ban hành quy định về TTHC nội bộ để bảo đảm các TTHC nội bộ đơn giản hóa, thuận lợi trong quá trình thực hiện.</a:t>
          </a:r>
        </a:p>
        <a:p>
          <a:pPr marL="0" lvl="0" indent="0" algn="ctr" defTabSz="800100">
            <a:lnSpc>
              <a:spcPct val="90000"/>
            </a:lnSpc>
            <a:spcBef>
              <a:spcPct val="0"/>
            </a:spcBef>
            <a:spcAft>
              <a:spcPct val="35000"/>
            </a:spcAft>
            <a:buNone/>
          </a:pPr>
          <a:r>
            <a:rPr lang="en-US" sz="6500" kern="1200" dirty="0"/>
            <a:t> </a:t>
          </a:r>
        </a:p>
      </dsp:txBody>
      <dsp:txXfrm>
        <a:off x="1845754" y="2850089"/>
        <a:ext cx="7681375" cy="1721215"/>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5.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20548F-D2B7-4E9D-88DF-B4815A3CADF1}" type="datetimeFigureOut">
              <a:rPr lang="en-US" smtClean="0"/>
              <a:t>10/16/2024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083C67-CD43-42F5-9FA9-6EAB974450F1}"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8083C67-CD43-42F5-9FA9-6EAB974450F1}" type="slidenum">
              <a:rPr lang="en-US" smtClean="0"/>
              <a:t>1</a:t>
            </a:fld>
            <a:endParaRPr lang="en-US"/>
          </a:p>
        </p:txBody>
      </p:sp>
    </p:spTree>
    <p:extLst>
      <p:ext uri="{BB962C8B-B14F-4D97-AF65-F5344CB8AC3E}">
        <p14:creationId xmlns:p14="http://schemas.microsoft.com/office/powerpoint/2010/main" val="13092905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t>10/16/2024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t>10/16/2024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t>10/16/2024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t>10/16/2024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t>10/16/2024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t>10/16/2024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t>10/16/2024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t>10/16/2024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t>10/16/2024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Date Placeholder 2"/>
          <p:cNvSpPr>
            <a:spLocks noGrp="1"/>
          </p:cNvSpPr>
          <p:nvPr>
            <p:ph type="dt" sz="half" idx="10"/>
          </p:nvPr>
        </p:nvSpPr>
        <p:spPr/>
        <p:txBody>
          <a:bodyPr/>
          <a:lstStyle/>
          <a:p>
            <a:fld id="{B61BEF0D-F0BB-DE4B-95CE-6DB70DBA9567}" type="datetimeFigureOut">
              <a:rPr lang="en-US" smtClean="0"/>
              <a:t>10/16/2024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t>10/16/2024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t>10/16/2024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t>10/16/2024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t>10/16/2024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t>10/16/2024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t>10/16/2024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t>10/16/2024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81000">
              <a:srgbClr val="FFFFFF"/>
            </a:gs>
            <a:gs pos="100000">
              <a:schemeClr val="bg2">
                <a:shade val="96000"/>
                <a:satMod val="120000"/>
                <a:lumMod val="90000"/>
              </a:schemeClr>
            </a:gs>
          </a:gsLst>
          <a:lin ang="6120000" scaled="1"/>
          <a:tileRect/>
        </a:gradFill>
        <a:effectLst/>
      </p:bgPr>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smtClean="0"/>
              <a:t>10/16/2024</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smtClean="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png"/><Relationship Id="rId7" Type="http://schemas.openxmlformats.org/officeDocument/2006/relationships/diagramColors" Target="../diagrams/colors1.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0.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2.xml.rels><?xml version="1.0" encoding="UTF-8" standalone="yes"?>
<Relationships xmlns="http://schemas.openxmlformats.org/package/2006/relationships"><Relationship Id="rId8" Type="http://schemas.microsoft.com/office/2007/relationships/diagramDrawing" Target="../diagrams/drawing11.xml"/><Relationship Id="rId3" Type="http://schemas.openxmlformats.org/officeDocument/2006/relationships/image" Target="../media/image4.png"/><Relationship Id="rId7" Type="http://schemas.openxmlformats.org/officeDocument/2006/relationships/diagramColors" Target="../diagrams/colors11.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QuickStyle" Target="../diagrams/quickStyle11.xml"/><Relationship Id="rId5" Type="http://schemas.openxmlformats.org/officeDocument/2006/relationships/diagramLayout" Target="../diagrams/layout11.xml"/><Relationship Id="rId4" Type="http://schemas.openxmlformats.org/officeDocument/2006/relationships/diagramData" Target="../diagrams/data11.xml"/></Relationships>
</file>

<file path=ppt/slides/_rels/slide1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1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1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16.xml.rels><?xml version="1.0" encoding="UTF-8" standalone="yes"?>
<Relationships xmlns="http://schemas.openxmlformats.org/package/2006/relationships"><Relationship Id="rId8" Type="http://schemas.openxmlformats.org/officeDocument/2006/relationships/image" Target="../media/image4.png"/><Relationship Id="rId13" Type="http://schemas.microsoft.com/office/2007/relationships/diagramDrawing" Target="../diagrams/drawing16.xml"/><Relationship Id="rId3" Type="http://schemas.openxmlformats.org/officeDocument/2006/relationships/diagramData" Target="../diagrams/data15.xml"/><Relationship Id="rId7" Type="http://schemas.microsoft.com/office/2007/relationships/diagramDrawing" Target="../diagrams/drawing15.xml"/><Relationship Id="rId12" Type="http://schemas.openxmlformats.org/officeDocument/2006/relationships/diagramColors" Target="../diagrams/colors16.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15.xml"/><Relationship Id="rId11" Type="http://schemas.openxmlformats.org/officeDocument/2006/relationships/diagramQuickStyle" Target="../diagrams/quickStyle16.xml"/><Relationship Id="rId5" Type="http://schemas.openxmlformats.org/officeDocument/2006/relationships/diagramQuickStyle" Target="../diagrams/quickStyle15.xml"/><Relationship Id="rId10" Type="http://schemas.openxmlformats.org/officeDocument/2006/relationships/diagramLayout" Target="../diagrams/layout16.xml"/><Relationship Id="rId4" Type="http://schemas.openxmlformats.org/officeDocument/2006/relationships/diagramLayout" Target="../diagrams/layout15.xml"/><Relationship Id="rId9" Type="http://schemas.openxmlformats.org/officeDocument/2006/relationships/diagramData" Target="../diagrams/data16.xml"/></Relationships>
</file>

<file path=ppt/slides/_rels/slide17.xml.rels><?xml version="1.0" encoding="UTF-8" standalone="yes"?>
<Relationships xmlns="http://schemas.openxmlformats.org/package/2006/relationships"><Relationship Id="rId8" Type="http://schemas.openxmlformats.org/officeDocument/2006/relationships/image" Target="../media/image4.png"/><Relationship Id="rId13" Type="http://schemas.microsoft.com/office/2007/relationships/diagramDrawing" Target="../diagrams/drawing18.xml"/><Relationship Id="rId3" Type="http://schemas.openxmlformats.org/officeDocument/2006/relationships/diagramData" Target="../diagrams/data17.xml"/><Relationship Id="rId7" Type="http://schemas.microsoft.com/office/2007/relationships/diagramDrawing" Target="../diagrams/drawing17.xml"/><Relationship Id="rId12" Type="http://schemas.openxmlformats.org/officeDocument/2006/relationships/diagramColors" Target="../diagrams/colors18.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17.xml"/><Relationship Id="rId11" Type="http://schemas.openxmlformats.org/officeDocument/2006/relationships/diagramQuickStyle" Target="../diagrams/quickStyle18.xml"/><Relationship Id="rId5" Type="http://schemas.openxmlformats.org/officeDocument/2006/relationships/diagramQuickStyle" Target="../diagrams/quickStyle17.xml"/><Relationship Id="rId10" Type="http://schemas.openxmlformats.org/officeDocument/2006/relationships/diagramLayout" Target="../diagrams/layout18.xml"/><Relationship Id="rId4" Type="http://schemas.openxmlformats.org/officeDocument/2006/relationships/diagramLayout" Target="../diagrams/layout17.xml"/><Relationship Id="rId9" Type="http://schemas.openxmlformats.org/officeDocument/2006/relationships/diagramData" Target="../diagrams/data18.xml"/></Relationships>
</file>

<file path=ppt/slides/_rels/slide1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1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p:cNvSpPr/>
          <p:nvPr/>
        </p:nvSpPr>
        <p:spPr>
          <a:xfrm>
            <a:off x="-1" y="6293731"/>
            <a:ext cx="11530197" cy="349779"/>
          </a:xfrm>
          <a:prstGeom prst="rect">
            <a:avLst/>
          </a:prstGeom>
          <a:solidFill>
            <a:schemeClr val="accent1">
              <a:lumMod val="40000"/>
              <a:lumOff val="6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a:ea typeface="+mn-ea"/>
              <a:cs typeface="+mn-cs"/>
            </a:endParaRPr>
          </a:p>
        </p:txBody>
      </p:sp>
      <p:sp>
        <p:nvSpPr>
          <p:cNvPr id="12" name="Rectangle 11"/>
          <p:cNvSpPr/>
          <p:nvPr/>
        </p:nvSpPr>
        <p:spPr>
          <a:xfrm>
            <a:off x="0" y="6215900"/>
            <a:ext cx="11437350" cy="293817"/>
          </a:xfrm>
          <a:prstGeom prst="rect">
            <a:avLst/>
          </a:prstGeom>
          <a:solidFill>
            <a:schemeClr val="accent1">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a:ea typeface="+mn-ea"/>
              <a:cs typeface="+mn-cs"/>
            </a:endParaRPr>
          </a:p>
        </p:txBody>
      </p:sp>
      <p:sp>
        <p:nvSpPr>
          <p:cNvPr id="16" name="Content Placeholder 2"/>
          <p:cNvSpPr txBox="1"/>
          <p:nvPr/>
        </p:nvSpPr>
        <p:spPr bwMode="auto">
          <a:xfrm>
            <a:off x="914400" y="1864882"/>
            <a:ext cx="10338318" cy="3877985"/>
          </a:xfrm>
          <a:prstGeom prst="rect">
            <a:avLst/>
          </a:prstGeom>
          <a:solidFill>
            <a:schemeClr val="tx1"/>
          </a:solidFill>
          <a:ln w="9525">
            <a:noFill/>
            <a:miter lim="800000"/>
          </a:ln>
        </p:spPr>
        <p:txBody>
          <a:bodyPr vert="horz" wrap="square" lIns="0" tIns="0" rIns="0" bIns="0" numCol="1" anchor="t" anchorCtr="0" compatLnSpc="1">
            <a:spAutoFit/>
          </a:bodyPr>
          <a:lstStyle>
            <a:lvl1pPr marL="342900" indent="-342900" algn="l" defTabSz="952500" rtl="0" eaLnBrk="0" fontAlgn="base" hangingPunct="0">
              <a:spcBef>
                <a:spcPct val="0"/>
              </a:spcBef>
              <a:spcAft>
                <a:spcPct val="0"/>
              </a:spcAft>
              <a:buChar char="•"/>
              <a:defRPr sz="2000" b="1">
                <a:solidFill>
                  <a:schemeClr val="tx1"/>
                </a:solidFill>
                <a:latin typeface="+mj-lt"/>
                <a:ea typeface="+mn-ea"/>
                <a:cs typeface="+mn-cs"/>
              </a:defRPr>
            </a:lvl1pPr>
            <a:lvl2pPr marL="294005" indent="-292100" algn="l" defTabSz="952500" rtl="0" eaLnBrk="0" fontAlgn="base" hangingPunct="0">
              <a:spcBef>
                <a:spcPct val="0"/>
              </a:spcBef>
              <a:spcAft>
                <a:spcPct val="0"/>
              </a:spcAft>
              <a:buChar char="•"/>
              <a:defRPr sz="2000">
                <a:solidFill>
                  <a:schemeClr val="tx1"/>
                </a:solidFill>
                <a:latin typeface="+mj-lt"/>
              </a:defRPr>
            </a:lvl2pPr>
            <a:lvl3pPr marL="577850" indent="-282575" algn="l" defTabSz="952500" rtl="0" eaLnBrk="0" fontAlgn="base" hangingPunct="0">
              <a:spcBef>
                <a:spcPct val="0"/>
              </a:spcBef>
              <a:spcAft>
                <a:spcPct val="0"/>
              </a:spcAft>
              <a:buChar char="–"/>
              <a:defRPr sz="2000">
                <a:solidFill>
                  <a:schemeClr val="tx1"/>
                </a:solidFill>
                <a:latin typeface="+mj-lt"/>
              </a:defRPr>
            </a:lvl3pPr>
            <a:lvl4pPr marL="871855" indent="-284480" algn="l" defTabSz="952500" rtl="0" eaLnBrk="0" fontAlgn="base" hangingPunct="0">
              <a:spcBef>
                <a:spcPct val="0"/>
              </a:spcBef>
              <a:spcAft>
                <a:spcPct val="0"/>
              </a:spcAft>
              <a:buChar char="-"/>
              <a:defRPr sz="2000">
                <a:solidFill>
                  <a:schemeClr val="tx1"/>
                </a:solidFill>
                <a:latin typeface="+mj-lt"/>
              </a:defRPr>
            </a:lvl4pPr>
            <a:lvl5pPr marL="2057400" indent="-228600" algn="l" defTabSz="952500" rtl="0" eaLnBrk="0" fontAlgn="base" hangingPunct="0">
              <a:spcBef>
                <a:spcPct val="20000"/>
              </a:spcBef>
              <a:spcAft>
                <a:spcPct val="0"/>
              </a:spcAft>
              <a:buChar char="»"/>
              <a:defRPr sz="2000">
                <a:solidFill>
                  <a:schemeClr val="tx1"/>
                </a:solidFill>
                <a:latin typeface="+mn-lt"/>
              </a:defRPr>
            </a:lvl5pPr>
            <a:lvl6pPr marL="2514600" indent="-228600" algn="l" defTabSz="952500" rtl="0" fontAlgn="base">
              <a:spcBef>
                <a:spcPct val="20000"/>
              </a:spcBef>
              <a:spcAft>
                <a:spcPct val="0"/>
              </a:spcAft>
              <a:buChar char="»"/>
              <a:defRPr sz="1700">
                <a:solidFill>
                  <a:schemeClr val="tx1"/>
                </a:solidFill>
                <a:latin typeface="+mn-lt"/>
              </a:defRPr>
            </a:lvl6pPr>
            <a:lvl7pPr marL="2971800" indent="-228600" algn="l" defTabSz="952500" rtl="0" fontAlgn="base">
              <a:spcBef>
                <a:spcPct val="20000"/>
              </a:spcBef>
              <a:spcAft>
                <a:spcPct val="0"/>
              </a:spcAft>
              <a:buChar char="»"/>
              <a:defRPr sz="1700">
                <a:solidFill>
                  <a:schemeClr val="tx1"/>
                </a:solidFill>
                <a:latin typeface="+mn-lt"/>
              </a:defRPr>
            </a:lvl7pPr>
            <a:lvl8pPr marL="3429000" indent="-228600" algn="l" defTabSz="952500" rtl="0" fontAlgn="base">
              <a:spcBef>
                <a:spcPct val="20000"/>
              </a:spcBef>
              <a:spcAft>
                <a:spcPct val="0"/>
              </a:spcAft>
              <a:buChar char="»"/>
              <a:defRPr sz="1700">
                <a:solidFill>
                  <a:schemeClr val="tx1"/>
                </a:solidFill>
                <a:latin typeface="+mn-lt"/>
              </a:defRPr>
            </a:lvl8pPr>
            <a:lvl9pPr marL="3886200" indent="-228600" algn="l" defTabSz="952500" rtl="0" fontAlgn="base">
              <a:spcBef>
                <a:spcPct val="20000"/>
              </a:spcBef>
              <a:spcAft>
                <a:spcPct val="0"/>
              </a:spcAft>
              <a:buChar char="»"/>
              <a:defRPr sz="1700">
                <a:solidFill>
                  <a:schemeClr val="tx1"/>
                </a:solidFill>
                <a:latin typeface="+mn-lt"/>
              </a:defRPr>
            </a:lvl9pPr>
          </a:lstStyle>
          <a:p>
            <a:pPr marL="0" indent="0" algn="ctr">
              <a:buNone/>
            </a:pPr>
            <a:endParaRPr lang="en-US" sz="2800" dirty="0">
              <a:ln w="0"/>
              <a:solidFill>
                <a:schemeClr val="accent1"/>
              </a:solidFill>
              <a:effectLst>
                <a:outerShdw blurRad="38100" dist="25400" dir="5400000" algn="ctr" rotWithShape="0">
                  <a:srgbClr val="6E747A">
                    <a:alpha val="43000"/>
                  </a:srgbClr>
                </a:outerShdw>
              </a:effectLst>
              <a:latin typeface="Arial" panose="020B0604020202020204" pitchFamily="34" charset="0"/>
              <a:ea typeface="Tahoma" panose="020B0604030504040204" pitchFamily="34" charset="0"/>
              <a:cs typeface="Arial" panose="020B0604020202020204" pitchFamily="34" charset="0"/>
            </a:endParaRPr>
          </a:p>
          <a:p>
            <a:pPr marL="0" indent="0" algn="ctr">
              <a:buNone/>
            </a:pPr>
            <a:r>
              <a:rPr lang="en-US" sz="3600" dirty="0">
                <a:ln w="0"/>
                <a:solidFill>
                  <a:schemeClr val="accent1"/>
                </a:solidFill>
                <a:effectLst>
                  <a:outerShdw blurRad="38100" dist="25400" dir="5400000" algn="ctr" rotWithShape="0">
                    <a:srgbClr val="6E747A">
                      <a:alpha val="43000"/>
                    </a:srgbClr>
                  </a:outerShdw>
                </a:effectLst>
                <a:latin typeface="Arial" panose="020B0604020202020204" pitchFamily="34" charset="0"/>
                <a:ea typeface="Tahoma" panose="020B0604030504040204" pitchFamily="34" charset="0"/>
                <a:cs typeface="Arial" panose="020B0604020202020204" pitchFamily="34" charset="0"/>
              </a:rPr>
              <a:t>THÁO GỠ KHÓ KHĂN, V</a:t>
            </a:r>
            <a:r>
              <a:rPr lang="vi-VN" sz="3600" dirty="0">
                <a:ln w="0"/>
                <a:solidFill>
                  <a:schemeClr val="accent1"/>
                </a:solidFill>
                <a:effectLst>
                  <a:outerShdw blurRad="38100" dist="25400" dir="5400000" algn="ctr" rotWithShape="0">
                    <a:srgbClr val="6E747A">
                      <a:alpha val="43000"/>
                    </a:srgbClr>
                  </a:outerShdw>
                </a:effectLst>
                <a:latin typeface="Arial" panose="020B0604020202020204" pitchFamily="34" charset="0"/>
                <a:ea typeface="Tahoma" panose="020B0604030504040204" pitchFamily="34" charset="0"/>
                <a:cs typeface="Arial" panose="020B0604020202020204" pitchFamily="34" charset="0"/>
              </a:rPr>
              <a:t>Ư</a:t>
            </a:r>
            <a:r>
              <a:rPr lang="en-US" sz="3600" dirty="0">
                <a:ln w="0"/>
                <a:solidFill>
                  <a:schemeClr val="accent1"/>
                </a:solidFill>
                <a:effectLst>
                  <a:outerShdw blurRad="38100" dist="25400" dir="5400000" algn="ctr" rotWithShape="0">
                    <a:srgbClr val="6E747A">
                      <a:alpha val="43000"/>
                    </a:srgbClr>
                  </a:outerShdw>
                </a:effectLst>
                <a:latin typeface="Arial" panose="020B0604020202020204" pitchFamily="34" charset="0"/>
                <a:ea typeface="Tahoma" panose="020B0604030504040204" pitchFamily="34" charset="0"/>
                <a:cs typeface="Arial" panose="020B0604020202020204" pitchFamily="34" charset="0"/>
              </a:rPr>
              <a:t>ỚNG MẮC </a:t>
            </a:r>
          </a:p>
          <a:p>
            <a:pPr marL="0" indent="0" algn="ctr">
              <a:buNone/>
            </a:pPr>
            <a:r>
              <a:rPr lang="en-US" sz="3600" dirty="0">
                <a:ln w="0"/>
                <a:solidFill>
                  <a:schemeClr val="accent1"/>
                </a:solidFill>
                <a:effectLst>
                  <a:outerShdw blurRad="38100" dist="25400" dir="5400000" algn="ctr" rotWithShape="0">
                    <a:srgbClr val="6E747A">
                      <a:alpha val="43000"/>
                    </a:srgbClr>
                  </a:outerShdw>
                </a:effectLst>
                <a:latin typeface="Arial" panose="020B0604020202020204" pitchFamily="34" charset="0"/>
                <a:ea typeface="Tahoma" panose="020B0604030504040204" pitchFamily="34" charset="0"/>
                <a:cs typeface="Arial" panose="020B0604020202020204" pitchFamily="34" charset="0"/>
              </a:rPr>
              <a:t>TRONG NHẬN DIỆN, CÔNG BỐ, RÀ SOÁT, </a:t>
            </a:r>
          </a:p>
          <a:p>
            <a:pPr marL="0" indent="0" algn="ctr">
              <a:buNone/>
            </a:pPr>
            <a:r>
              <a:rPr lang="en-US" sz="3600" dirty="0">
                <a:ln w="0"/>
                <a:solidFill>
                  <a:schemeClr val="accent1"/>
                </a:solidFill>
                <a:effectLst>
                  <a:outerShdw blurRad="38100" dist="25400" dir="5400000" algn="ctr" rotWithShape="0">
                    <a:srgbClr val="6E747A">
                      <a:alpha val="43000"/>
                    </a:srgbClr>
                  </a:outerShdw>
                </a:effectLst>
                <a:latin typeface="Arial" panose="020B0604020202020204" pitchFamily="34" charset="0"/>
                <a:ea typeface="Tahoma" panose="020B0604030504040204" pitchFamily="34" charset="0"/>
                <a:cs typeface="Arial" panose="020B0604020202020204" pitchFamily="34" charset="0"/>
              </a:rPr>
              <a:t>Đ</a:t>
            </a:r>
            <a:r>
              <a:rPr lang="vi-VN" sz="3600" dirty="0">
                <a:ln w="0"/>
                <a:solidFill>
                  <a:schemeClr val="accent1"/>
                </a:solidFill>
                <a:effectLst>
                  <a:outerShdw blurRad="38100" dist="25400" dir="5400000" algn="ctr" rotWithShape="0">
                    <a:srgbClr val="6E747A">
                      <a:alpha val="43000"/>
                    </a:srgbClr>
                  </a:outerShdw>
                </a:effectLst>
                <a:latin typeface="Arial" panose="020B0604020202020204" pitchFamily="34" charset="0"/>
                <a:ea typeface="Tahoma" panose="020B0604030504040204" pitchFamily="34" charset="0"/>
                <a:cs typeface="Arial" panose="020B0604020202020204" pitchFamily="34" charset="0"/>
              </a:rPr>
              <a:t>Ơ</a:t>
            </a:r>
            <a:r>
              <a:rPr lang="en-US" sz="3600" dirty="0">
                <a:ln w="0"/>
                <a:solidFill>
                  <a:schemeClr val="accent1"/>
                </a:solidFill>
                <a:effectLst>
                  <a:outerShdw blurRad="38100" dist="25400" dir="5400000" algn="ctr" rotWithShape="0">
                    <a:srgbClr val="6E747A">
                      <a:alpha val="43000"/>
                    </a:srgbClr>
                  </a:outerShdw>
                </a:effectLst>
                <a:latin typeface="Arial" panose="020B0604020202020204" pitchFamily="34" charset="0"/>
                <a:ea typeface="Tahoma" panose="020B0604030504040204" pitchFamily="34" charset="0"/>
                <a:cs typeface="Arial" panose="020B0604020202020204" pitchFamily="34" charset="0"/>
              </a:rPr>
              <a:t>N GIẢN HÓA TTHC NỘI BỘ</a:t>
            </a:r>
          </a:p>
          <a:p>
            <a:pPr marL="0" indent="0" algn="ctr">
              <a:buNone/>
            </a:pPr>
            <a:endParaRPr lang="en-US" sz="2400" dirty="0">
              <a:ln w="0"/>
              <a:solidFill>
                <a:schemeClr val="accent1"/>
              </a:solidFill>
              <a:effectLst>
                <a:outerShdw blurRad="38100" dist="25400" dir="5400000" algn="ctr" rotWithShape="0">
                  <a:srgbClr val="6E747A">
                    <a:alpha val="43000"/>
                  </a:srgbClr>
                </a:outerShdw>
              </a:effectLst>
              <a:latin typeface="Arial" panose="020B0604020202020204" pitchFamily="34" charset="0"/>
              <a:ea typeface="Tahoma" panose="020B0604030504040204" pitchFamily="34" charset="0"/>
              <a:cs typeface="Arial" panose="020B0604020202020204" pitchFamily="34" charset="0"/>
            </a:endParaRPr>
          </a:p>
          <a:p>
            <a:pPr marL="0" indent="0" algn="ctr">
              <a:buNone/>
            </a:pPr>
            <a:endParaRPr lang="en-US" sz="2400" dirty="0">
              <a:ln w="0"/>
              <a:solidFill>
                <a:schemeClr val="accent1"/>
              </a:solidFill>
              <a:effectLst>
                <a:outerShdw blurRad="38100" dist="25400" dir="5400000" algn="ctr" rotWithShape="0">
                  <a:srgbClr val="6E747A">
                    <a:alpha val="43000"/>
                  </a:srgbClr>
                </a:outerShdw>
              </a:effectLst>
              <a:latin typeface="Arial" panose="020B0604020202020204" pitchFamily="34" charset="0"/>
              <a:ea typeface="Tahoma" panose="020B0604030504040204" pitchFamily="34" charset="0"/>
              <a:cs typeface="Arial" panose="020B0604020202020204" pitchFamily="34" charset="0"/>
            </a:endParaRPr>
          </a:p>
          <a:p>
            <a:pPr marL="0" indent="0" algn="ctr">
              <a:buNone/>
            </a:pPr>
            <a:endParaRPr lang="en-US" sz="2400" dirty="0">
              <a:ln w="0"/>
              <a:solidFill>
                <a:schemeClr val="accent1"/>
              </a:solidFill>
              <a:effectLst>
                <a:outerShdw blurRad="38100" dist="25400" dir="5400000" algn="ctr" rotWithShape="0">
                  <a:srgbClr val="6E747A">
                    <a:alpha val="43000"/>
                  </a:srgbClr>
                </a:outerShdw>
              </a:effectLst>
              <a:latin typeface="Arial" panose="020B0604020202020204" pitchFamily="34" charset="0"/>
              <a:ea typeface="Tahoma" panose="020B0604030504040204" pitchFamily="34" charset="0"/>
              <a:cs typeface="Arial" panose="020B0604020202020204" pitchFamily="34" charset="0"/>
            </a:endParaRPr>
          </a:p>
          <a:p>
            <a:pPr marL="0" indent="0" algn="ctr">
              <a:buNone/>
            </a:pPr>
            <a:r>
              <a:rPr lang="en-US" dirty="0" err="1">
                <a:ln w="0"/>
                <a:solidFill>
                  <a:schemeClr val="accent1"/>
                </a:solidFill>
                <a:effectLst>
                  <a:outerShdw blurRad="38100" dist="25400" dir="5400000" algn="ctr" rotWithShape="0">
                    <a:srgbClr val="6E747A">
                      <a:alpha val="43000"/>
                    </a:srgbClr>
                  </a:outerShdw>
                </a:effectLst>
                <a:latin typeface="Tahoma" panose="020B0604030504040204" pitchFamily="34" charset="0"/>
                <a:ea typeface="Tahoma" panose="020B0604030504040204" pitchFamily="34" charset="0"/>
                <a:cs typeface="Tahoma" panose="020B0604030504040204" pitchFamily="34" charset="0"/>
              </a:rPr>
              <a:t>Trình</a:t>
            </a:r>
            <a:r>
              <a:rPr lang="en-US" dirty="0">
                <a:ln w="0"/>
                <a:solidFill>
                  <a:schemeClr val="accent1"/>
                </a:solidFill>
                <a:effectLst>
                  <a:outerShdw blurRad="38100" dist="25400" dir="5400000" algn="ctr" rotWithShape="0">
                    <a:srgbClr val="6E747A">
                      <a:alpha val="43000"/>
                    </a:srgbClr>
                  </a:outerShdw>
                </a:effectLst>
                <a:latin typeface="Tahoma" panose="020B0604030504040204" pitchFamily="34" charset="0"/>
                <a:ea typeface="Tahoma" panose="020B0604030504040204" pitchFamily="34" charset="0"/>
                <a:cs typeface="Tahoma" panose="020B0604030504040204" pitchFamily="34" charset="0"/>
              </a:rPr>
              <a:t> </a:t>
            </a:r>
            <a:r>
              <a:rPr lang="en-US" dirty="0" err="1">
                <a:ln w="0"/>
                <a:solidFill>
                  <a:schemeClr val="accent1"/>
                </a:solidFill>
                <a:effectLst>
                  <a:outerShdw blurRad="38100" dist="25400" dir="5400000" algn="ctr" rotWithShape="0">
                    <a:srgbClr val="6E747A">
                      <a:alpha val="43000"/>
                    </a:srgbClr>
                  </a:outerShdw>
                </a:effectLst>
                <a:latin typeface="Tahoma" panose="020B0604030504040204" pitchFamily="34" charset="0"/>
                <a:ea typeface="Tahoma" panose="020B0604030504040204" pitchFamily="34" charset="0"/>
                <a:cs typeface="Tahoma" panose="020B0604030504040204" pitchFamily="34" charset="0"/>
              </a:rPr>
              <a:t>bày</a:t>
            </a:r>
            <a:r>
              <a:rPr lang="en-US" dirty="0">
                <a:ln w="0"/>
                <a:solidFill>
                  <a:schemeClr val="accent1"/>
                </a:solidFill>
                <a:effectLst>
                  <a:outerShdw blurRad="38100" dist="25400" dir="5400000" algn="ctr" rotWithShape="0">
                    <a:srgbClr val="6E747A">
                      <a:alpha val="43000"/>
                    </a:srgbClr>
                  </a:outerShdw>
                </a:effectLst>
                <a:latin typeface="Tahoma" panose="020B0604030504040204" pitchFamily="34" charset="0"/>
                <a:ea typeface="Tahoma" panose="020B0604030504040204" pitchFamily="34" charset="0"/>
                <a:cs typeface="Tahoma" panose="020B0604030504040204" pitchFamily="34" charset="0"/>
              </a:rPr>
              <a:t>: </a:t>
            </a:r>
            <a:r>
              <a:rPr lang="en-US" dirty="0" err="1">
                <a:ln w="0"/>
                <a:solidFill>
                  <a:schemeClr val="accent1"/>
                </a:solidFill>
                <a:effectLst>
                  <a:outerShdw blurRad="38100" dist="25400" dir="5400000" algn="ctr" rotWithShape="0">
                    <a:srgbClr val="6E747A">
                      <a:alpha val="43000"/>
                    </a:srgbClr>
                  </a:outerShdw>
                </a:effectLst>
                <a:latin typeface="Tahoma" panose="020B0604030504040204" pitchFamily="34" charset="0"/>
                <a:ea typeface="Tahoma" panose="020B0604030504040204" pitchFamily="34" charset="0"/>
                <a:cs typeface="Tahoma" panose="020B0604030504040204" pitchFamily="34" charset="0"/>
              </a:rPr>
              <a:t>Cục</a:t>
            </a:r>
            <a:r>
              <a:rPr lang="en-US" dirty="0">
                <a:ln w="0"/>
                <a:solidFill>
                  <a:schemeClr val="accent1"/>
                </a:solidFill>
                <a:effectLst>
                  <a:outerShdw blurRad="38100" dist="25400" dir="5400000" algn="ctr" rotWithShape="0">
                    <a:srgbClr val="6E747A">
                      <a:alpha val="43000"/>
                    </a:srgbClr>
                  </a:outerShdw>
                </a:effectLst>
                <a:latin typeface="Tahoma" panose="020B0604030504040204" pitchFamily="34" charset="0"/>
                <a:ea typeface="Tahoma" panose="020B0604030504040204" pitchFamily="34" charset="0"/>
                <a:cs typeface="Tahoma" panose="020B0604030504040204" pitchFamily="34" charset="0"/>
              </a:rPr>
              <a:t> </a:t>
            </a:r>
            <a:r>
              <a:rPr lang="en-US" dirty="0" err="1">
                <a:ln w="0"/>
                <a:solidFill>
                  <a:schemeClr val="accent1"/>
                </a:solidFill>
                <a:effectLst>
                  <a:outerShdw blurRad="38100" dist="25400" dir="5400000" algn="ctr" rotWithShape="0">
                    <a:srgbClr val="6E747A">
                      <a:alpha val="43000"/>
                    </a:srgbClr>
                  </a:outerShdw>
                </a:effectLst>
                <a:latin typeface="Tahoma" panose="020B0604030504040204" pitchFamily="34" charset="0"/>
                <a:ea typeface="Tahoma" panose="020B0604030504040204" pitchFamily="34" charset="0"/>
                <a:cs typeface="Tahoma" panose="020B0604030504040204" pitchFamily="34" charset="0"/>
              </a:rPr>
              <a:t>Kiểm</a:t>
            </a:r>
            <a:r>
              <a:rPr lang="en-US" dirty="0">
                <a:ln w="0"/>
                <a:solidFill>
                  <a:schemeClr val="accent1"/>
                </a:solidFill>
                <a:effectLst>
                  <a:outerShdw blurRad="38100" dist="25400" dir="5400000" algn="ctr" rotWithShape="0">
                    <a:srgbClr val="6E747A">
                      <a:alpha val="43000"/>
                    </a:srgbClr>
                  </a:outerShdw>
                </a:effectLst>
                <a:latin typeface="Tahoma" panose="020B0604030504040204" pitchFamily="34" charset="0"/>
                <a:ea typeface="Tahoma" panose="020B0604030504040204" pitchFamily="34" charset="0"/>
                <a:cs typeface="Tahoma" panose="020B0604030504040204" pitchFamily="34" charset="0"/>
              </a:rPr>
              <a:t> </a:t>
            </a:r>
            <a:r>
              <a:rPr lang="en-US" dirty="0" err="1">
                <a:ln w="0"/>
                <a:solidFill>
                  <a:schemeClr val="accent1"/>
                </a:solidFill>
                <a:effectLst>
                  <a:outerShdw blurRad="38100" dist="25400" dir="5400000" algn="ctr" rotWithShape="0">
                    <a:srgbClr val="6E747A">
                      <a:alpha val="43000"/>
                    </a:srgbClr>
                  </a:outerShdw>
                </a:effectLst>
                <a:latin typeface="Tahoma" panose="020B0604030504040204" pitchFamily="34" charset="0"/>
                <a:ea typeface="Tahoma" panose="020B0604030504040204" pitchFamily="34" charset="0"/>
                <a:cs typeface="Tahoma" panose="020B0604030504040204" pitchFamily="34" charset="0"/>
              </a:rPr>
              <a:t>soát</a:t>
            </a:r>
            <a:r>
              <a:rPr lang="en-US" dirty="0">
                <a:ln w="0"/>
                <a:solidFill>
                  <a:schemeClr val="accent1"/>
                </a:solidFill>
                <a:effectLst>
                  <a:outerShdw blurRad="38100" dist="25400" dir="5400000" algn="ctr" rotWithShape="0">
                    <a:srgbClr val="6E747A">
                      <a:alpha val="43000"/>
                    </a:srgbClr>
                  </a:outerShdw>
                </a:effectLst>
                <a:latin typeface="Tahoma" panose="020B0604030504040204" pitchFamily="34" charset="0"/>
                <a:ea typeface="Tahoma" panose="020B0604030504040204" pitchFamily="34" charset="0"/>
                <a:cs typeface="Tahoma" panose="020B0604030504040204" pitchFamily="34" charset="0"/>
              </a:rPr>
              <a:t> TTHC, VPCP</a:t>
            </a:r>
          </a:p>
          <a:p>
            <a:pPr marL="0" indent="0" algn="ctr">
              <a:buNone/>
            </a:pPr>
            <a:endParaRPr lang="en-US" sz="2400" dirty="0">
              <a:ln w="0"/>
              <a:solidFill>
                <a:schemeClr val="accent1"/>
              </a:solidFill>
              <a:effectLst>
                <a:outerShdw blurRad="38100" dist="25400" dir="5400000" algn="ctr" rotWithShape="0">
                  <a:srgbClr val="6E747A">
                    <a:alpha val="43000"/>
                  </a:srgbClr>
                </a:outerShdw>
              </a:effectLst>
              <a:latin typeface="Arial" panose="020B0604020202020204" pitchFamily="34" charset="0"/>
              <a:ea typeface="Tahoma" panose="020B060403050404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D52BD486-743A-4D5B-9B16-3E7CE0940E9D}"/>
              </a:ext>
            </a:extLst>
          </p:cNvPr>
          <p:cNvPicPr>
            <a:picLocks noChangeAspect="1"/>
          </p:cNvPicPr>
          <p:nvPr/>
        </p:nvPicPr>
        <p:blipFill>
          <a:blip r:embed="rId3"/>
          <a:stretch>
            <a:fillRect/>
          </a:stretch>
        </p:blipFill>
        <p:spPr>
          <a:xfrm>
            <a:off x="5448300" y="634482"/>
            <a:ext cx="1295400" cy="1096607"/>
          </a:xfrm>
          <a:prstGeom prst="rect">
            <a:avLst/>
          </a:prstGeom>
        </p:spPr>
      </p:pic>
    </p:spTree>
    <p:extLst>
      <p:ext uri="{BB962C8B-B14F-4D97-AF65-F5344CB8AC3E}">
        <p14:creationId xmlns:p14="http://schemas.microsoft.com/office/powerpoint/2010/main" val="978841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8332" y="13847"/>
            <a:ext cx="816934" cy="816934"/>
          </a:xfrm>
          <a:prstGeom prst="rect">
            <a:avLst/>
          </a:prstGeom>
        </p:spPr>
      </p:pic>
      <p:sp>
        <p:nvSpPr>
          <p:cNvPr id="6" name="TextBox 5"/>
          <p:cNvSpPr txBox="1"/>
          <p:nvPr/>
        </p:nvSpPr>
        <p:spPr>
          <a:xfrm>
            <a:off x="2124102" y="500233"/>
            <a:ext cx="8888027" cy="6463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50" normalizeH="0" baseline="0" noProof="0" dirty="0">
                <a:ln w="0"/>
                <a:gradFill flip="none" rotWithShape="1">
                  <a:gsLst>
                    <a:gs pos="0">
                      <a:srgbClr val="C62324">
                        <a:lumMod val="40000"/>
                        <a:lumOff val="60000"/>
                      </a:srgbClr>
                    </a:gs>
                    <a:gs pos="50000">
                      <a:srgbClr val="C62324"/>
                    </a:gs>
                    <a:gs pos="100000">
                      <a:srgbClr val="C62324">
                        <a:lumMod val="75000"/>
                      </a:srgbClr>
                    </a:gs>
                  </a:gsLst>
                  <a:lin ang="8100000" scaled="1"/>
                  <a:tileRect/>
                </a:gradFill>
                <a:effectLst>
                  <a:innerShdw blurRad="63500" dist="50800" dir="13500000">
                    <a:srgbClr val="000000">
                      <a:alpha val="50000"/>
                    </a:srgbClr>
                  </a:innerShdw>
                </a:effectLst>
                <a:uLnTx/>
                <a:uFillTx/>
                <a:latin typeface="Tahoma" panose="020B0604030504040204" pitchFamily="34" charset="0"/>
                <a:ea typeface="Tahoma" panose="020B0604030504040204" pitchFamily="34" charset="0"/>
                <a:cs typeface="Tahoma" panose="020B0604030504040204" pitchFamily="34" charset="0"/>
              </a:rPr>
              <a:t>RÀ SOÁT, ĐGH TTHC NỘI BỘ TRONG HỆ THỐNG HCNN 202</a:t>
            </a:r>
            <a:r>
              <a:rPr kumimoji="0" lang="vi-VN" sz="1000" b="1" i="0" u="none" strike="noStrike" kern="1200" cap="none" spc="50" normalizeH="0" baseline="0" noProof="0" dirty="0">
                <a:ln w="0"/>
                <a:gradFill flip="none" rotWithShape="1">
                  <a:gsLst>
                    <a:gs pos="0">
                      <a:srgbClr val="C62324">
                        <a:lumMod val="40000"/>
                        <a:lumOff val="60000"/>
                      </a:srgbClr>
                    </a:gs>
                    <a:gs pos="50000">
                      <a:srgbClr val="C62324"/>
                    </a:gs>
                    <a:gs pos="100000">
                      <a:srgbClr val="C62324">
                        <a:lumMod val="75000"/>
                      </a:srgbClr>
                    </a:gs>
                  </a:gsLst>
                  <a:lin ang="8100000" scaled="1"/>
                  <a:tileRect/>
                </a:gradFill>
                <a:effectLst>
                  <a:innerShdw blurRad="63500" dist="50800" dir="13500000">
                    <a:srgbClr val="000000">
                      <a:alpha val="50000"/>
                    </a:srgbClr>
                  </a:innerShdw>
                </a:effectLst>
                <a:uLnTx/>
                <a:uFillTx/>
                <a:latin typeface="Tahoma" panose="020B0604030504040204" pitchFamily="34" charset="0"/>
                <a:ea typeface="Tahoma" panose="020B0604030504040204" pitchFamily="34" charset="0"/>
                <a:cs typeface="Tahoma" panose="020B0604030504040204" pitchFamily="34" charset="0"/>
              </a:rPr>
              <a:t>4</a:t>
            </a:r>
            <a:r>
              <a:rPr kumimoji="0" lang="en-US" sz="1000" b="1" i="0" u="none" strike="noStrike" kern="1200" cap="none" spc="50" normalizeH="0" baseline="0" noProof="0" dirty="0">
                <a:ln w="0"/>
                <a:gradFill flip="none" rotWithShape="1">
                  <a:gsLst>
                    <a:gs pos="0">
                      <a:srgbClr val="C62324">
                        <a:lumMod val="40000"/>
                        <a:lumOff val="60000"/>
                      </a:srgbClr>
                    </a:gs>
                    <a:gs pos="50000">
                      <a:srgbClr val="C62324"/>
                    </a:gs>
                    <a:gs pos="100000">
                      <a:srgbClr val="C62324">
                        <a:lumMod val="75000"/>
                      </a:srgbClr>
                    </a:gs>
                  </a:gsLst>
                  <a:lin ang="8100000" scaled="1"/>
                  <a:tileRect/>
                </a:gradFill>
                <a:effectLst>
                  <a:innerShdw blurRad="63500" dist="50800" dir="13500000">
                    <a:srgbClr val="000000">
                      <a:alpha val="50000"/>
                    </a:srgbClr>
                  </a:innerShdw>
                </a:effectLst>
                <a:uLnTx/>
                <a:uFillTx/>
                <a:latin typeface="Tahoma" panose="020B0604030504040204" pitchFamily="34" charset="0"/>
                <a:ea typeface="Tahoma" panose="020B0604030504040204" pitchFamily="34" charset="0"/>
                <a:cs typeface="Tahoma" panose="020B0604030504040204" pitchFamily="34" charset="0"/>
              </a:rPr>
              <a:t>-2025</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50" normalizeH="0" baseline="0" noProof="0" dirty="0">
                <a:ln w="0"/>
                <a:solidFill>
                  <a:srgbClr val="052F61"/>
                </a:solidFill>
                <a:effectLst>
                  <a:innerShdw blurRad="63500" dist="50800" dir="13500000">
                    <a:srgbClr val="000000">
                      <a:alpha val="50000"/>
                    </a:srgbClr>
                  </a:innerShdw>
                </a:effectLst>
                <a:uLnTx/>
                <a:uFillTx/>
                <a:latin typeface="Tahoma" panose="020B0604030504040204" pitchFamily="34" charset="0"/>
                <a:ea typeface="Tahoma" panose="020B0604030504040204" pitchFamily="34" charset="0"/>
                <a:cs typeface="Tahoma" panose="020B0604030504040204" pitchFamily="34" charset="0"/>
              </a:rPr>
              <a:t>NỘI DUNG TRÌNH BÀY</a:t>
            </a:r>
            <a:endParaRPr kumimoji="0" lang="en-US" sz="1800" b="1" i="0" u="none" strike="noStrike" kern="0" cap="none" spc="0" normalizeH="0" baseline="0" noProof="0" dirty="0">
              <a:ln>
                <a:noFill/>
              </a:ln>
              <a:solidFill>
                <a:srgbClr val="052F61"/>
              </a:solidFill>
              <a:effectLst/>
              <a:uLnTx/>
              <a:uFillTx/>
              <a:latin typeface="Cambria" panose="02040503050406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50" normalizeH="0" baseline="0" noProof="0" dirty="0">
              <a:ln w="0"/>
              <a:gradFill flip="none" rotWithShape="1">
                <a:gsLst>
                  <a:gs pos="0">
                    <a:srgbClr val="C62324">
                      <a:lumMod val="40000"/>
                      <a:lumOff val="60000"/>
                    </a:srgbClr>
                  </a:gs>
                  <a:gs pos="50000">
                    <a:srgbClr val="C62324"/>
                  </a:gs>
                  <a:gs pos="100000">
                    <a:srgbClr val="C62324">
                      <a:lumMod val="75000"/>
                    </a:srgbClr>
                  </a:gs>
                </a:gsLst>
                <a:lin ang="8100000" scaled="1"/>
                <a:tileRect/>
              </a:gradFill>
              <a:effectLst>
                <a:innerShdw blurRad="63500" dist="50800" dir="13500000">
                  <a:srgbClr val="000000">
                    <a:alpha val="50000"/>
                  </a:srgbClr>
                </a:innerShdw>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40" name="TextBox 39"/>
          <p:cNvSpPr txBox="1"/>
          <p:nvPr/>
        </p:nvSpPr>
        <p:spPr>
          <a:xfrm>
            <a:off x="2117890" y="213840"/>
            <a:ext cx="2971311"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vi-VN" sz="1400" b="1" i="0" u="none" strike="noStrike" kern="1200" cap="none" spc="50" normalizeH="0" baseline="0" noProof="0">
                <a:ln w="0"/>
                <a:gradFill flip="none" rotWithShape="1">
                  <a:gsLst>
                    <a:gs pos="0">
                      <a:srgbClr val="146194">
                        <a:shade val="30000"/>
                        <a:satMod val="115000"/>
                      </a:srgbClr>
                    </a:gs>
                    <a:gs pos="50000">
                      <a:srgbClr val="146194">
                        <a:shade val="67500"/>
                        <a:satMod val="115000"/>
                      </a:srgbClr>
                    </a:gs>
                    <a:gs pos="100000">
                      <a:srgbClr val="146194">
                        <a:shade val="100000"/>
                        <a:satMod val="115000"/>
                      </a:srgbClr>
                    </a:gs>
                  </a:gsLst>
                  <a:lin ang="8100000" scaled="1"/>
                  <a:tileRect/>
                </a:gradFill>
                <a:effectLst>
                  <a:innerShdw blurRad="63500" dist="50800" dir="13500000">
                    <a:srgbClr val="000000">
                      <a:alpha val="50000"/>
                    </a:srgbClr>
                  </a:innerShdw>
                </a:effectLst>
                <a:uLnTx/>
                <a:uFillTx/>
                <a:latin typeface="Tahoma" panose="020B0604030504040204" pitchFamily="34" charset="0"/>
                <a:ea typeface="+mn-ea"/>
                <a:cs typeface="+mn-cs"/>
              </a:rPr>
              <a:t>HƯỚNG DẪN</a:t>
            </a:r>
            <a:endParaRPr kumimoji="0" lang="en-US" sz="1400" b="1" i="0" u="none" strike="noStrike" kern="1200" cap="none" spc="50" normalizeH="0" baseline="0" noProof="0" dirty="0">
              <a:ln w="0"/>
              <a:gradFill flip="none" rotWithShape="1">
                <a:gsLst>
                  <a:gs pos="0">
                    <a:srgbClr val="146194">
                      <a:shade val="30000"/>
                      <a:satMod val="115000"/>
                    </a:srgbClr>
                  </a:gs>
                  <a:gs pos="50000">
                    <a:srgbClr val="146194">
                      <a:shade val="67500"/>
                      <a:satMod val="115000"/>
                    </a:srgbClr>
                  </a:gs>
                  <a:gs pos="100000">
                    <a:srgbClr val="146194">
                      <a:shade val="100000"/>
                      <a:satMod val="115000"/>
                    </a:srgbClr>
                  </a:gs>
                </a:gsLst>
                <a:lin ang="8100000" scaled="1"/>
                <a:tileRect/>
              </a:gradFill>
              <a:effectLst>
                <a:innerShdw blurRad="63500" dist="50800" dir="13500000">
                  <a:srgbClr val="000000">
                    <a:alpha val="50000"/>
                  </a:srgbClr>
                </a:innerShdw>
              </a:effectLst>
              <a:uLnTx/>
              <a:uFillTx/>
              <a:latin typeface="Century Gothic" panose="020B0502020202020204"/>
              <a:ea typeface="+mn-ea"/>
              <a:cs typeface="+mn-cs"/>
            </a:endParaRPr>
          </a:p>
        </p:txBody>
      </p:sp>
      <p:sp>
        <p:nvSpPr>
          <p:cNvPr id="9" name="TextBox 8"/>
          <p:cNvSpPr txBox="1"/>
          <p:nvPr/>
        </p:nvSpPr>
        <p:spPr>
          <a:xfrm>
            <a:off x="1509823" y="1832700"/>
            <a:ext cx="5670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2" name="Picture 1">
            <a:extLst>
              <a:ext uri="{FF2B5EF4-FFF2-40B4-BE49-F238E27FC236}">
                <a16:creationId xmlns:a16="http://schemas.microsoft.com/office/drawing/2014/main" id="{6EA74611-5CD5-29B2-BEBB-BA174479B098}"/>
              </a:ext>
            </a:extLst>
          </p:cNvPr>
          <p:cNvPicPr>
            <a:picLocks noChangeAspect="1"/>
          </p:cNvPicPr>
          <p:nvPr/>
        </p:nvPicPr>
        <p:blipFill>
          <a:blip r:embed="rId3"/>
          <a:stretch>
            <a:fillRect/>
          </a:stretch>
        </p:blipFill>
        <p:spPr>
          <a:xfrm>
            <a:off x="1223682" y="13848"/>
            <a:ext cx="894208" cy="816934"/>
          </a:xfrm>
          <a:prstGeom prst="rect">
            <a:avLst/>
          </a:prstGeom>
        </p:spPr>
      </p:pic>
      <p:graphicFrame>
        <p:nvGraphicFramePr>
          <p:cNvPr id="5" name="Diagram 4">
            <a:extLst>
              <a:ext uri="{FF2B5EF4-FFF2-40B4-BE49-F238E27FC236}">
                <a16:creationId xmlns:a16="http://schemas.microsoft.com/office/drawing/2014/main" id="{D2270D24-DC9A-449F-9B51-B376C3D93A69}"/>
              </a:ext>
            </a:extLst>
          </p:cNvPr>
          <p:cNvGraphicFramePr/>
          <p:nvPr>
            <p:extLst>
              <p:ext uri="{D42A27DB-BD31-4B8C-83A1-F6EECF244321}">
                <p14:modId xmlns:p14="http://schemas.microsoft.com/office/powerpoint/2010/main" val="2641235001"/>
              </p:ext>
            </p:extLst>
          </p:nvPr>
        </p:nvGraphicFramePr>
        <p:xfrm>
          <a:off x="1145219" y="1225119"/>
          <a:ext cx="10156055" cy="482057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95231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8332" y="13847"/>
            <a:ext cx="816934" cy="816934"/>
          </a:xfrm>
          <a:prstGeom prst="rect">
            <a:avLst/>
          </a:prstGeom>
        </p:spPr>
      </p:pic>
      <p:sp>
        <p:nvSpPr>
          <p:cNvPr id="6" name="TextBox 5"/>
          <p:cNvSpPr txBox="1"/>
          <p:nvPr/>
        </p:nvSpPr>
        <p:spPr>
          <a:xfrm>
            <a:off x="2124102" y="500233"/>
            <a:ext cx="8573395"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50" normalizeH="0" baseline="0" noProof="0" dirty="0">
                <a:ln w="0"/>
                <a:gradFill flip="none" rotWithShape="1">
                  <a:gsLst>
                    <a:gs pos="0">
                      <a:srgbClr val="C62324">
                        <a:lumMod val="40000"/>
                        <a:lumOff val="60000"/>
                      </a:srgbClr>
                    </a:gs>
                    <a:gs pos="50000">
                      <a:srgbClr val="C62324"/>
                    </a:gs>
                    <a:gs pos="100000">
                      <a:srgbClr val="C62324">
                        <a:lumMod val="75000"/>
                      </a:srgbClr>
                    </a:gs>
                  </a:gsLst>
                  <a:lin ang="8100000" scaled="1"/>
                  <a:tileRect/>
                </a:gradFill>
                <a:effectLst>
                  <a:innerShdw blurRad="63500" dist="50800" dir="13500000">
                    <a:srgbClr val="000000">
                      <a:alpha val="50000"/>
                    </a:srgbClr>
                  </a:innerShdw>
                </a:effectLst>
                <a:uLnTx/>
                <a:uFillTx/>
                <a:latin typeface="Tahoma" panose="020B0604030504040204" pitchFamily="34" charset="0"/>
                <a:ea typeface="Tahoma" panose="020B0604030504040204" pitchFamily="34" charset="0"/>
                <a:cs typeface="Tahoma" panose="020B0604030504040204" pitchFamily="34" charset="0"/>
              </a:rPr>
              <a:t>RÀ SOÁT, ĐGH TTHC NỘI BỘ TRONG HỆ THỐNG HCNN 202</a:t>
            </a:r>
            <a:r>
              <a:rPr kumimoji="0" lang="vi-VN" sz="1000" b="1" i="0" u="none" strike="noStrike" kern="1200" cap="none" spc="50" normalizeH="0" baseline="0" noProof="0" dirty="0">
                <a:ln w="0"/>
                <a:gradFill flip="none" rotWithShape="1">
                  <a:gsLst>
                    <a:gs pos="0">
                      <a:srgbClr val="C62324">
                        <a:lumMod val="40000"/>
                        <a:lumOff val="60000"/>
                      </a:srgbClr>
                    </a:gs>
                    <a:gs pos="50000">
                      <a:srgbClr val="C62324"/>
                    </a:gs>
                    <a:gs pos="100000">
                      <a:srgbClr val="C62324">
                        <a:lumMod val="75000"/>
                      </a:srgbClr>
                    </a:gs>
                  </a:gsLst>
                  <a:lin ang="8100000" scaled="1"/>
                  <a:tileRect/>
                </a:gradFill>
                <a:effectLst>
                  <a:innerShdw blurRad="63500" dist="50800" dir="13500000">
                    <a:srgbClr val="000000">
                      <a:alpha val="50000"/>
                    </a:srgbClr>
                  </a:innerShdw>
                </a:effectLst>
                <a:uLnTx/>
                <a:uFillTx/>
                <a:latin typeface="Tahoma" panose="020B0604030504040204" pitchFamily="34" charset="0"/>
                <a:ea typeface="Tahoma" panose="020B0604030504040204" pitchFamily="34" charset="0"/>
                <a:cs typeface="Tahoma" panose="020B0604030504040204" pitchFamily="34" charset="0"/>
              </a:rPr>
              <a:t>4</a:t>
            </a:r>
            <a:r>
              <a:rPr kumimoji="0" lang="en-US" sz="1000" b="1" i="0" u="none" strike="noStrike" kern="1200" cap="none" spc="50" normalizeH="0" baseline="0" noProof="0" dirty="0">
                <a:ln w="0"/>
                <a:gradFill flip="none" rotWithShape="1">
                  <a:gsLst>
                    <a:gs pos="0">
                      <a:srgbClr val="C62324">
                        <a:lumMod val="40000"/>
                        <a:lumOff val="60000"/>
                      </a:srgbClr>
                    </a:gs>
                    <a:gs pos="50000">
                      <a:srgbClr val="C62324"/>
                    </a:gs>
                    <a:gs pos="100000">
                      <a:srgbClr val="C62324">
                        <a:lumMod val="75000"/>
                      </a:srgbClr>
                    </a:gs>
                  </a:gsLst>
                  <a:lin ang="8100000" scaled="1"/>
                  <a:tileRect/>
                </a:gradFill>
                <a:effectLst>
                  <a:innerShdw blurRad="63500" dist="50800" dir="13500000">
                    <a:srgbClr val="000000">
                      <a:alpha val="50000"/>
                    </a:srgbClr>
                  </a:innerShdw>
                </a:effectLst>
                <a:uLnTx/>
                <a:uFillTx/>
                <a:latin typeface="Tahoma" panose="020B0604030504040204" pitchFamily="34" charset="0"/>
                <a:ea typeface="Tahoma" panose="020B0604030504040204" pitchFamily="34" charset="0"/>
                <a:cs typeface="Tahoma" panose="020B0604030504040204" pitchFamily="34" charset="0"/>
              </a:rPr>
              <a:t>-2025</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I. KẾT QUẢ THỰC HIỆN QĐ 1085/QĐ-TTg</a:t>
            </a:r>
            <a:endParaRPr kumimoji="0" lang="en-US" sz="18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0" name="TextBox 39"/>
          <p:cNvSpPr txBox="1"/>
          <p:nvPr/>
        </p:nvSpPr>
        <p:spPr>
          <a:xfrm>
            <a:off x="2117890" y="213840"/>
            <a:ext cx="2971311"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vi-VN" sz="1400" b="1" i="0" u="none" strike="noStrike" kern="1200" cap="none" spc="50" normalizeH="0" baseline="0" noProof="0">
                <a:ln w="0"/>
                <a:gradFill flip="none" rotWithShape="1">
                  <a:gsLst>
                    <a:gs pos="0">
                      <a:srgbClr val="146194">
                        <a:shade val="30000"/>
                        <a:satMod val="115000"/>
                      </a:srgbClr>
                    </a:gs>
                    <a:gs pos="50000">
                      <a:srgbClr val="146194">
                        <a:shade val="67500"/>
                        <a:satMod val="115000"/>
                      </a:srgbClr>
                    </a:gs>
                    <a:gs pos="100000">
                      <a:srgbClr val="146194">
                        <a:shade val="100000"/>
                        <a:satMod val="115000"/>
                      </a:srgbClr>
                    </a:gs>
                  </a:gsLst>
                  <a:lin ang="8100000" scaled="1"/>
                  <a:tileRect/>
                </a:gradFill>
                <a:effectLst>
                  <a:innerShdw blurRad="63500" dist="50800" dir="13500000">
                    <a:srgbClr val="000000">
                      <a:alpha val="50000"/>
                    </a:srgbClr>
                  </a:innerShdw>
                </a:effectLst>
                <a:uLnTx/>
                <a:uFillTx/>
                <a:latin typeface="Tahoma" panose="020B0604030504040204" pitchFamily="34" charset="0"/>
                <a:ea typeface="+mn-ea"/>
                <a:cs typeface="+mn-cs"/>
              </a:rPr>
              <a:t>HƯỚNG DẪN</a:t>
            </a:r>
            <a:endParaRPr kumimoji="0" lang="en-US" sz="1400" b="1" i="0" u="none" strike="noStrike" kern="1200" cap="none" spc="50" normalizeH="0" baseline="0" noProof="0" dirty="0">
              <a:ln w="0"/>
              <a:gradFill flip="none" rotWithShape="1">
                <a:gsLst>
                  <a:gs pos="0">
                    <a:srgbClr val="146194">
                      <a:shade val="30000"/>
                      <a:satMod val="115000"/>
                    </a:srgbClr>
                  </a:gs>
                  <a:gs pos="50000">
                    <a:srgbClr val="146194">
                      <a:shade val="67500"/>
                      <a:satMod val="115000"/>
                    </a:srgbClr>
                  </a:gs>
                  <a:gs pos="100000">
                    <a:srgbClr val="146194">
                      <a:shade val="100000"/>
                      <a:satMod val="115000"/>
                    </a:srgbClr>
                  </a:gs>
                </a:gsLst>
                <a:lin ang="8100000" scaled="1"/>
                <a:tileRect/>
              </a:gradFill>
              <a:effectLst>
                <a:innerShdw blurRad="63500" dist="50800" dir="13500000">
                  <a:srgbClr val="000000">
                    <a:alpha val="50000"/>
                  </a:srgbClr>
                </a:innerShdw>
              </a:effectLst>
              <a:uLnTx/>
              <a:uFillTx/>
              <a:latin typeface="Century Gothic"/>
              <a:ea typeface="+mn-ea"/>
              <a:cs typeface="+mn-cs"/>
            </a:endParaRPr>
          </a:p>
        </p:txBody>
      </p:sp>
      <p:sp>
        <p:nvSpPr>
          <p:cNvPr id="9" name="TextBox 8"/>
          <p:cNvSpPr txBox="1"/>
          <p:nvPr/>
        </p:nvSpPr>
        <p:spPr>
          <a:xfrm>
            <a:off x="1509823" y="1832700"/>
            <a:ext cx="5670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a:ea typeface="+mn-ea"/>
              <a:cs typeface="+mn-cs"/>
            </a:endParaRPr>
          </a:p>
        </p:txBody>
      </p:sp>
      <p:graphicFrame>
        <p:nvGraphicFramePr>
          <p:cNvPr id="2" name="Diagram 1">
            <a:extLst>
              <a:ext uri="{FF2B5EF4-FFF2-40B4-BE49-F238E27FC236}">
                <a16:creationId xmlns:a16="http://schemas.microsoft.com/office/drawing/2014/main" id="{AF3D5C71-B924-4AE9-AD67-B993921EC6B3}"/>
              </a:ext>
            </a:extLst>
          </p:cNvPr>
          <p:cNvGraphicFramePr/>
          <p:nvPr>
            <p:extLst>
              <p:ext uri="{D42A27DB-BD31-4B8C-83A1-F6EECF244321}">
                <p14:modId xmlns:p14="http://schemas.microsoft.com/office/powerpoint/2010/main" val="300220029"/>
              </p:ext>
            </p:extLst>
          </p:nvPr>
        </p:nvGraphicFramePr>
        <p:xfrm>
          <a:off x="736847" y="1117174"/>
          <a:ext cx="11212497" cy="53457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a:extLst>
              <a:ext uri="{FF2B5EF4-FFF2-40B4-BE49-F238E27FC236}">
                <a16:creationId xmlns:a16="http://schemas.microsoft.com/office/drawing/2014/main" id="{D462A7FD-F6E3-68BB-D95E-52A04A942000}"/>
              </a:ext>
            </a:extLst>
          </p:cNvPr>
          <p:cNvPicPr>
            <a:picLocks noChangeAspect="1"/>
          </p:cNvPicPr>
          <p:nvPr/>
        </p:nvPicPr>
        <p:blipFill>
          <a:blip r:embed="rId8"/>
          <a:stretch>
            <a:fillRect/>
          </a:stretch>
        </p:blipFill>
        <p:spPr>
          <a:xfrm>
            <a:off x="1299959" y="44329"/>
            <a:ext cx="890093" cy="786452"/>
          </a:xfrm>
          <a:prstGeom prst="rect">
            <a:avLst/>
          </a:prstGeom>
        </p:spPr>
      </p:pic>
    </p:spTree>
    <p:extLst>
      <p:ext uri="{BB962C8B-B14F-4D97-AF65-F5344CB8AC3E}">
        <p14:creationId xmlns:p14="http://schemas.microsoft.com/office/powerpoint/2010/main" val="919948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8332" y="13847"/>
            <a:ext cx="816934" cy="816934"/>
          </a:xfrm>
          <a:prstGeom prst="rect">
            <a:avLst/>
          </a:prstGeom>
        </p:spPr>
      </p:pic>
      <p:sp>
        <p:nvSpPr>
          <p:cNvPr id="6" name="TextBox 5"/>
          <p:cNvSpPr txBox="1"/>
          <p:nvPr/>
        </p:nvSpPr>
        <p:spPr>
          <a:xfrm>
            <a:off x="2124102" y="500233"/>
            <a:ext cx="8573395"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50" normalizeH="0" baseline="0" noProof="0" dirty="0">
                <a:ln w="0"/>
                <a:gradFill flip="none" rotWithShape="1">
                  <a:gsLst>
                    <a:gs pos="0">
                      <a:srgbClr val="C62324">
                        <a:lumMod val="40000"/>
                        <a:lumOff val="60000"/>
                      </a:srgbClr>
                    </a:gs>
                    <a:gs pos="50000">
                      <a:srgbClr val="C62324"/>
                    </a:gs>
                    <a:gs pos="100000">
                      <a:srgbClr val="C62324">
                        <a:lumMod val="75000"/>
                      </a:srgbClr>
                    </a:gs>
                  </a:gsLst>
                  <a:lin ang="8100000" scaled="1"/>
                  <a:tileRect/>
                </a:gradFill>
                <a:effectLst>
                  <a:innerShdw blurRad="63500" dist="50800" dir="13500000">
                    <a:srgbClr val="000000">
                      <a:alpha val="50000"/>
                    </a:srgbClr>
                  </a:innerShdw>
                </a:effectLst>
                <a:uLnTx/>
                <a:uFillTx/>
                <a:latin typeface="Tahoma" panose="020B0604030504040204" pitchFamily="34" charset="0"/>
                <a:ea typeface="Tahoma" panose="020B0604030504040204" pitchFamily="34" charset="0"/>
                <a:cs typeface="Tahoma" panose="020B0604030504040204" pitchFamily="34" charset="0"/>
              </a:rPr>
              <a:t>RÀ SOÁT, ĐGH TTHC NỘI BỘ TRONG HỆ THỐNG HCNN 202</a:t>
            </a:r>
            <a:r>
              <a:rPr kumimoji="0" lang="vi-VN" sz="1000" b="1" i="0" u="none" strike="noStrike" kern="1200" cap="none" spc="50" normalizeH="0" baseline="0" noProof="0" dirty="0">
                <a:ln w="0"/>
                <a:gradFill flip="none" rotWithShape="1">
                  <a:gsLst>
                    <a:gs pos="0">
                      <a:srgbClr val="C62324">
                        <a:lumMod val="40000"/>
                        <a:lumOff val="60000"/>
                      </a:srgbClr>
                    </a:gs>
                    <a:gs pos="50000">
                      <a:srgbClr val="C62324"/>
                    </a:gs>
                    <a:gs pos="100000">
                      <a:srgbClr val="C62324">
                        <a:lumMod val="75000"/>
                      </a:srgbClr>
                    </a:gs>
                  </a:gsLst>
                  <a:lin ang="8100000" scaled="1"/>
                  <a:tileRect/>
                </a:gradFill>
                <a:effectLst>
                  <a:innerShdw blurRad="63500" dist="50800" dir="13500000">
                    <a:srgbClr val="000000">
                      <a:alpha val="50000"/>
                    </a:srgbClr>
                  </a:innerShdw>
                </a:effectLst>
                <a:uLnTx/>
                <a:uFillTx/>
                <a:latin typeface="Tahoma" panose="020B0604030504040204" pitchFamily="34" charset="0"/>
                <a:ea typeface="Tahoma" panose="020B0604030504040204" pitchFamily="34" charset="0"/>
                <a:cs typeface="Tahoma" panose="020B0604030504040204" pitchFamily="34" charset="0"/>
              </a:rPr>
              <a:t>4</a:t>
            </a:r>
            <a:r>
              <a:rPr kumimoji="0" lang="en-US" sz="1000" b="1" i="0" u="none" strike="noStrike" kern="1200" cap="none" spc="50" normalizeH="0" baseline="0" noProof="0" dirty="0">
                <a:ln w="0"/>
                <a:gradFill flip="none" rotWithShape="1">
                  <a:gsLst>
                    <a:gs pos="0">
                      <a:srgbClr val="C62324">
                        <a:lumMod val="40000"/>
                        <a:lumOff val="60000"/>
                      </a:srgbClr>
                    </a:gs>
                    <a:gs pos="50000">
                      <a:srgbClr val="C62324"/>
                    </a:gs>
                    <a:gs pos="100000">
                      <a:srgbClr val="C62324">
                        <a:lumMod val="75000"/>
                      </a:srgbClr>
                    </a:gs>
                  </a:gsLst>
                  <a:lin ang="8100000" scaled="1"/>
                  <a:tileRect/>
                </a:gradFill>
                <a:effectLst>
                  <a:innerShdw blurRad="63500" dist="50800" dir="13500000">
                    <a:srgbClr val="000000">
                      <a:alpha val="50000"/>
                    </a:srgbClr>
                  </a:innerShdw>
                </a:effectLst>
                <a:uLnTx/>
                <a:uFillTx/>
                <a:latin typeface="Tahoma" panose="020B0604030504040204" pitchFamily="34" charset="0"/>
                <a:ea typeface="Tahoma" panose="020B0604030504040204" pitchFamily="34" charset="0"/>
                <a:cs typeface="Tahoma" panose="020B0604030504040204" pitchFamily="34" charset="0"/>
              </a:rPr>
              <a:t>-2025</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I. KẾT QUẢ THỰC HIỆN QĐ 1085/QĐ-TTg</a:t>
            </a:r>
            <a:endParaRPr kumimoji="0" lang="en-US" sz="18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0" name="TextBox 39"/>
          <p:cNvSpPr txBox="1"/>
          <p:nvPr/>
        </p:nvSpPr>
        <p:spPr>
          <a:xfrm>
            <a:off x="2117890" y="213840"/>
            <a:ext cx="2971311"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vi-VN" sz="1400" b="1" i="0" u="none" strike="noStrike" kern="1200" cap="none" spc="50" normalizeH="0" baseline="0" noProof="0">
                <a:ln w="0"/>
                <a:gradFill flip="none" rotWithShape="1">
                  <a:gsLst>
                    <a:gs pos="0">
                      <a:srgbClr val="146194">
                        <a:shade val="30000"/>
                        <a:satMod val="115000"/>
                      </a:srgbClr>
                    </a:gs>
                    <a:gs pos="50000">
                      <a:srgbClr val="146194">
                        <a:shade val="67500"/>
                        <a:satMod val="115000"/>
                      </a:srgbClr>
                    </a:gs>
                    <a:gs pos="100000">
                      <a:srgbClr val="146194">
                        <a:shade val="100000"/>
                        <a:satMod val="115000"/>
                      </a:srgbClr>
                    </a:gs>
                  </a:gsLst>
                  <a:lin ang="8100000" scaled="1"/>
                  <a:tileRect/>
                </a:gradFill>
                <a:effectLst>
                  <a:innerShdw blurRad="63500" dist="50800" dir="13500000">
                    <a:srgbClr val="000000">
                      <a:alpha val="50000"/>
                    </a:srgbClr>
                  </a:innerShdw>
                </a:effectLst>
                <a:uLnTx/>
                <a:uFillTx/>
                <a:latin typeface="Tahoma" panose="020B0604030504040204" pitchFamily="34" charset="0"/>
                <a:ea typeface="+mn-ea"/>
                <a:cs typeface="+mn-cs"/>
              </a:rPr>
              <a:t>HƯỚNG DẪN</a:t>
            </a:r>
            <a:endParaRPr kumimoji="0" lang="en-US" sz="1400" b="1" i="0" u="none" strike="noStrike" kern="1200" cap="none" spc="50" normalizeH="0" baseline="0" noProof="0" dirty="0">
              <a:ln w="0"/>
              <a:gradFill flip="none" rotWithShape="1">
                <a:gsLst>
                  <a:gs pos="0">
                    <a:srgbClr val="146194">
                      <a:shade val="30000"/>
                      <a:satMod val="115000"/>
                    </a:srgbClr>
                  </a:gs>
                  <a:gs pos="50000">
                    <a:srgbClr val="146194">
                      <a:shade val="67500"/>
                      <a:satMod val="115000"/>
                    </a:srgbClr>
                  </a:gs>
                  <a:gs pos="100000">
                    <a:srgbClr val="146194">
                      <a:shade val="100000"/>
                      <a:satMod val="115000"/>
                    </a:srgbClr>
                  </a:gs>
                </a:gsLst>
                <a:lin ang="8100000" scaled="1"/>
                <a:tileRect/>
              </a:gradFill>
              <a:effectLst>
                <a:innerShdw blurRad="63500" dist="50800" dir="13500000">
                  <a:srgbClr val="000000">
                    <a:alpha val="50000"/>
                  </a:srgbClr>
                </a:innerShdw>
              </a:effectLst>
              <a:uLnTx/>
              <a:uFillTx/>
              <a:latin typeface="Century Gothic"/>
              <a:ea typeface="+mn-ea"/>
              <a:cs typeface="+mn-cs"/>
            </a:endParaRPr>
          </a:p>
        </p:txBody>
      </p:sp>
      <p:sp>
        <p:nvSpPr>
          <p:cNvPr id="9" name="TextBox 8"/>
          <p:cNvSpPr txBox="1"/>
          <p:nvPr/>
        </p:nvSpPr>
        <p:spPr>
          <a:xfrm>
            <a:off x="1509823" y="1832700"/>
            <a:ext cx="5670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a:ea typeface="+mn-ea"/>
              <a:cs typeface="+mn-cs"/>
            </a:endParaRPr>
          </a:p>
        </p:txBody>
      </p:sp>
      <p:graphicFrame>
        <p:nvGraphicFramePr>
          <p:cNvPr id="2" name="Diagram 1">
            <a:extLst>
              <a:ext uri="{FF2B5EF4-FFF2-40B4-BE49-F238E27FC236}">
                <a16:creationId xmlns:a16="http://schemas.microsoft.com/office/drawing/2014/main" id="{AF3D5C71-B924-4AE9-AD67-B993921EC6B3}"/>
              </a:ext>
            </a:extLst>
          </p:cNvPr>
          <p:cNvGraphicFramePr/>
          <p:nvPr>
            <p:extLst>
              <p:ext uri="{D42A27DB-BD31-4B8C-83A1-F6EECF244321}">
                <p14:modId xmlns:p14="http://schemas.microsoft.com/office/powerpoint/2010/main" val="313178268"/>
              </p:ext>
            </p:extLst>
          </p:nvPr>
        </p:nvGraphicFramePr>
        <p:xfrm>
          <a:off x="736847" y="1117174"/>
          <a:ext cx="11212497" cy="53457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a:extLst>
              <a:ext uri="{FF2B5EF4-FFF2-40B4-BE49-F238E27FC236}">
                <a16:creationId xmlns:a16="http://schemas.microsoft.com/office/drawing/2014/main" id="{D462A7FD-F6E3-68BB-D95E-52A04A942000}"/>
              </a:ext>
            </a:extLst>
          </p:cNvPr>
          <p:cNvPicPr>
            <a:picLocks noChangeAspect="1"/>
          </p:cNvPicPr>
          <p:nvPr/>
        </p:nvPicPr>
        <p:blipFill>
          <a:blip r:embed="rId8"/>
          <a:stretch>
            <a:fillRect/>
          </a:stretch>
        </p:blipFill>
        <p:spPr>
          <a:xfrm>
            <a:off x="1299959" y="44329"/>
            <a:ext cx="890093" cy="786452"/>
          </a:xfrm>
          <a:prstGeom prst="rect">
            <a:avLst/>
          </a:prstGeom>
        </p:spPr>
      </p:pic>
    </p:spTree>
    <p:extLst>
      <p:ext uri="{BB962C8B-B14F-4D97-AF65-F5344CB8AC3E}">
        <p14:creationId xmlns:p14="http://schemas.microsoft.com/office/powerpoint/2010/main" val="1537667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8332" y="13847"/>
            <a:ext cx="816934" cy="816934"/>
          </a:xfrm>
          <a:prstGeom prst="rect">
            <a:avLst/>
          </a:prstGeom>
        </p:spPr>
      </p:pic>
      <p:sp>
        <p:nvSpPr>
          <p:cNvPr id="6" name="TextBox 5"/>
          <p:cNvSpPr txBox="1"/>
          <p:nvPr/>
        </p:nvSpPr>
        <p:spPr>
          <a:xfrm>
            <a:off x="2124102" y="500233"/>
            <a:ext cx="9629933"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en-US" sz="1000" b="1" i="0" u="none" strike="noStrike" kern="1200" cap="none" spc="50" normalizeH="0" baseline="0" noProof="0" dirty="0">
                <a:ln w="0"/>
                <a:gradFill flip="none" rotWithShape="1">
                  <a:gsLst>
                    <a:gs pos="0">
                      <a:srgbClr val="C62324">
                        <a:lumMod val="40000"/>
                        <a:lumOff val="60000"/>
                      </a:srgbClr>
                    </a:gs>
                    <a:gs pos="50000">
                      <a:srgbClr val="C62324"/>
                    </a:gs>
                    <a:gs pos="100000">
                      <a:srgbClr val="C62324">
                        <a:lumMod val="75000"/>
                      </a:srgbClr>
                    </a:gs>
                  </a:gsLst>
                  <a:lin ang="8100000" scaled="1"/>
                  <a:tileRect/>
                </a:gradFill>
                <a:effectLst>
                  <a:innerShdw blurRad="63500" dist="50800" dir="13500000">
                    <a:srgbClr val="000000">
                      <a:alpha val="50000"/>
                    </a:srgbClr>
                  </a:innerShdw>
                </a:effectLst>
                <a:uLnTx/>
                <a:uFillTx/>
                <a:latin typeface="Tahoma" panose="020B0604030504040204" pitchFamily="34" charset="0"/>
                <a:ea typeface="Tahoma" panose="020B0604030504040204" pitchFamily="34" charset="0"/>
                <a:cs typeface="Tahoma" panose="020B0604030504040204" pitchFamily="34" charset="0"/>
              </a:rPr>
              <a:t>TRIỂN KHAI KẾ HOẠCH RÀ SOÁT, ĐGH TTHC NỘI BỘ TRONG HỆ THỐNG HCNN 2022-2025</a:t>
            </a:r>
          </a:p>
          <a:p>
            <a:pPr>
              <a:defRPr/>
            </a:pPr>
            <a:r>
              <a:rPr lang="vi-VN" sz="1600" b="1" kern="0" spc="50" dirty="0">
                <a:ln w="0"/>
                <a:solidFill>
                  <a:schemeClr val="accent1"/>
                </a:solidFill>
                <a:effectLst>
                  <a:innerShdw blurRad="63500" dist="50800" dir="13500000">
                    <a:srgbClr val="000000">
                      <a:alpha val="50000"/>
                    </a:srgbClr>
                  </a:innerShdw>
                </a:effectLst>
                <a:latin typeface="Tahoma" panose="020B0604030504040204" pitchFamily="34" charset="0"/>
                <a:ea typeface="Tahoma" panose="020B0604030504040204" pitchFamily="34" charset="0"/>
                <a:cs typeface="Tahoma" panose="020B0604030504040204" pitchFamily="34" charset="0"/>
              </a:rPr>
              <a:t>II. </a:t>
            </a:r>
            <a:r>
              <a:rPr lang="en-US" sz="1600" b="1" dirty="0">
                <a:solidFill>
                  <a:schemeClr val="bg2"/>
                </a:solidFill>
                <a:latin typeface="Times New Roman" panose="02020603050405020304" pitchFamily="18" charset="0"/>
                <a:cs typeface="Times New Roman" panose="02020603050405020304" pitchFamily="18" charset="0"/>
              </a:rPr>
              <a:t>KHÓ KHĂN, VƯỚNG MẮC VÀ THÁO GỠ, GIẢI ĐÁP</a:t>
            </a:r>
            <a:endParaRPr lang="en-US" sz="1600" b="1" dirty="0">
              <a:solidFill>
                <a:schemeClr val="bg2"/>
              </a:solidFill>
            </a:endParaRPr>
          </a:p>
          <a:p>
            <a:pPr>
              <a:defRPr/>
            </a:pPr>
            <a:endParaRPr kumimoji="0" lang="en-US" sz="1800" b="1" i="0" u="none" strike="noStrike" kern="0" cap="none" spc="0" normalizeH="0" baseline="0" noProof="0" dirty="0">
              <a:ln>
                <a:noFill/>
              </a:ln>
              <a:solidFill>
                <a:srgbClr val="052F61"/>
              </a:solidFill>
              <a:effectLst/>
              <a:uLnTx/>
              <a:uFillTx/>
              <a:latin typeface="Cambria" panose="02040503050406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000" b="1" i="0" u="none" strike="noStrike" kern="1200" cap="none" spc="50" normalizeH="0" baseline="0" noProof="0" dirty="0">
              <a:ln w="0"/>
              <a:gradFill flip="none" rotWithShape="1">
                <a:gsLst>
                  <a:gs pos="0">
                    <a:srgbClr val="C62324">
                      <a:lumMod val="40000"/>
                      <a:lumOff val="60000"/>
                    </a:srgbClr>
                  </a:gs>
                  <a:gs pos="50000">
                    <a:srgbClr val="C62324"/>
                  </a:gs>
                  <a:gs pos="100000">
                    <a:srgbClr val="C62324">
                      <a:lumMod val="75000"/>
                    </a:srgbClr>
                  </a:gs>
                </a:gsLst>
                <a:lin ang="8100000" scaled="1"/>
                <a:tileRect/>
              </a:gradFill>
              <a:effectLst>
                <a:innerShdw blurRad="63500" dist="50800" dir="13500000">
                  <a:srgbClr val="000000">
                    <a:alpha val="50000"/>
                  </a:srgbClr>
                </a:innerShdw>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40" name="TextBox 39"/>
          <p:cNvSpPr txBox="1"/>
          <p:nvPr/>
        </p:nvSpPr>
        <p:spPr>
          <a:xfrm>
            <a:off x="2117890" y="213840"/>
            <a:ext cx="2971311"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vi-VN" sz="1400" b="1" i="0" u="none" strike="noStrike" kern="1200" cap="none" spc="50" normalizeH="0" baseline="0" noProof="0">
                <a:ln w="0"/>
                <a:gradFill flip="none" rotWithShape="1">
                  <a:gsLst>
                    <a:gs pos="0">
                      <a:srgbClr val="146194">
                        <a:shade val="30000"/>
                        <a:satMod val="115000"/>
                      </a:srgbClr>
                    </a:gs>
                    <a:gs pos="50000">
                      <a:srgbClr val="146194">
                        <a:shade val="67500"/>
                        <a:satMod val="115000"/>
                      </a:srgbClr>
                    </a:gs>
                    <a:gs pos="100000">
                      <a:srgbClr val="146194">
                        <a:shade val="100000"/>
                        <a:satMod val="115000"/>
                      </a:srgbClr>
                    </a:gs>
                  </a:gsLst>
                  <a:lin ang="8100000" scaled="1"/>
                  <a:tileRect/>
                </a:gradFill>
                <a:effectLst>
                  <a:innerShdw blurRad="63500" dist="50800" dir="13500000">
                    <a:srgbClr val="000000">
                      <a:alpha val="50000"/>
                    </a:srgbClr>
                  </a:innerShdw>
                </a:effectLst>
                <a:uLnTx/>
                <a:uFillTx/>
                <a:latin typeface="Tahoma" panose="020B0604030504040204" pitchFamily="34" charset="0"/>
                <a:ea typeface="+mn-ea"/>
                <a:cs typeface="+mn-cs"/>
              </a:rPr>
              <a:t>HƯỚNG DẪN</a:t>
            </a:r>
            <a:endParaRPr kumimoji="0" lang="en-US" sz="1400" b="1" i="0" u="none" strike="noStrike" kern="1200" cap="none" spc="50" normalizeH="0" baseline="0" noProof="0" dirty="0">
              <a:ln w="0"/>
              <a:gradFill flip="none" rotWithShape="1">
                <a:gsLst>
                  <a:gs pos="0">
                    <a:srgbClr val="146194">
                      <a:shade val="30000"/>
                      <a:satMod val="115000"/>
                    </a:srgbClr>
                  </a:gs>
                  <a:gs pos="50000">
                    <a:srgbClr val="146194">
                      <a:shade val="67500"/>
                      <a:satMod val="115000"/>
                    </a:srgbClr>
                  </a:gs>
                  <a:gs pos="100000">
                    <a:srgbClr val="146194">
                      <a:shade val="100000"/>
                      <a:satMod val="115000"/>
                    </a:srgbClr>
                  </a:gs>
                </a:gsLst>
                <a:lin ang="8100000" scaled="1"/>
                <a:tileRect/>
              </a:gradFill>
              <a:effectLst>
                <a:innerShdw blurRad="63500" dist="50800" dir="13500000">
                  <a:srgbClr val="000000">
                    <a:alpha val="50000"/>
                  </a:srgbClr>
                </a:innerShdw>
              </a:effectLst>
              <a:uLnTx/>
              <a:uFillTx/>
              <a:latin typeface="Century Gothic" panose="020B0502020202020204"/>
              <a:ea typeface="+mn-ea"/>
              <a:cs typeface="+mn-cs"/>
            </a:endParaRPr>
          </a:p>
        </p:txBody>
      </p:sp>
      <p:sp>
        <p:nvSpPr>
          <p:cNvPr id="9" name="TextBox 8"/>
          <p:cNvSpPr txBox="1"/>
          <p:nvPr/>
        </p:nvSpPr>
        <p:spPr>
          <a:xfrm>
            <a:off x="1509823" y="1832700"/>
            <a:ext cx="5670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aphicFrame>
        <p:nvGraphicFramePr>
          <p:cNvPr id="2" name="Diagram 1"/>
          <p:cNvGraphicFramePr/>
          <p:nvPr>
            <p:extLst>
              <p:ext uri="{D42A27DB-BD31-4B8C-83A1-F6EECF244321}">
                <p14:modId xmlns:p14="http://schemas.microsoft.com/office/powerpoint/2010/main" val="882008235"/>
              </p:ext>
            </p:extLst>
          </p:nvPr>
        </p:nvGraphicFramePr>
        <p:xfrm>
          <a:off x="949671" y="1240419"/>
          <a:ext cx="9943230" cy="45123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a:extLst>
              <a:ext uri="{FF2B5EF4-FFF2-40B4-BE49-F238E27FC236}">
                <a16:creationId xmlns:a16="http://schemas.microsoft.com/office/drawing/2014/main" id="{6A25F5C2-6390-3F8B-805C-342F03F528D6}"/>
              </a:ext>
            </a:extLst>
          </p:cNvPr>
          <p:cNvPicPr>
            <a:picLocks noChangeAspect="1"/>
          </p:cNvPicPr>
          <p:nvPr/>
        </p:nvPicPr>
        <p:blipFill>
          <a:blip r:embed="rId8"/>
          <a:stretch>
            <a:fillRect/>
          </a:stretch>
        </p:blipFill>
        <p:spPr>
          <a:xfrm>
            <a:off x="1299959" y="47639"/>
            <a:ext cx="890093" cy="786452"/>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8332" y="13847"/>
            <a:ext cx="816934" cy="816934"/>
          </a:xfrm>
          <a:prstGeom prst="rect">
            <a:avLst/>
          </a:prstGeom>
        </p:spPr>
      </p:pic>
      <p:sp>
        <p:nvSpPr>
          <p:cNvPr id="6" name="TextBox 5"/>
          <p:cNvSpPr txBox="1"/>
          <p:nvPr/>
        </p:nvSpPr>
        <p:spPr>
          <a:xfrm>
            <a:off x="763480" y="500233"/>
            <a:ext cx="11097087" cy="123110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50" normalizeH="0" baseline="0" noProof="0" dirty="0">
                <a:ln w="0"/>
                <a:gradFill flip="none" rotWithShape="1">
                  <a:gsLst>
                    <a:gs pos="0">
                      <a:srgbClr val="C62324">
                        <a:lumMod val="40000"/>
                        <a:lumOff val="60000"/>
                      </a:srgbClr>
                    </a:gs>
                    <a:gs pos="50000">
                      <a:srgbClr val="C62324"/>
                    </a:gs>
                    <a:gs pos="100000">
                      <a:srgbClr val="C62324">
                        <a:lumMod val="75000"/>
                      </a:srgbClr>
                    </a:gs>
                  </a:gsLst>
                  <a:lin ang="8100000" scaled="1"/>
                  <a:tileRect/>
                </a:gradFill>
                <a:effectLst>
                  <a:innerShdw blurRad="63500" dist="50800" dir="13500000">
                    <a:srgbClr val="000000">
                      <a:alpha val="50000"/>
                    </a:srgbClr>
                  </a:innerShdw>
                </a:effectLst>
                <a:uLnTx/>
                <a:uFillTx/>
                <a:latin typeface="Tahoma" panose="020B0604030504040204" pitchFamily="34" charset="0"/>
                <a:ea typeface="Tahoma" panose="020B0604030504040204" pitchFamily="34" charset="0"/>
                <a:cs typeface="Tahoma" panose="020B0604030504040204" pitchFamily="34" charset="0"/>
              </a:rPr>
              <a:t>                                 RÀ SOÁT, ĐGH TTHC NỘI BỘ TRONG HỆ THỐNG HCNN 2024-2025</a:t>
            </a:r>
            <a:endParaRPr kumimoji="0" lang="vi-VN" sz="1000" b="1" i="0" u="none" strike="noStrike" kern="1200" cap="none" spc="50" normalizeH="0" baseline="0" noProof="0" dirty="0">
              <a:ln w="0"/>
              <a:gradFill flip="none" rotWithShape="1">
                <a:gsLst>
                  <a:gs pos="0">
                    <a:srgbClr val="C62324">
                      <a:lumMod val="40000"/>
                      <a:lumOff val="60000"/>
                    </a:srgbClr>
                  </a:gs>
                  <a:gs pos="50000">
                    <a:srgbClr val="C62324"/>
                  </a:gs>
                  <a:gs pos="100000">
                    <a:srgbClr val="C62324">
                      <a:lumMod val="75000"/>
                    </a:srgbClr>
                  </a:gs>
                </a:gsLst>
                <a:lin ang="8100000" scaled="1"/>
                <a:tileRect/>
              </a:gradFill>
              <a:effectLst>
                <a:innerShdw blurRad="63500" dist="50800" dir="13500000">
                  <a:srgbClr val="000000">
                    <a:alpha val="50000"/>
                  </a:srgbClr>
                </a:innerShdw>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vi-VN" sz="1000" b="1" i="0" u="none" strike="noStrike" kern="1200" cap="none" spc="50" normalizeH="0" baseline="0" noProof="0" dirty="0">
              <a:ln w="0"/>
              <a:gradFill flip="none" rotWithShape="1">
                <a:gsLst>
                  <a:gs pos="0">
                    <a:srgbClr val="C62324">
                      <a:lumMod val="40000"/>
                      <a:lumOff val="60000"/>
                    </a:srgbClr>
                  </a:gs>
                  <a:gs pos="50000">
                    <a:srgbClr val="C62324"/>
                  </a:gs>
                  <a:gs pos="100000">
                    <a:srgbClr val="C62324">
                      <a:lumMod val="75000"/>
                    </a:srgbClr>
                  </a:gs>
                </a:gsLst>
                <a:lin ang="8100000" scaled="1"/>
                <a:tileRect/>
              </a:gradFill>
              <a:effectLst>
                <a:innerShdw blurRad="63500" dist="50800" dir="13500000">
                  <a:srgbClr val="000000">
                    <a:alpha val="50000"/>
                  </a:srgbClr>
                </a:innerShdw>
              </a:effectLst>
              <a:uLnTx/>
              <a:uFillTx/>
              <a:latin typeface="Tahoma" panose="020B0604030504040204" pitchFamily="34" charset="0"/>
              <a:ea typeface="Tahoma" panose="020B0604030504040204" pitchFamily="34" charset="0"/>
              <a:cs typeface="Tahoma" panose="020B0604030504040204" pitchFamily="34" charset="0"/>
            </a:endParaRPr>
          </a:p>
          <a:p>
            <a:pPr>
              <a:defRPr/>
            </a:pPr>
            <a:r>
              <a:rPr lang="vi-VN" b="1" kern="0" spc="50" dirty="0">
                <a:ln w="0"/>
                <a:solidFill>
                  <a:schemeClr val="accent1"/>
                </a:solidFill>
                <a:effectLst>
                  <a:innerShdw blurRad="63500" dist="50800" dir="13500000">
                    <a:srgbClr val="000000">
                      <a:alpha val="50000"/>
                    </a:srgbClr>
                  </a:innerShdw>
                </a:effectLst>
                <a:ea typeface="Tahoma" panose="020B0604030504040204" pitchFamily="34" charset="0"/>
                <a:cs typeface="Tahoma" panose="020B0604030504040204" pitchFamily="34" charset="0"/>
              </a:rPr>
              <a:t>II. </a:t>
            </a:r>
            <a:r>
              <a:rPr lang="en-US" b="1" dirty="0">
                <a:solidFill>
                  <a:schemeClr val="bg2"/>
                </a:solidFill>
                <a:latin typeface="Times New Roman" panose="02020603050405020304" pitchFamily="18" charset="0"/>
                <a:cs typeface="Times New Roman" panose="02020603050405020304" pitchFamily="18" charset="0"/>
              </a:rPr>
              <a:t>KHÓ KHĂN, VƯỚNG MẮC VÀ THÁO GỠ, GIẢI ĐÁP</a:t>
            </a:r>
            <a:endParaRPr lang="en-US" b="1" dirty="0">
              <a:solidFill>
                <a:schemeClr val="bg2"/>
              </a:solidFill>
            </a:endParaRPr>
          </a:p>
          <a:p>
            <a:r>
              <a:rPr lang="vi-VN" dirty="0">
                <a:solidFill>
                  <a:srgbClr val="FF0000"/>
                </a:solidFill>
                <a:latin typeface="Arial" panose="020B0604020202020204" pitchFamily="34" charset="0"/>
                <a:cs typeface="Arial" panose="020B0604020202020204" pitchFamily="34" charset="0"/>
              </a:rPr>
              <a:t>1. Nhận diện TTHC NB</a:t>
            </a:r>
            <a:endParaRPr lang="en-US" dirty="0">
              <a:solidFill>
                <a:srgbClr val="FF0000"/>
              </a:solidFill>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prstClr val="black"/>
                </a:solidFill>
                <a:effectLst/>
                <a:uLnTx/>
                <a:uFillTx/>
                <a:latin typeface="Times New Roman" panose="02020603050405020304" pitchFamily="18" charset="0"/>
                <a:cs typeface="Times New Roman" panose="02020603050405020304" pitchFamily="18" charset="0"/>
              </a:rPr>
              <a:t>1.1. TTHC NB THUỘC PHẠM VI QUẢN LÝ NHÀ NƯỚC CỦA BỘ, CƠ QUAN NGANG BỘ</a:t>
            </a:r>
            <a:r>
              <a:rPr kumimoji="0" lang="vi-VN" sz="1800" b="0" i="0" u="none" strike="noStrike" kern="1200" cap="none" spc="0" normalizeH="0" baseline="0" noProof="0" dirty="0">
                <a:ln>
                  <a:noFill/>
                </a:ln>
                <a:solidFill>
                  <a:prstClr val="black"/>
                </a:solidFill>
                <a:effectLst/>
                <a:uLnTx/>
                <a:uFillTx/>
                <a:latin typeface="Century Gothic"/>
                <a:ea typeface="+mn-ea"/>
                <a:cs typeface="+mn-cs"/>
              </a:rPr>
              <a:t> </a:t>
            </a:r>
            <a:endParaRPr kumimoji="0" lang="en-US" sz="1800" b="0" i="0" u="none" strike="noStrike" kern="1200" cap="none" spc="0" normalizeH="0" baseline="0" noProof="0" dirty="0">
              <a:ln>
                <a:noFill/>
              </a:ln>
              <a:solidFill>
                <a:prstClr val="black"/>
              </a:solidFill>
              <a:effectLst/>
              <a:uLnTx/>
              <a:uFillTx/>
              <a:latin typeface="Century Gothic"/>
              <a:ea typeface="+mn-ea"/>
              <a:cs typeface="+mn-cs"/>
            </a:endParaRPr>
          </a:p>
        </p:txBody>
      </p:sp>
      <p:sp>
        <p:nvSpPr>
          <p:cNvPr id="40" name="TextBox 39"/>
          <p:cNvSpPr txBox="1"/>
          <p:nvPr/>
        </p:nvSpPr>
        <p:spPr>
          <a:xfrm>
            <a:off x="2117890" y="213840"/>
            <a:ext cx="2971311"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vi-VN" sz="1400" b="1" i="0" u="none" strike="noStrike" kern="1200" cap="none" spc="50" normalizeH="0" baseline="0" noProof="0">
                <a:ln w="0"/>
                <a:gradFill flip="none" rotWithShape="1">
                  <a:gsLst>
                    <a:gs pos="0">
                      <a:srgbClr val="146194">
                        <a:shade val="30000"/>
                        <a:satMod val="115000"/>
                      </a:srgbClr>
                    </a:gs>
                    <a:gs pos="50000">
                      <a:srgbClr val="146194">
                        <a:shade val="67500"/>
                        <a:satMod val="115000"/>
                      </a:srgbClr>
                    </a:gs>
                    <a:gs pos="100000">
                      <a:srgbClr val="146194">
                        <a:shade val="100000"/>
                        <a:satMod val="115000"/>
                      </a:srgbClr>
                    </a:gs>
                  </a:gsLst>
                  <a:lin ang="8100000" scaled="1"/>
                  <a:tileRect/>
                </a:gradFill>
                <a:effectLst>
                  <a:innerShdw blurRad="63500" dist="50800" dir="13500000">
                    <a:srgbClr val="000000">
                      <a:alpha val="50000"/>
                    </a:srgbClr>
                  </a:innerShdw>
                </a:effectLst>
                <a:uLnTx/>
                <a:uFillTx/>
                <a:latin typeface="Tahoma" panose="020B0604030504040204" pitchFamily="34" charset="0"/>
                <a:ea typeface="+mn-ea"/>
                <a:cs typeface="+mn-cs"/>
              </a:rPr>
              <a:t>HƯỚNG DẪN</a:t>
            </a:r>
            <a:endParaRPr kumimoji="0" lang="en-US" sz="1400" b="1" i="0" u="none" strike="noStrike" kern="1200" cap="none" spc="50" normalizeH="0" baseline="0" noProof="0" dirty="0">
              <a:ln w="0"/>
              <a:gradFill flip="none" rotWithShape="1">
                <a:gsLst>
                  <a:gs pos="0">
                    <a:srgbClr val="146194">
                      <a:shade val="30000"/>
                      <a:satMod val="115000"/>
                    </a:srgbClr>
                  </a:gs>
                  <a:gs pos="50000">
                    <a:srgbClr val="146194">
                      <a:shade val="67500"/>
                      <a:satMod val="115000"/>
                    </a:srgbClr>
                  </a:gs>
                  <a:gs pos="100000">
                    <a:srgbClr val="146194">
                      <a:shade val="100000"/>
                      <a:satMod val="115000"/>
                    </a:srgbClr>
                  </a:gs>
                </a:gsLst>
                <a:lin ang="8100000" scaled="1"/>
                <a:tileRect/>
              </a:gradFill>
              <a:effectLst>
                <a:innerShdw blurRad="63500" dist="50800" dir="13500000">
                  <a:srgbClr val="000000">
                    <a:alpha val="50000"/>
                  </a:srgbClr>
                </a:innerShdw>
              </a:effectLst>
              <a:uLnTx/>
              <a:uFillTx/>
              <a:latin typeface="Century Gothic" panose="020B0502020202020204"/>
              <a:ea typeface="+mn-ea"/>
              <a:cs typeface="+mn-cs"/>
            </a:endParaRPr>
          </a:p>
        </p:txBody>
      </p:sp>
      <p:sp>
        <p:nvSpPr>
          <p:cNvPr id="9" name="TextBox 8"/>
          <p:cNvSpPr txBox="1"/>
          <p:nvPr/>
        </p:nvSpPr>
        <p:spPr>
          <a:xfrm>
            <a:off x="1509823" y="1832700"/>
            <a:ext cx="5670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aphicFrame>
        <p:nvGraphicFramePr>
          <p:cNvPr id="3" name="Diagram 2">
            <a:extLst>
              <a:ext uri="{FF2B5EF4-FFF2-40B4-BE49-F238E27FC236}">
                <a16:creationId xmlns:a16="http://schemas.microsoft.com/office/drawing/2014/main" id="{88FCF4FF-E29C-46A2-931C-2A2A49DC2BB1}"/>
              </a:ext>
            </a:extLst>
          </p:cNvPr>
          <p:cNvGraphicFramePr/>
          <p:nvPr>
            <p:extLst>
              <p:ext uri="{D42A27DB-BD31-4B8C-83A1-F6EECF244321}">
                <p14:modId xmlns:p14="http://schemas.microsoft.com/office/powerpoint/2010/main" val="923226007"/>
              </p:ext>
            </p:extLst>
          </p:nvPr>
        </p:nvGraphicFramePr>
        <p:xfrm>
          <a:off x="331433" y="1681316"/>
          <a:ext cx="11529134" cy="44570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a16="http://schemas.microsoft.com/office/drawing/2014/main" id="{7D034985-AA47-C12F-3700-DA8FF72877F2}"/>
              </a:ext>
            </a:extLst>
          </p:cNvPr>
          <p:cNvPicPr>
            <a:picLocks noChangeAspect="1"/>
          </p:cNvPicPr>
          <p:nvPr/>
        </p:nvPicPr>
        <p:blipFill>
          <a:blip r:embed="rId8"/>
          <a:stretch>
            <a:fillRect/>
          </a:stretch>
        </p:blipFill>
        <p:spPr>
          <a:xfrm>
            <a:off x="1227797" y="76370"/>
            <a:ext cx="890093" cy="786452"/>
          </a:xfrm>
          <a:prstGeom prst="rect">
            <a:avLst/>
          </a:prstGeom>
        </p:spPr>
      </p:pic>
    </p:spTree>
    <p:extLst>
      <p:ext uri="{BB962C8B-B14F-4D97-AF65-F5344CB8AC3E}">
        <p14:creationId xmlns:p14="http://schemas.microsoft.com/office/powerpoint/2010/main" val="1826688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8332" y="13847"/>
            <a:ext cx="816934" cy="816934"/>
          </a:xfrm>
          <a:prstGeom prst="rect">
            <a:avLst/>
          </a:prstGeom>
        </p:spPr>
      </p:pic>
      <p:sp>
        <p:nvSpPr>
          <p:cNvPr id="6" name="TextBox 5"/>
          <p:cNvSpPr txBox="1"/>
          <p:nvPr/>
        </p:nvSpPr>
        <p:spPr>
          <a:xfrm>
            <a:off x="763480" y="500233"/>
            <a:ext cx="11097087" cy="147732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50" normalizeH="0" baseline="0" noProof="0" dirty="0">
                <a:ln w="0"/>
                <a:gradFill flip="none" rotWithShape="1">
                  <a:gsLst>
                    <a:gs pos="0">
                      <a:srgbClr val="C62324">
                        <a:lumMod val="40000"/>
                        <a:lumOff val="60000"/>
                      </a:srgbClr>
                    </a:gs>
                    <a:gs pos="50000">
                      <a:srgbClr val="C62324"/>
                    </a:gs>
                    <a:gs pos="100000">
                      <a:srgbClr val="C62324">
                        <a:lumMod val="75000"/>
                      </a:srgbClr>
                    </a:gs>
                  </a:gsLst>
                  <a:lin ang="8100000" scaled="1"/>
                  <a:tileRect/>
                </a:gradFill>
                <a:effectLst>
                  <a:innerShdw blurRad="63500" dist="50800" dir="13500000">
                    <a:srgbClr val="000000">
                      <a:alpha val="50000"/>
                    </a:srgbClr>
                  </a:innerShdw>
                </a:effectLst>
                <a:uLnTx/>
                <a:uFillTx/>
                <a:latin typeface="Tahoma" panose="020B0604030504040204" pitchFamily="34" charset="0"/>
                <a:ea typeface="Tahoma" panose="020B0604030504040204" pitchFamily="34" charset="0"/>
                <a:cs typeface="Tahoma" panose="020B0604030504040204" pitchFamily="34" charset="0"/>
              </a:rPr>
              <a:t>                                 RÀ SOÁT, ĐGH TTHC NỘI BỘ TRONG HỆ THỐNG HCNN 2024-2025</a:t>
            </a:r>
            <a:endParaRPr lang="vi-VN" sz="1000" b="1" spc="50" dirty="0">
              <a:ln w="0"/>
              <a:gradFill flip="none" rotWithShape="1">
                <a:gsLst>
                  <a:gs pos="0">
                    <a:srgbClr val="C62324">
                      <a:lumMod val="40000"/>
                      <a:lumOff val="60000"/>
                    </a:srgbClr>
                  </a:gs>
                  <a:gs pos="50000">
                    <a:srgbClr val="C62324"/>
                  </a:gs>
                  <a:gs pos="100000">
                    <a:srgbClr val="C62324">
                      <a:lumMod val="75000"/>
                    </a:srgbClr>
                  </a:gs>
                </a:gsLst>
                <a:lin ang="8100000" scaled="1"/>
                <a:tileRect/>
              </a:gradFill>
              <a:effectLst>
                <a:innerShdw blurRad="63500" dist="50800" dir="13500000">
                  <a:srgbClr val="000000">
                    <a:alpha val="50000"/>
                  </a:srgbClr>
                </a:innerShdw>
              </a:effectLst>
              <a:latin typeface="Tahoma" panose="020B0604030504040204" pitchFamily="34" charset="0"/>
              <a:ea typeface="Tahoma" panose="020B0604030504040204" pitchFamily="34" charset="0"/>
              <a:cs typeface="Tahoma" panose="020B060403050404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vi-VN" sz="1000" b="1" spc="50" dirty="0">
              <a:ln w="0"/>
              <a:gradFill flip="none" rotWithShape="1">
                <a:gsLst>
                  <a:gs pos="0">
                    <a:srgbClr val="C62324">
                      <a:lumMod val="40000"/>
                      <a:lumOff val="60000"/>
                    </a:srgbClr>
                  </a:gs>
                  <a:gs pos="50000">
                    <a:srgbClr val="C62324"/>
                  </a:gs>
                  <a:gs pos="100000">
                    <a:srgbClr val="C62324">
                      <a:lumMod val="75000"/>
                    </a:srgbClr>
                  </a:gs>
                </a:gsLst>
                <a:lin ang="8100000" scaled="1"/>
                <a:tileRect/>
              </a:gradFill>
              <a:effectLst>
                <a:innerShdw blurRad="63500" dist="50800" dir="13500000">
                  <a:srgbClr val="000000">
                    <a:alpha val="50000"/>
                  </a:srgbClr>
                </a:innerShdw>
              </a:effectLst>
              <a:latin typeface="Tahoma" panose="020B0604030504040204" pitchFamily="34" charset="0"/>
              <a:ea typeface="Tahoma" panose="020B0604030504040204" pitchFamily="34" charset="0"/>
              <a:cs typeface="Tahoma" panose="020B0604030504040204" pitchFamily="34" charset="0"/>
            </a:endParaRPr>
          </a:p>
          <a:p>
            <a:pPr>
              <a:defRPr/>
            </a:pPr>
            <a:r>
              <a:rPr lang="vi-VN" b="1" kern="0" spc="50" dirty="0">
                <a:ln w="0"/>
                <a:solidFill>
                  <a:schemeClr val="accent1"/>
                </a:solidFill>
                <a:effectLst>
                  <a:innerShdw blurRad="63500" dist="50800" dir="13500000">
                    <a:srgbClr val="000000">
                      <a:alpha val="50000"/>
                    </a:srgbClr>
                  </a:innerShdw>
                </a:effectLst>
                <a:ea typeface="Tahoma" panose="020B0604030504040204" pitchFamily="34" charset="0"/>
                <a:cs typeface="Tahoma" panose="020B0604030504040204" pitchFamily="34" charset="0"/>
              </a:rPr>
              <a:t>II. </a:t>
            </a:r>
            <a:r>
              <a:rPr lang="en-US" b="1" dirty="0">
                <a:solidFill>
                  <a:schemeClr val="bg2"/>
                </a:solidFill>
                <a:latin typeface="Times New Roman" panose="02020603050405020304" pitchFamily="18" charset="0"/>
                <a:cs typeface="Times New Roman" panose="02020603050405020304" pitchFamily="18" charset="0"/>
              </a:rPr>
              <a:t>KHÓ KHĂN, VƯỚNG MẮC VÀ THÁO GỠ, GIẢI ĐÁP</a:t>
            </a:r>
            <a:endParaRPr lang="en-US" b="1" dirty="0">
              <a:solidFill>
                <a:schemeClr val="bg2"/>
              </a:solidFill>
            </a:endParaRPr>
          </a:p>
          <a:p>
            <a:r>
              <a:rPr lang="vi-VN" dirty="0">
                <a:solidFill>
                  <a:srgbClr val="FF0000"/>
                </a:solidFill>
                <a:latin typeface="Arial" panose="020B0604020202020204" pitchFamily="34" charset="0"/>
                <a:cs typeface="Arial" panose="020B0604020202020204" pitchFamily="34" charset="0"/>
              </a:rPr>
              <a:t>1. Nhận diện TTHC NB</a:t>
            </a:r>
            <a:endParaRPr lang="en-US" dirty="0">
              <a:solidFill>
                <a:srgbClr val="FF0000"/>
              </a:solidFill>
              <a:latin typeface="Arial" panose="020B0604020202020204" pitchFamily="34" charset="0"/>
              <a:cs typeface="Arial" panose="020B0604020202020204" pitchFamily="34" charset="0"/>
            </a:endParaRPr>
          </a:p>
          <a:p>
            <a:pPr lvl="0">
              <a:defRPr/>
            </a:pPr>
            <a:r>
              <a:rPr lang="vi-VN" sz="1600" dirty="0">
                <a:solidFill>
                  <a:schemeClr val="bg1"/>
                </a:solidFill>
                <a:latin typeface="Arial" panose="020B0604020202020204" pitchFamily="34" charset="0"/>
                <a:cs typeface="Arial" panose="020B0604020202020204" pitchFamily="34" charset="0"/>
              </a:rPr>
              <a:t>1. </a:t>
            </a:r>
            <a:r>
              <a:rPr lang="en-US" sz="1600" dirty="0">
                <a:solidFill>
                  <a:schemeClr val="bg1"/>
                </a:solidFill>
                <a:latin typeface="Arial" panose="020B0604020202020204" pitchFamily="34" charset="0"/>
                <a:cs typeface="Arial" panose="020B0604020202020204" pitchFamily="34" charset="0"/>
              </a:rPr>
              <a:t>2.</a:t>
            </a:r>
            <a:r>
              <a:rPr lang="vi-VN" sz="1600" dirty="0">
                <a:solidFill>
                  <a:schemeClr val="bg1"/>
                </a:solidFill>
                <a:latin typeface="Arial" panose="020B0604020202020204" pitchFamily="34" charset="0"/>
                <a:cs typeface="Arial" panose="020B0604020202020204" pitchFamily="34" charset="0"/>
              </a:rPr>
              <a:t>TTHC </a:t>
            </a:r>
            <a:r>
              <a:rPr lang="en-US" sz="1600" dirty="0">
                <a:solidFill>
                  <a:schemeClr val="bg1"/>
                </a:solidFill>
                <a:latin typeface="Arial" panose="020B0604020202020204" pitchFamily="34" charset="0"/>
                <a:cs typeface="Arial" panose="020B0604020202020204" pitchFamily="34" charset="0"/>
              </a:rPr>
              <a:t>N</a:t>
            </a:r>
            <a:r>
              <a:rPr lang="vi-VN" sz="1600" dirty="0">
                <a:solidFill>
                  <a:schemeClr val="bg1"/>
                </a:solidFill>
                <a:latin typeface="Arial" panose="020B0604020202020204" pitchFamily="34" charset="0"/>
                <a:cs typeface="Arial" panose="020B0604020202020204" pitchFamily="34" charset="0"/>
              </a:rPr>
              <a:t>B</a:t>
            </a:r>
            <a:r>
              <a:rPr lang="en-US" sz="1600" dirty="0">
                <a:solidFill>
                  <a:schemeClr val="bg1"/>
                </a:solidFill>
                <a:latin typeface="Arial" panose="020B0604020202020204" pitchFamily="34" charset="0"/>
                <a:cs typeface="Arial" panose="020B0604020202020204" pitchFamily="34" charset="0"/>
              </a:rPr>
              <a:t> THUỘC THẨM QUYỀN GIẢI QUYẾT </a:t>
            </a:r>
            <a:r>
              <a:rPr lang="vi-VN" sz="1600" dirty="0">
                <a:solidFill>
                  <a:schemeClr val="bg1"/>
                </a:solidFill>
                <a:latin typeface="Arial" panose="020B0604020202020204" pitchFamily="34" charset="0"/>
                <a:cs typeface="Arial" panose="020B0604020202020204" pitchFamily="34" charset="0"/>
              </a:rPr>
              <a:t>CỦA BỘ, CƠ QUAN, ĐỊA PHƯƠNG</a:t>
            </a:r>
            <a:endParaRPr lang="en-US" sz="1600" dirty="0">
              <a:solidFill>
                <a:schemeClr val="bg1"/>
              </a:solidFill>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solidFill>
                <a:schemeClr val="bg1"/>
              </a:solidFill>
            </a:endParaRPr>
          </a:p>
        </p:txBody>
      </p:sp>
      <p:sp>
        <p:nvSpPr>
          <p:cNvPr id="40" name="TextBox 39"/>
          <p:cNvSpPr txBox="1"/>
          <p:nvPr/>
        </p:nvSpPr>
        <p:spPr>
          <a:xfrm>
            <a:off x="2117890" y="213840"/>
            <a:ext cx="2971311"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vi-VN" sz="1400" b="1" i="0" u="none" strike="noStrike" kern="1200" cap="none" spc="50" normalizeH="0" baseline="0" noProof="0">
                <a:ln w="0"/>
                <a:gradFill flip="none" rotWithShape="1">
                  <a:gsLst>
                    <a:gs pos="0">
                      <a:srgbClr val="146194">
                        <a:shade val="30000"/>
                        <a:satMod val="115000"/>
                      </a:srgbClr>
                    </a:gs>
                    <a:gs pos="50000">
                      <a:srgbClr val="146194">
                        <a:shade val="67500"/>
                        <a:satMod val="115000"/>
                      </a:srgbClr>
                    </a:gs>
                    <a:gs pos="100000">
                      <a:srgbClr val="146194">
                        <a:shade val="100000"/>
                        <a:satMod val="115000"/>
                      </a:srgbClr>
                    </a:gs>
                  </a:gsLst>
                  <a:lin ang="8100000" scaled="1"/>
                  <a:tileRect/>
                </a:gradFill>
                <a:effectLst>
                  <a:innerShdw blurRad="63500" dist="50800" dir="13500000">
                    <a:srgbClr val="000000">
                      <a:alpha val="50000"/>
                    </a:srgbClr>
                  </a:innerShdw>
                </a:effectLst>
                <a:uLnTx/>
                <a:uFillTx/>
                <a:latin typeface="Tahoma" panose="020B0604030504040204" pitchFamily="34" charset="0"/>
                <a:ea typeface="+mn-ea"/>
                <a:cs typeface="+mn-cs"/>
              </a:rPr>
              <a:t>HƯỚNG DẪN</a:t>
            </a:r>
            <a:endParaRPr kumimoji="0" lang="en-US" sz="1400" b="1" i="0" u="none" strike="noStrike" kern="1200" cap="none" spc="50" normalizeH="0" baseline="0" noProof="0" dirty="0">
              <a:ln w="0"/>
              <a:gradFill flip="none" rotWithShape="1">
                <a:gsLst>
                  <a:gs pos="0">
                    <a:srgbClr val="146194">
                      <a:shade val="30000"/>
                      <a:satMod val="115000"/>
                    </a:srgbClr>
                  </a:gs>
                  <a:gs pos="50000">
                    <a:srgbClr val="146194">
                      <a:shade val="67500"/>
                      <a:satMod val="115000"/>
                    </a:srgbClr>
                  </a:gs>
                  <a:gs pos="100000">
                    <a:srgbClr val="146194">
                      <a:shade val="100000"/>
                      <a:satMod val="115000"/>
                    </a:srgbClr>
                  </a:gs>
                </a:gsLst>
                <a:lin ang="8100000" scaled="1"/>
                <a:tileRect/>
              </a:gradFill>
              <a:effectLst>
                <a:innerShdw blurRad="63500" dist="50800" dir="13500000">
                  <a:srgbClr val="000000">
                    <a:alpha val="50000"/>
                  </a:srgbClr>
                </a:innerShdw>
              </a:effectLst>
              <a:uLnTx/>
              <a:uFillTx/>
              <a:latin typeface="Century Gothic" panose="020B0502020202020204"/>
              <a:ea typeface="+mn-ea"/>
              <a:cs typeface="+mn-cs"/>
            </a:endParaRPr>
          </a:p>
        </p:txBody>
      </p:sp>
      <p:sp>
        <p:nvSpPr>
          <p:cNvPr id="9" name="TextBox 8"/>
          <p:cNvSpPr txBox="1"/>
          <p:nvPr/>
        </p:nvSpPr>
        <p:spPr>
          <a:xfrm>
            <a:off x="1509823" y="1832700"/>
            <a:ext cx="5670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aphicFrame>
        <p:nvGraphicFramePr>
          <p:cNvPr id="3" name="Diagram 2">
            <a:extLst>
              <a:ext uri="{FF2B5EF4-FFF2-40B4-BE49-F238E27FC236}">
                <a16:creationId xmlns:a16="http://schemas.microsoft.com/office/drawing/2014/main" id="{88FCF4FF-E29C-46A2-931C-2A2A49DC2BB1}"/>
              </a:ext>
            </a:extLst>
          </p:cNvPr>
          <p:cNvGraphicFramePr/>
          <p:nvPr>
            <p:extLst>
              <p:ext uri="{D42A27DB-BD31-4B8C-83A1-F6EECF244321}">
                <p14:modId xmlns:p14="http://schemas.microsoft.com/office/powerpoint/2010/main" val="1373453623"/>
              </p:ext>
            </p:extLst>
          </p:nvPr>
        </p:nvGraphicFramePr>
        <p:xfrm>
          <a:off x="331433" y="1681316"/>
          <a:ext cx="11529134" cy="44570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a16="http://schemas.microsoft.com/office/drawing/2014/main" id="{7D034985-AA47-C12F-3700-DA8FF72877F2}"/>
              </a:ext>
            </a:extLst>
          </p:cNvPr>
          <p:cNvPicPr>
            <a:picLocks noChangeAspect="1"/>
          </p:cNvPicPr>
          <p:nvPr/>
        </p:nvPicPr>
        <p:blipFill>
          <a:blip r:embed="rId8"/>
          <a:stretch>
            <a:fillRect/>
          </a:stretch>
        </p:blipFill>
        <p:spPr>
          <a:xfrm>
            <a:off x="1227797" y="76370"/>
            <a:ext cx="890093" cy="786452"/>
          </a:xfrm>
          <a:prstGeom prst="rect">
            <a:avLst/>
          </a:prstGeom>
        </p:spPr>
      </p:pic>
    </p:spTree>
    <p:extLst>
      <p:ext uri="{BB962C8B-B14F-4D97-AF65-F5344CB8AC3E}">
        <p14:creationId xmlns:p14="http://schemas.microsoft.com/office/powerpoint/2010/main" val="680196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8332" y="13847"/>
            <a:ext cx="816934" cy="816934"/>
          </a:xfrm>
          <a:prstGeom prst="rect">
            <a:avLst/>
          </a:prstGeom>
        </p:spPr>
      </p:pic>
      <p:sp>
        <p:nvSpPr>
          <p:cNvPr id="6" name="TextBox 5"/>
          <p:cNvSpPr txBox="1"/>
          <p:nvPr/>
        </p:nvSpPr>
        <p:spPr>
          <a:xfrm>
            <a:off x="763480" y="500233"/>
            <a:ext cx="11097087" cy="153888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50" normalizeH="0" baseline="0" noProof="0" dirty="0">
                <a:ln w="0"/>
                <a:gradFill flip="none" rotWithShape="1">
                  <a:gsLst>
                    <a:gs pos="0">
                      <a:srgbClr val="C62324">
                        <a:lumMod val="40000"/>
                        <a:lumOff val="60000"/>
                      </a:srgbClr>
                    </a:gs>
                    <a:gs pos="50000">
                      <a:srgbClr val="C62324"/>
                    </a:gs>
                    <a:gs pos="100000">
                      <a:srgbClr val="C62324">
                        <a:lumMod val="75000"/>
                      </a:srgbClr>
                    </a:gs>
                  </a:gsLst>
                  <a:lin ang="8100000" scaled="1"/>
                  <a:tileRect/>
                </a:gradFill>
                <a:effectLst>
                  <a:innerShdw blurRad="63500" dist="50800" dir="13500000">
                    <a:srgbClr val="000000">
                      <a:alpha val="50000"/>
                    </a:srgbClr>
                  </a:innerShdw>
                </a:effectLst>
                <a:uLnTx/>
                <a:uFillTx/>
                <a:latin typeface="Tahoma" panose="020B0604030504040204" pitchFamily="34" charset="0"/>
                <a:ea typeface="Tahoma" panose="020B0604030504040204" pitchFamily="34" charset="0"/>
                <a:cs typeface="Tahoma" panose="020B0604030504040204" pitchFamily="34" charset="0"/>
              </a:rPr>
              <a:t>                               RÀ SOÁT, ĐGH TTHC NỘI BỘ TRONG HỆ THỐNG HCNN 2024-2025</a:t>
            </a:r>
            <a:endParaRPr kumimoji="0" lang="vi-VN" sz="1000" b="1" i="0" u="none" strike="noStrike" kern="1200" cap="none" spc="50" normalizeH="0" baseline="0" noProof="0" dirty="0">
              <a:ln w="0"/>
              <a:gradFill flip="none" rotWithShape="1">
                <a:gsLst>
                  <a:gs pos="0">
                    <a:srgbClr val="C62324">
                      <a:lumMod val="40000"/>
                      <a:lumOff val="60000"/>
                    </a:srgbClr>
                  </a:gs>
                  <a:gs pos="50000">
                    <a:srgbClr val="C62324"/>
                  </a:gs>
                  <a:gs pos="100000">
                    <a:srgbClr val="C62324">
                      <a:lumMod val="75000"/>
                    </a:srgbClr>
                  </a:gs>
                </a:gsLst>
                <a:lin ang="8100000" scaled="1"/>
                <a:tileRect/>
              </a:gradFill>
              <a:effectLst>
                <a:innerShdw blurRad="63500" dist="50800" dir="13500000">
                  <a:srgbClr val="000000">
                    <a:alpha val="50000"/>
                  </a:srgbClr>
                </a:innerShdw>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vi-VN" sz="1000" b="1" i="0" u="none" strike="noStrike" kern="1200" cap="none" spc="50" normalizeH="0" baseline="0" noProof="0" dirty="0">
              <a:ln w="0"/>
              <a:gradFill flip="none" rotWithShape="1">
                <a:gsLst>
                  <a:gs pos="0">
                    <a:srgbClr val="C62324">
                      <a:lumMod val="40000"/>
                      <a:lumOff val="60000"/>
                    </a:srgbClr>
                  </a:gs>
                  <a:gs pos="50000">
                    <a:srgbClr val="C62324"/>
                  </a:gs>
                  <a:gs pos="100000">
                    <a:srgbClr val="C62324">
                      <a:lumMod val="75000"/>
                    </a:srgbClr>
                  </a:gs>
                </a:gsLst>
                <a:lin ang="8100000" scaled="1"/>
                <a:tileRect/>
              </a:gradFill>
              <a:effectLst>
                <a:innerShdw blurRad="63500" dist="50800" dir="13500000">
                  <a:srgbClr val="000000">
                    <a:alpha val="50000"/>
                  </a:srgbClr>
                </a:innerShdw>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a:defRPr/>
            </a:pPr>
            <a:r>
              <a:rPr lang="vi-VN" sz="1400" b="1" kern="0" spc="50" dirty="0">
                <a:ln w="0"/>
                <a:solidFill>
                  <a:schemeClr val="accent1"/>
                </a:solidFill>
                <a:effectLst>
                  <a:innerShdw blurRad="63500" dist="50800" dir="13500000">
                    <a:srgbClr val="000000">
                      <a:alpha val="50000"/>
                    </a:srgbClr>
                  </a:innerShdw>
                </a:effectLst>
                <a:ea typeface="Tahoma" panose="020B0604030504040204" pitchFamily="34" charset="0"/>
                <a:cs typeface="Tahoma" panose="020B0604030504040204" pitchFamily="34" charset="0"/>
              </a:rPr>
              <a:t>II. </a:t>
            </a:r>
            <a:r>
              <a:rPr lang="en-US" sz="1400" b="1" dirty="0">
                <a:solidFill>
                  <a:schemeClr val="bg2"/>
                </a:solidFill>
                <a:latin typeface="Times New Roman" panose="02020603050405020304" pitchFamily="18" charset="0"/>
                <a:cs typeface="Times New Roman" panose="02020603050405020304" pitchFamily="18" charset="0"/>
              </a:rPr>
              <a:t>KHÓ KHĂN, VƯỚNG MẮC VÀ THÁO GỠ, GIẢI ĐÁP</a:t>
            </a:r>
            <a:endParaRPr lang="en-US" sz="1400" b="1" dirty="0">
              <a:solidFill>
                <a:schemeClr val="bg2"/>
              </a:solidFill>
            </a:endParaRPr>
          </a:p>
          <a:p>
            <a:r>
              <a:rPr lang="vi-VN" sz="1400" dirty="0">
                <a:solidFill>
                  <a:srgbClr val="FF0000"/>
                </a:solidFill>
                <a:latin typeface="Arial" panose="020B0604020202020204" pitchFamily="34" charset="0"/>
                <a:cs typeface="Arial" panose="020B0604020202020204" pitchFamily="34" charset="0"/>
              </a:rPr>
              <a:t>1. Nhận diện TTHC NB</a:t>
            </a:r>
            <a:endParaRPr lang="en-US" sz="1400" dirty="0">
              <a:solidFill>
                <a:srgbClr val="FF0000"/>
              </a:solidFill>
              <a:latin typeface="Arial" panose="020B0604020202020204" pitchFamily="34" charset="0"/>
              <a:cs typeface="Arial" panose="020B0604020202020204" pitchFamily="34" charset="0"/>
            </a:endParaRPr>
          </a:p>
          <a:p>
            <a:pPr lvl="0">
              <a:defRPr/>
            </a:pPr>
            <a:r>
              <a:rPr lang="vi-VN" sz="1400" dirty="0">
                <a:solidFill>
                  <a:schemeClr val="bg1"/>
                </a:solidFill>
                <a:latin typeface="Arial" panose="020B0604020202020204" pitchFamily="34" charset="0"/>
                <a:cs typeface="Arial" panose="020B0604020202020204" pitchFamily="34" charset="0"/>
              </a:rPr>
              <a:t>1. </a:t>
            </a:r>
            <a:r>
              <a:rPr lang="en-US" sz="1400" dirty="0">
                <a:solidFill>
                  <a:schemeClr val="bg1"/>
                </a:solidFill>
                <a:latin typeface="Arial" panose="020B0604020202020204" pitchFamily="34" charset="0"/>
                <a:cs typeface="Arial" panose="020B0604020202020204" pitchFamily="34" charset="0"/>
              </a:rPr>
              <a:t>2.</a:t>
            </a:r>
            <a:r>
              <a:rPr lang="vi-VN" sz="1400" dirty="0">
                <a:solidFill>
                  <a:schemeClr val="bg1"/>
                </a:solidFill>
                <a:latin typeface="Arial" panose="020B0604020202020204" pitchFamily="34" charset="0"/>
                <a:cs typeface="Arial" panose="020B0604020202020204" pitchFamily="34" charset="0"/>
              </a:rPr>
              <a:t>TTHC </a:t>
            </a:r>
            <a:r>
              <a:rPr lang="en-US" sz="1400" dirty="0">
                <a:solidFill>
                  <a:schemeClr val="bg1"/>
                </a:solidFill>
                <a:latin typeface="Arial" panose="020B0604020202020204" pitchFamily="34" charset="0"/>
                <a:cs typeface="Arial" panose="020B0604020202020204" pitchFamily="34" charset="0"/>
              </a:rPr>
              <a:t>N</a:t>
            </a:r>
            <a:r>
              <a:rPr lang="vi-VN" sz="1400" dirty="0">
                <a:solidFill>
                  <a:schemeClr val="bg1"/>
                </a:solidFill>
                <a:latin typeface="Arial" panose="020B0604020202020204" pitchFamily="34" charset="0"/>
                <a:cs typeface="Arial" panose="020B0604020202020204" pitchFamily="34" charset="0"/>
              </a:rPr>
              <a:t>B</a:t>
            </a:r>
            <a:r>
              <a:rPr lang="en-US" sz="1400" dirty="0">
                <a:solidFill>
                  <a:schemeClr val="bg1"/>
                </a:solidFill>
                <a:latin typeface="Arial" panose="020B0604020202020204" pitchFamily="34" charset="0"/>
                <a:cs typeface="Arial" panose="020B0604020202020204" pitchFamily="34" charset="0"/>
              </a:rPr>
              <a:t> THUỘC THẨM QUYỀN GIẢI QUYẾT </a:t>
            </a:r>
            <a:r>
              <a:rPr lang="vi-VN" sz="1400" dirty="0">
                <a:solidFill>
                  <a:schemeClr val="bg1"/>
                </a:solidFill>
                <a:latin typeface="Arial" panose="020B0604020202020204" pitchFamily="34" charset="0"/>
                <a:cs typeface="Arial" panose="020B0604020202020204" pitchFamily="34" charset="0"/>
              </a:rPr>
              <a:t>CỦA BỘ, CƠ QUAN, ĐỊA PHƯƠNG</a:t>
            </a:r>
            <a:endParaRPr lang="en-US" sz="1400" dirty="0">
              <a:solidFill>
                <a:schemeClr val="bg1"/>
              </a:solidFill>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Gothic"/>
              <a:ea typeface="+mn-ea"/>
              <a:cs typeface="+mn-cs"/>
            </a:endParaRPr>
          </a:p>
        </p:txBody>
      </p:sp>
      <p:sp>
        <p:nvSpPr>
          <p:cNvPr id="40" name="TextBox 39"/>
          <p:cNvSpPr txBox="1"/>
          <p:nvPr/>
        </p:nvSpPr>
        <p:spPr>
          <a:xfrm>
            <a:off x="2117890" y="213840"/>
            <a:ext cx="2971311"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vi-VN" sz="1400" b="1" i="0" u="none" strike="noStrike" kern="1200" cap="none" spc="50" normalizeH="0" baseline="0" noProof="0">
                <a:ln w="0"/>
                <a:gradFill flip="none" rotWithShape="1">
                  <a:gsLst>
                    <a:gs pos="0">
                      <a:srgbClr val="146194">
                        <a:shade val="30000"/>
                        <a:satMod val="115000"/>
                      </a:srgbClr>
                    </a:gs>
                    <a:gs pos="50000">
                      <a:srgbClr val="146194">
                        <a:shade val="67500"/>
                        <a:satMod val="115000"/>
                      </a:srgbClr>
                    </a:gs>
                    <a:gs pos="100000">
                      <a:srgbClr val="146194">
                        <a:shade val="100000"/>
                        <a:satMod val="115000"/>
                      </a:srgbClr>
                    </a:gs>
                  </a:gsLst>
                  <a:lin ang="8100000" scaled="1"/>
                  <a:tileRect/>
                </a:gradFill>
                <a:effectLst>
                  <a:innerShdw blurRad="63500" dist="50800" dir="13500000">
                    <a:srgbClr val="000000">
                      <a:alpha val="50000"/>
                    </a:srgbClr>
                  </a:innerShdw>
                </a:effectLst>
                <a:uLnTx/>
                <a:uFillTx/>
                <a:latin typeface="Tahoma" panose="020B0604030504040204" pitchFamily="34" charset="0"/>
                <a:ea typeface="+mn-ea"/>
                <a:cs typeface="+mn-cs"/>
              </a:rPr>
              <a:t>HƯỚNG DẪN</a:t>
            </a:r>
            <a:endParaRPr kumimoji="0" lang="en-US" sz="1400" b="1" i="0" u="none" strike="noStrike" kern="1200" cap="none" spc="50" normalizeH="0" baseline="0" noProof="0" dirty="0">
              <a:ln w="0"/>
              <a:gradFill flip="none" rotWithShape="1">
                <a:gsLst>
                  <a:gs pos="0">
                    <a:srgbClr val="146194">
                      <a:shade val="30000"/>
                      <a:satMod val="115000"/>
                    </a:srgbClr>
                  </a:gs>
                  <a:gs pos="50000">
                    <a:srgbClr val="146194">
                      <a:shade val="67500"/>
                      <a:satMod val="115000"/>
                    </a:srgbClr>
                  </a:gs>
                  <a:gs pos="100000">
                    <a:srgbClr val="146194">
                      <a:shade val="100000"/>
                      <a:satMod val="115000"/>
                    </a:srgbClr>
                  </a:gs>
                </a:gsLst>
                <a:lin ang="8100000" scaled="1"/>
                <a:tileRect/>
              </a:gradFill>
              <a:effectLst>
                <a:innerShdw blurRad="63500" dist="50800" dir="13500000">
                  <a:srgbClr val="000000">
                    <a:alpha val="50000"/>
                  </a:srgbClr>
                </a:innerShdw>
              </a:effectLst>
              <a:uLnTx/>
              <a:uFillTx/>
              <a:latin typeface="Century Gothic" panose="020B0502020202020204"/>
              <a:ea typeface="+mn-ea"/>
              <a:cs typeface="+mn-cs"/>
            </a:endParaRPr>
          </a:p>
        </p:txBody>
      </p:sp>
      <p:sp>
        <p:nvSpPr>
          <p:cNvPr id="9" name="TextBox 8"/>
          <p:cNvSpPr txBox="1"/>
          <p:nvPr/>
        </p:nvSpPr>
        <p:spPr>
          <a:xfrm>
            <a:off x="1509823" y="1832700"/>
            <a:ext cx="5670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aphicFrame>
        <p:nvGraphicFramePr>
          <p:cNvPr id="3" name="Diagram 2">
            <a:extLst>
              <a:ext uri="{FF2B5EF4-FFF2-40B4-BE49-F238E27FC236}">
                <a16:creationId xmlns:a16="http://schemas.microsoft.com/office/drawing/2014/main" id="{88FCF4FF-E29C-46A2-931C-2A2A49DC2BB1}"/>
              </a:ext>
            </a:extLst>
          </p:cNvPr>
          <p:cNvGraphicFramePr/>
          <p:nvPr>
            <p:extLst>
              <p:ext uri="{D42A27DB-BD31-4B8C-83A1-F6EECF244321}">
                <p14:modId xmlns:p14="http://schemas.microsoft.com/office/powerpoint/2010/main" val="203696494"/>
              </p:ext>
            </p:extLst>
          </p:nvPr>
        </p:nvGraphicFramePr>
        <p:xfrm>
          <a:off x="331433" y="1832700"/>
          <a:ext cx="11529134" cy="43056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a16="http://schemas.microsoft.com/office/drawing/2014/main" id="{4F554439-7628-E61B-5AC9-5A11CE3D97E7}"/>
              </a:ext>
            </a:extLst>
          </p:cNvPr>
          <p:cNvPicPr>
            <a:picLocks noChangeAspect="1"/>
          </p:cNvPicPr>
          <p:nvPr/>
        </p:nvPicPr>
        <p:blipFill>
          <a:blip r:embed="rId8"/>
          <a:stretch>
            <a:fillRect/>
          </a:stretch>
        </p:blipFill>
        <p:spPr>
          <a:xfrm>
            <a:off x="1227797" y="107007"/>
            <a:ext cx="890093" cy="786452"/>
          </a:xfrm>
          <a:prstGeom prst="rect">
            <a:avLst/>
          </a:prstGeom>
        </p:spPr>
      </p:pic>
    </p:spTree>
    <p:extLst>
      <p:ext uri="{BB962C8B-B14F-4D97-AF65-F5344CB8AC3E}">
        <p14:creationId xmlns:p14="http://schemas.microsoft.com/office/powerpoint/2010/main" val="3612832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8332" y="13847"/>
            <a:ext cx="816934" cy="816934"/>
          </a:xfrm>
          <a:prstGeom prst="rect">
            <a:avLst/>
          </a:prstGeom>
        </p:spPr>
      </p:pic>
      <p:sp>
        <p:nvSpPr>
          <p:cNvPr id="6" name="TextBox 5"/>
          <p:cNvSpPr txBox="1"/>
          <p:nvPr/>
        </p:nvSpPr>
        <p:spPr>
          <a:xfrm>
            <a:off x="763480" y="500233"/>
            <a:ext cx="11097087" cy="141577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50" normalizeH="0" baseline="0" noProof="0" dirty="0">
                <a:ln w="0"/>
                <a:gradFill flip="none" rotWithShape="1">
                  <a:gsLst>
                    <a:gs pos="0">
                      <a:srgbClr val="C62324">
                        <a:lumMod val="40000"/>
                        <a:lumOff val="60000"/>
                      </a:srgbClr>
                    </a:gs>
                    <a:gs pos="50000">
                      <a:srgbClr val="C62324"/>
                    </a:gs>
                    <a:gs pos="100000">
                      <a:srgbClr val="C62324">
                        <a:lumMod val="75000"/>
                      </a:srgbClr>
                    </a:gs>
                  </a:gsLst>
                  <a:lin ang="8100000" scaled="1"/>
                  <a:tileRect/>
                </a:gradFill>
                <a:effectLst>
                  <a:innerShdw blurRad="63500" dist="50800" dir="13500000">
                    <a:srgbClr val="000000">
                      <a:alpha val="50000"/>
                    </a:srgbClr>
                  </a:innerShdw>
                </a:effectLst>
                <a:uLnTx/>
                <a:uFillTx/>
                <a:latin typeface="Tahoma" panose="020B0604030504040204" pitchFamily="34" charset="0"/>
                <a:ea typeface="Tahoma" panose="020B0604030504040204" pitchFamily="34" charset="0"/>
                <a:cs typeface="Tahoma" panose="020B0604030504040204" pitchFamily="34" charset="0"/>
              </a:rPr>
              <a:t>                               RÀ SOÁT, ĐGH TTHC NỘI BỘ TRONG HỆ THỐNG HCNN 2024-2025</a:t>
            </a:r>
            <a:endParaRPr kumimoji="0" lang="vi-VN" sz="1000" b="1" i="0" u="none" strike="noStrike" kern="1200" cap="none" spc="50" normalizeH="0" baseline="0" noProof="0" dirty="0">
              <a:ln w="0"/>
              <a:gradFill flip="none" rotWithShape="1">
                <a:gsLst>
                  <a:gs pos="0">
                    <a:srgbClr val="C62324">
                      <a:lumMod val="40000"/>
                      <a:lumOff val="60000"/>
                    </a:srgbClr>
                  </a:gs>
                  <a:gs pos="50000">
                    <a:srgbClr val="C62324"/>
                  </a:gs>
                  <a:gs pos="100000">
                    <a:srgbClr val="C62324">
                      <a:lumMod val="75000"/>
                    </a:srgbClr>
                  </a:gs>
                </a:gsLst>
                <a:lin ang="8100000" scaled="1"/>
                <a:tileRect/>
              </a:gradFill>
              <a:effectLst>
                <a:innerShdw blurRad="63500" dist="50800" dir="13500000">
                  <a:srgbClr val="000000">
                    <a:alpha val="50000"/>
                  </a:srgbClr>
                </a:innerShdw>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vi-VN" sz="1000" b="1" i="0" u="none" strike="noStrike" kern="1200" cap="none" spc="50" normalizeH="0" baseline="0" noProof="0" dirty="0">
              <a:ln w="0"/>
              <a:gradFill flip="none" rotWithShape="1">
                <a:gsLst>
                  <a:gs pos="0">
                    <a:srgbClr val="C62324">
                      <a:lumMod val="40000"/>
                      <a:lumOff val="60000"/>
                    </a:srgbClr>
                  </a:gs>
                  <a:gs pos="50000">
                    <a:srgbClr val="C62324"/>
                  </a:gs>
                  <a:gs pos="100000">
                    <a:srgbClr val="C62324">
                      <a:lumMod val="75000"/>
                    </a:srgbClr>
                  </a:gs>
                </a:gsLst>
                <a:lin ang="8100000" scaled="1"/>
                <a:tileRect/>
              </a:gradFill>
              <a:effectLst>
                <a:innerShdw blurRad="63500" dist="50800" dir="13500000">
                  <a:srgbClr val="000000">
                    <a:alpha val="50000"/>
                  </a:srgbClr>
                </a:innerShdw>
              </a:effectLst>
              <a:uLnTx/>
              <a:uFillTx/>
              <a:latin typeface="Tahoma" panose="020B0604030504040204" pitchFamily="34" charset="0"/>
              <a:ea typeface="Tahoma" panose="020B0604030504040204" pitchFamily="34" charset="0"/>
              <a:cs typeface="Tahoma" panose="020B0604030504040204" pitchFamily="34" charset="0"/>
            </a:endParaRPr>
          </a:p>
          <a:p>
            <a:pPr>
              <a:defRPr/>
            </a:pPr>
            <a:r>
              <a:rPr lang="vi-VN" sz="1600" b="1" kern="0" spc="50" dirty="0">
                <a:ln w="0"/>
                <a:solidFill>
                  <a:schemeClr val="accent1"/>
                </a:solidFill>
                <a:effectLst>
                  <a:innerShdw blurRad="63500" dist="50800" dir="13500000">
                    <a:srgbClr val="000000">
                      <a:alpha val="50000"/>
                    </a:srgbClr>
                  </a:innerShdw>
                </a:effectLst>
                <a:ea typeface="Tahoma" panose="020B0604030504040204" pitchFamily="34" charset="0"/>
                <a:cs typeface="Tahoma" panose="020B0604030504040204" pitchFamily="34" charset="0"/>
              </a:rPr>
              <a:t>II. </a:t>
            </a:r>
            <a:r>
              <a:rPr lang="en-US" sz="1600" b="1" dirty="0">
                <a:solidFill>
                  <a:schemeClr val="bg2"/>
                </a:solidFill>
                <a:latin typeface="Times New Roman" panose="02020603050405020304" pitchFamily="18" charset="0"/>
                <a:cs typeface="Times New Roman" panose="02020603050405020304" pitchFamily="18" charset="0"/>
              </a:rPr>
              <a:t>KHÓ KHĂN, VƯỚNG MẮC VÀ THÁO GỠ, GIẢI ĐÁP</a:t>
            </a:r>
            <a:endParaRPr lang="en-US" sz="1600" b="1" dirty="0">
              <a:solidFill>
                <a:schemeClr val="bg2"/>
              </a:solidFill>
            </a:endParaRPr>
          </a:p>
          <a:p>
            <a:r>
              <a:rPr lang="vi-VN" sz="1600" dirty="0">
                <a:solidFill>
                  <a:srgbClr val="FF0000"/>
                </a:solidFill>
                <a:latin typeface="Arial" panose="020B0604020202020204" pitchFamily="34" charset="0"/>
                <a:cs typeface="Arial" panose="020B0604020202020204" pitchFamily="34" charset="0"/>
              </a:rPr>
              <a:t>1. Nhận diện TTHC NB</a:t>
            </a:r>
            <a:endParaRPr lang="en-US" sz="1600" dirty="0">
              <a:solidFill>
                <a:srgbClr val="FF0000"/>
              </a:solidFill>
              <a:latin typeface="Arial" panose="020B0604020202020204" pitchFamily="34" charset="0"/>
              <a:cs typeface="Arial" panose="020B0604020202020204" pitchFamily="34" charset="0"/>
            </a:endParaRPr>
          </a:p>
          <a:p>
            <a:pPr lvl="0">
              <a:defRPr/>
            </a:pPr>
            <a:r>
              <a:rPr lang="vi-VN" sz="1600" dirty="0">
                <a:solidFill>
                  <a:schemeClr val="bg1"/>
                </a:solidFill>
                <a:latin typeface="Arial" panose="020B0604020202020204" pitchFamily="34" charset="0"/>
                <a:cs typeface="Arial" panose="020B0604020202020204" pitchFamily="34" charset="0"/>
              </a:rPr>
              <a:t>1. </a:t>
            </a:r>
            <a:r>
              <a:rPr lang="en-US" sz="1600" dirty="0">
                <a:solidFill>
                  <a:schemeClr val="bg1"/>
                </a:solidFill>
                <a:latin typeface="Arial" panose="020B0604020202020204" pitchFamily="34" charset="0"/>
                <a:cs typeface="Arial" panose="020B0604020202020204" pitchFamily="34" charset="0"/>
              </a:rPr>
              <a:t>2.</a:t>
            </a:r>
            <a:r>
              <a:rPr lang="vi-VN" sz="1600" dirty="0">
                <a:solidFill>
                  <a:schemeClr val="bg1"/>
                </a:solidFill>
                <a:latin typeface="Arial" panose="020B0604020202020204" pitchFamily="34" charset="0"/>
                <a:cs typeface="Arial" panose="020B0604020202020204" pitchFamily="34" charset="0"/>
              </a:rPr>
              <a:t>TTHC </a:t>
            </a:r>
            <a:r>
              <a:rPr lang="en-US" sz="1600" dirty="0">
                <a:solidFill>
                  <a:schemeClr val="bg1"/>
                </a:solidFill>
                <a:latin typeface="Arial" panose="020B0604020202020204" pitchFamily="34" charset="0"/>
                <a:cs typeface="Arial" panose="020B0604020202020204" pitchFamily="34" charset="0"/>
              </a:rPr>
              <a:t>N</a:t>
            </a:r>
            <a:r>
              <a:rPr lang="vi-VN" sz="1600" dirty="0">
                <a:solidFill>
                  <a:schemeClr val="bg1"/>
                </a:solidFill>
                <a:latin typeface="Arial" panose="020B0604020202020204" pitchFamily="34" charset="0"/>
                <a:cs typeface="Arial" panose="020B0604020202020204" pitchFamily="34" charset="0"/>
              </a:rPr>
              <a:t>B</a:t>
            </a:r>
            <a:r>
              <a:rPr lang="en-US" sz="1600" dirty="0">
                <a:solidFill>
                  <a:schemeClr val="bg1"/>
                </a:solidFill>
                <a:latin typeface="Arial" panose="020B0604020202020204" pitchFamily="34" charset="0"/>
                <a:cs typeface="Arial" panose="020B0604020202020204" pitchFamily="34" charset="0"/>
              </a:rPr>
              <a:t> THUỘC THẨM QUYỀN GIẢI QUYẾT </a:t>
            </a:r>
            <a:r>
              <a:rPr lang="vi-VN" sz="1600" dirty="0">
                <a:solidFill>
                  <a:schemeClr val="bg1"/>
                </a:solidFill>
                <a:latin typeface="Arial" panose="020B0604020202020204" pitchFamily="34" charset="0"/>
                <a:cs typeface="Arial" panose="020B0604020202020204" pitchFamily="34" charset="0"/>
              </a:rPr>
              <a:t>CỦA BỘ, CƠ QUAN, ĐỊA PHƯƠNG</a:t>
            </a:r>
            <a:endParaRPr lang="en-US" sz="1600" dirty="0">
              <a:solidFill>
                <a:schemeClr val="bg1"/>
              </a:solidFill>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entury Gothic"/>
              <a:ea typeface="+mn-ea"/>
              <a:cs typeface="+mn-cs"/>
            </a:endParaRPr>
          </a:p>
        </p:txBody>
      </p:sp>
      <p:sp>
        <p:nvSpPr>
          <p:cNvPr id="40" name="TextBox 39"/>
          <p:cNvSpPr txBox="1"/>
          <p:nvPr/>
        </p:nvSpPr>
        <p:spPr>
          <a:xfrm>
            <a:off x="2117890" y="213840"/>
            <a:ext cx="2971311"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vi-VN" sz="1400" b="1" i="0" u="none" strike="noStrike" kern="1200" cap="none" spc="50" normalizeH="0" baseline="0" noProof="0">
                <a:ln w="0"/>
                <a:gradFill flip="none" rotWithShape="1">
                  <a:gsLst>
                    <a:gs pos="0">
                      <a:srgbClr val="146194">
                        <a:shade val="30000"/>
                        <a:satMod val="115000"/>
                      </a:srgbClr>
                    </a:gs>
                    <a:gs pos="50000">
                      <a:srgbClr val="146194">
                        <a:shade val="67500"/>
                        <a:satMod val="115000"/>
                      </a:srgbClr>
                    </a:gs>
                    <a:gs pos="100000">
                      <a:srgbClr val="146194">
                        <a:shade val="100000"/>
                        <a:satMod val="115000"/>
                      </a:srgbClr>
                    </a:gs>
                  </a:gsLst>
                  <a:lin ang="8100000" scaled="1"/>
                  <a:tileRect/>
                </a:gradFill>
                <a:effectLst>
                  <a:innerShdw blurRad="63500" dist="50800" dir="13500000">
                    <a:srgbClr val="000000">
                      <a:alpha val="50000"/>
                    </a:srgbClr>
                  </a:innerShdw>
                </a:effectLst>
                <a:uLnTx/>
                <a:uFillTx/>
                <a:latin typeface="Tahoma" panose="020B0604030504040204" pitchFamily="34" charset="0"/>
                <a:ea typeface="+mn-ea"/>
                <a:cs typeface="+mn-cs"/>
              </a:rPr>
              <a:t>HƯỚNG DẪN</a:t>
            </a:r>
            <a:endParaRPr kumimoji="0" lang="en-US" sz="1400" b="1" i="0" u="none" strike="noStrike" kern="1200" cap="none" spc="50" normalizeH="0" baseline="0" noProof="0" dirty="0">
              <a:ln w="0"/>
              <a:gradFill flip="none" rotWithShape="1">
                <a:gsLst>
                  <a:gs pos="0">
                    <a:srgbClr val="146194">
                      <a:shade val="30000"/>
                      <a:satMod val="115000"/>
                    </a:srgbClr>
                  </a:gs>
                  <a:gs pos="50000">
                    <a:srgbClr val="146194">
                      <a:shade val="67500"/>
                      <a:satMod val="115000"/>
                    </a:srgbClr>
                  </a:gs>
                  <a:gs pos="100000">
                    <a:srgbClr val="146194">
                      <a:shade val="100000"/>
                      <a:satMod val="115000"/>
                    </a:srgbClr>
                  </a:gs>
                </a:gsLst>
                <a:lin ang="8100000" scaled="1"/>
                <a:tileRect/>
              </a:gradFill>
              <a:effectLst>
                <a:innerShdw blurRad="63500" dist="50800" dir="13500000">
                  <a:srgbClr val="000000">
                    <a:alpha val="50000"/>
                  </a:srgbClr>
                </a:innerShdw>
              </a:effectLst>
              <a:uLnTx/>
              <a:uFillTx/>
              <a:latin typeface="Century Gothic" panose="020B0502020202020204"/>
              <a:ea typeface="+mn-ea"/>
              <a:cs typeface="+mn-cs"/>
            </a:endParaRPr>
          </a:p>
        </p:txBody>
      </p:sp>
      <p:sp>
        <p:nvSpPr>
          <p:cNvPr id="9" name="TextBox 8"/>
          <p:cNvSpPr txBox="1"/>
          <p:nvPr/>
        </p:nvSpPr>
        <p:spPr>
          <a:xfrm>
            <a:off x="1509823" y="1832700"/>
            <a:ext cx="5670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aphicFrame>
        <p:nvGraphicFramePr>
          <p:cNvPr id="3" name="Diagram 2">
            <a:extLst>
              <a:ext uri="{FF2B5EF4-FFF2-40B4-BE49-F238E27FC236}">
                <a16:creationId xmlns:a16="http://schemas.microsoft.com/office/drawing/2014/main" id="{88FCF4FF-E29C-46A2-931C-2A2A49DC2BB1}"/>
              </a:ext>
            </a:extLst>
          </p:cNvPr>
          <p:cNvGraphicFramePr/>
          <p:nvPr>
            <p:extLst>
              <p:ext uri="{D42A27DB-BD31-4B8C-83A1-F6EECF244321}">
                <p14:modId xmlns:p14="http://schemas.microsoft.com/office/powerpoint/2010/main" val="1580532765"/>
              </p:ext>
            </p:extLst>
          </p:nvPr>
        </p:nvGraphicFramePr>
        <p:xfrm>
          <a:off x="331433" y="1832700"/>
          <a:ext cx="11529134" cy="43056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a16="http://schemas.microsoft.com/office/drawing/2014/main" id="{0DAFA010-1078-9909-7777-815C3F4AC080}"/>
              </a:ext>
            </a:extLst>
          </p:cNvPr>
          <p:cNvPicPr>
            <a:picLocks noChangeAspect="1"/>
          </p:cNvPicPr>
          <p:nvPr/>
        </p:nvPicPr>
        <p:blipFill>
          <a:blip r:embed="rId8"/>
          <a:stretch>
            <a:fillRect/>
          </a:stretch>
        </p:blipFill>
        <p:spPr>
          <a:xfrm>
            <a:off x="1227797" y="71223"/>
            <a:ext cx="890093" cy="786452"/>
          </a:xfrm>
          <a:prstGeom prst="rect">
            <a:avLst/>
          </a:prstGeom>
        </p:spPr>
      </p:pic>
    </p:spTree>
    <p:extLst>
      <p:ext uri="{BB962C8B-B14F-4D97-AF65-F5344CB8AC3E}">
        <p14:creationId xmlns:p14="http://schemas.microsoft.com/office/powerpoint/2010/main" val="3339609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8332" y="13847"/>
            <a:ext cx="816934" cy="816934"/>
          </a:xfrm>
          <a:prstGeom prst="rect">
            <a:avLst/>
          </a:prstGeom>
        </p:spPr>
      </p:pic>
      <p:sp>
        <p:nvSpPr>
          <p:cNvPr id="6" name="TextBox 5"/>
          <p:cNvSpPr txBox="1"/>
          <p:nvPr/>
        </p:nvSpPr>
        <p:spPr>
          <a:xfrm>
            <a:off x="763480" y="500233"/>
            <a:ext cx="11097087" cy="95410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50" normalizeH="0" baseline="0" noProof="0" dirty="0">
                <a:ln w="0"/>
                <a:gradFill flip="none" rotWithShape="1">
                  <a:gsLst>
                    <a:gs pos="0">
                      <a:srgbClr val="C62324">
                        <a:lumMod val="40000"/>
                        <a:lumOff val="60000"/>
                      </a:srgbClr>
                    </a:gs>
                    <a:gs pos="50000">
                      <a:srgbClr val="C62324"/>
                    </a:gs>
                    <a:gs pos="100000">
                      <a:srgbClr val="C62324">
                        <a:lumMod val="75000"/>
                      </a:srgbClr>
                    </a:gs>
                  </a:gsLst>
                  <a:lin ang="8100000" scaled="1"/>
                  <a:tileRect/>
                </a:gradFill>
                <a:effectLst>
                  <a:innerShdw blurRad="63500" dist="50800" dir="13500000">
                    <a:srgbClr val="000000">
                      <a:alpha val="50000"/>
                    </a:srgbClr>
                  </a:innerShdw>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000" b="1" i="0" u="none" strike="noStrike" kern="1200" cap="none" spc="50" normalizeH="0" baseline="0" noProof="0" dirty="0">
                <a:ln w="0"/>
                <a:gradFill flip="none" rotWithShape="1">
                  <a:gsLst>
                    <a:gs pos="0">
                      <a:srgbClr val="C62324">
                        <a:lumMod val="40000"/>
                        <a:lumOff val="60000"/>
                      </a:srgbClr>
                    </a:gs>
                    <a:gs pos="50000">
                      <a:srgbClr val="C62324"/>
                    </a:gs>
                    <a:gs pos="100000">
                      <a:srgbClr val="C62324">
                        <a:lumMod val="75000"/>
                      </a:srgbClr>
                    </a:gs>
                  </a:gsLst>
                  <a:lin ang="8100000" scaled="1"/>
                  <a:tileRect/>
                </a:gradFill>
                <a:effectLst>
                  <a:innerShdw blurRad="63500" dist="50800" dir="13500000">
                    <a:srgbClr val="000000">
                      <a:alpha val="50000"/>
                    </a:srgbClr>
                  </a:innerShdw>
                </a:effectLst>
                <a:uLnTx/>
                <a:uFillTx/>
                <a:latin typeface="Tahoma" panose="020B0604030504040204" pitchFamily="34" charset="0"/>
                <a:ea typeface="Tahoma" panose="020B0604030504040204" pitchFamily="34" charset="0"/>
                <a:cs typeface="Tahoma" panose="020B0604030504040204" pitchFamily="34" charset="0"/>
              </a:rPr>
              <a:t>RÀ SOÁT, ĐGH TTHC NỘI BỘ TRONG HỆ THỐNG HCNN 2022-2025</a:t>
            </a:r>
            <a:endParaRPr lang="vi-VN" sz="1000" b="1" spc="50" dirty="0">
              <a:ln w="0"/>
              <a:gradFill flip="none" rotWithShape="1">
                <a:gsLst>
                  <a:gs pos="0">
                    <a:srgbClr val="C62324">
                      <a:lumMod val="40000"/>
                      <a:lumOff val="60000"/>
                    </a:srgbClr>
                  </a:gs>
                  <a:gs pos="50000">
                    <a:srgbClr val="C62324"/>
                  </a:gs>
                  <a:gs pos="100000">
                    <a:srgbClr val="C62324">
                      <a:lumMod val="75000"/>
                    </a:srgbClr>
                  </a:gs>
                </a:gsLst>
                <a:lin ang="8100000" scaled="1"/>
                <a:tileRect/>
              </a:gradFill>
              <a:effectLst>
                <a:innerShdw blurRad="63500" dist="50800" dir="13500000">
                  <a:srgbClr val="000000">
                    <a:alpha val="50000"/>
                  </a:srgbClr>
                </a:innerShdw>
              </a:effectLst>
              <a:latin typeface="Tahoma" panose="020B0604030504040204" pitchFamily="34" charset="0"/>
              <a:ea typeface="Tahoma" panose="020B0604030504040204" pitchFamily="34" charset="0"/>
              <a:cs typeface="Tahoma" panose="020B060403050404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vi-VN" sz="1000" b="1" spc="50" dirty="0">
              <a:ln w="0"/>
              <a:gradFill flip="none" rotWithShape="1">
                <a:gsLst>
                  <a:gs pos="0">
                    <a:srgbClr val="C62324">
                      <a:lumMod val="40000"/>
                      <a:lumOff val="60000"/>
                    </a:srgbClr>
                  </a:gs>
                  <a:gs pos="50000">
                    <a:srgbClr val="C62324"/>
                  </a:gs>
                  <a:gs pos="100000">
                    <a:srgbClr val="C62324">
                      <a:lumMod val="75000"/>
                    </a:srgbClr>
                  </a:gs>
                </a:gsLst>
                <a:lin ang="8100000" scaled="1"/>
                <a:tileRect/>
              </a:gradFill>
              <a:effectLst>
                <a:innerShdw blurRad="63500" dist="50800" dir="13500000">
                  <a:srgbClr val="000000">
                    <a:alpha val="50000"/>
                  </a:srgbClr>
                </a:innerShdw>
              </a:effectLst>
              <a:latin typeface="Tahoma" panose="020B0604030504040204" pitchFamily="34" charset="0"/>
              <a:ea typeface="Tahoma" panose="020B0604030504040204" pitchFamily="34" charset="0"/>
              <a:cs typeface="Tahoma" panose="020B0604030504040204" pitchFamily="34" charset="0"/>
            </a:endParaRPr>
          </a:p>
          <a:p>
            <a:pPr>
              <a:defRPr/>
            </a:pPr>
            <a:r>
              <a:rPr lang="vi-VN" b="1" kern="0" spc="50" dirty="0">
                <a:ln w="0"/>
                <a:solidFill>
                  <a:schemeClr val="accent1"/>
                </a:solidFill>
                <a:effectLst>
                  <a:innerShdw blurRad="63500" dist="50800" dir="13500000">
                    <a:srgbClr val="000000">
                      <a:alpha val="50000"/>
                    </a:srgbClr>
                  </a:innerShdw>
                </a:effectLst>
                <a:ea typeface="Tahoma" panose="020B0604030504040204" pitchFamily="34" charset="0"/>
                <a:cs typeface="Tahoma" panose="020B0604030504040204" pitchFamily="34" charset="0"/>
              </a:rPr>
              <a:t>II. </a:t>
            </a:r>
            <a:r>
              <a:rPr lang="en-US" b="1" dirty="0">
                <a:solidFill>
                  <a:schemeClr val="bg2"/>
                </a:solidFill>
                <a:latin typeface="Times New Roman" panose="02020603050405020304" pitchFamily="18" charset="0"/>
                <a:cs typeface="Times New Roman" panose="02020603050405020304" pitchFamily="18" charset="0"/>
              </a:rPr>
              <a:t>KHÓ KHĂN, VƯỚNG MẮC VÀ THÁO GỠ, GIẢI ĐÁP</a:t>
            </a:r>
            <a:endParaRPr lang="en-US" b="1" dirty="0">
              <a:solidFill>
                <a:schemeClr val="bg2"/>
              </a:solidFill>
            </a:endParaRPr>
          </a:p>
          <a:p>
            <a:r>
              <a:rPr lang="vi-VN" dirty="0">
                <a:solidFill>
                  <a:srgbClr val="FF0000"/>
                </a:solidFill>
                <a:latin typeface="Arial" panose="020B0604020202020204" pitchFamily="34" charset="0"/>
                <a:cs typeface="Arial" panose="020B0604020202020204" pitchFamily="34" charset="0"/>
              </a:rPr>
              <a:t>1. Nhận diện TTHC NB</a:t>
            </a:r>
            <a:endParaRPr lang="en-US" dirty="0">
              <a:solidFill>
                <a:srgbClr val="FF0000"/>
              </a:solidFill>
              <a:latin typeface="Arial" panose="020B0604020202020204" pitchFamily="34" charset="0"/>
              <a:cs typeface="Arial" panose="020B0604020202020204" pitchFamily="34" charset="0"/>
            </a:endParaRPr>
          </a:p>
        </p:txBody>
      </p:sp>
      <p:sp>
        <p:nvSpPr>
          <p:cNvPr id="40" name="TextBox 39"/>
          <p:cNvSpPr txBox="1"/>
          <p:nvPr/>
        </p:nvSpPr>
        <p:spPr>
          <a:xfrm>
            <a:off x="2117890" y="213840"/>
            <a:ext cx="2971311"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vi-VN" sz="1400" b="1" i="0" u="none" strike="noStrike" kern="1200" cap="none" spc="50" normalizeH="0" baseline="0" noProof="0">
                <a:ln w="0"/>
                <a:gradFill flip="none" rotWithShape="1">
                  <a:gsLst>
                    <a:gs pos="0">
                      <a:srgbClr val="146194">
                        <a:shade val="30000"/>
                        <a:satMod val="115000"/>
                      </a:srgbClr>
                    </a:gs>
                    <a:gs pos="50000">
                      <a:srgbClr val="146194">
                        <a:shade val="67500"/>
                        <a:satMod val="115000"/>
                      </a:srgbClr>
                    </a:gs>
                    <a:gs pos="100000">
                      <a:srgbClr val="146194">
                        <a:shade val="100000"/>
                        <a:satMod val="115000"/>
                      </a:srgbClr>
                    </a:gs>
                  </a:gsLst>
                  <a:lin ang="8100000" scaled="1"/>
                  <a:tileRect/>
                </a:gradFill>
                <a:effectLst>
                  <a:innerShdw blurRad="63500" dist="50800" dir="13500000">
                    <a:srgbClr val="000000">
                      <a:alpha val="50000"/>
                    </a:srgbClr>
                  </a:innerShdw>
                </a:effectLst>
                <a:uLnTx/>
                <a:uFillTx/>
                <a:latin typeface="Tahoma" panose="020B0604030504040204" pitchFamily="34" charset="0"/>
                <a:ea typeface="+mn-ea"/>
                <a:cs typeface="+mn-cs"/>
              </a:rPr>
              <a:t>HƯỚNG DẪN</a:t>
            </a:r>
            <a:endParaRPr kumimoji="0" lang="en-US" sz="1400" b="1" i="0" u="none" strike="noStrike" kern="1200" cap="none" spc="50" normalizeH="0" baseline="0" noProof="0" dirty="0">
              <a:ln w="0"/>
              <a:gradFill flip="none" rotWithShape="1">
                <a:gsLst>
                  <a:gs pos="0">
                    <a:srgbClr val="146194">
                      <a:shade val="30000"/>
                      <a:satMod val="115000"/>
                    </a:srgbClr>
                  </a:gs>
                  <a:gs pos="50000">
                    <a:srgbClr val="146194">
                      <a:shade val="67500"/>
                      <a:satMod val="115000"/>
                    </a:srgbClr>
                  </a:gs>
                  <a:gs pos="100000">
                    <a:srgbClr val="146194">
                      <a:shade val="100000"/>
                      <a:satMod val="115000"/>
                    </a:srgbClr>
                  </a:gs>
                </a:gsLst>
                <a:lin ang="8100000" scaled="1"/>
                <a:tileRect/>
              </a:gradFill>
              <a:effectLst>
                <a:innerShdw blurRad="63500" dist="50800" dir="13500000">
                  <a:srgbClr val="000000">
                    <a:alpha val="50000"/>
                  </a:srgbClr>
                </a:innerShdw>
              </a:effectLst>
              <a:uLnTx/>
              <a:uFillTx/>
              <a:latin typeface="Century Gothic" panose="020B0502020202020204"/>
              <a:ea typeface="+mn-ea"/>
              <a:cs typeface="+mn-cs"/>
            </a:endParaRPr>
          </a:p>
        </p:txBody>
      </p:sp>
      <p:sp>
        <p:nvSpPr>
          <p:cNvPr id="9" name="TextBox 8"/>
          <p:cNvSpPr txBox="1"/>
          <p:nvPr/>
        </p:nvSpPr>
        <p:spPr>
          <a:xfrm>
            <a:off x="1509823" y="1832700"/>
            <a:ext cx="5670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aphicFrame>
        <p:nvGraphicFramePr>
          <p:cNvPr id="3" name="Diagram 2">
            <a:extLst>
              <a:ext uri="{FF2B5EF4-FFF2-40B4-BE49-F238E27FC236}">
                <a16:creationId xmlns:a16="http://schemas.microsoft.com/office/drawing/2014/main" id="{88FCF4FF-E29C-46A2-931C-2A2A49DC2BB1}"/>
              </a:ext>
            </a:extLst>
          </p:cNvPr>
          <p:cNvGraphicFramePr/>
          <p:nvPr>
            <p:extLst>
              <p:ext uri="{D42A27DB-BD31-4B8C-83A1-F6EECF244321}">
                <p14:modId xmlns:p14="http://schemas.microsoft.com/office/powerpoint/2010/main" val="3365968839"/>
              </p:ext>
            </p:extLst>
          </p:nvPr>
        </p:nvGraphicFramePr>
        <p:xfrm>
          <a:off x="331433" y="1463734"/>
          <a:ext cx="11529134" cy="46745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a16="http://schemas.microsoft.com/office/drawing/2014/main" id="{EF1566D3-F2A4-0B71-070F-46AB067180F1}"/>
              </a:ext>
            </a:extLst>
          </p:cNvPr>
          <p:cNvPicPr>
            <a:picLocks noChangeAspect="1"/>
          </p:cNvPicPr>
          <p:nvPr/>
        </p:nvPicPr>
        <p:blipFill>
          <a:blip r:embed="rId8"/>
          <a:stretch>
            <a:fillRect/>
          </a:stretch>
        </p:blipFill>
        <p:spPr>
          <a:xfrm>
            <a:off x="1227797" y="83674"/>
            <a:ext cx="890093" cy="747107"/>
          </a:xfrm>
          <a:prstGeom prst="rect">
            <a:avLst/>
          </a:prstGeom>
        </p:spPr>
      </p:pic>
    </p:spTree>
    <p:extLst>
      <p:ext uri="{BB962C8B-B14F-4D97-AF65-F5344CB8AC3E}">
        <p14:creationId xmlns:p14="http://schemas.microsoft.com/office/powerpoint/2010/main" val="633227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8332" y="13847"/>
            <a:ext cx="816934" cy="816934"/>
          </a:xfrm>
          <a:prstGeom prst="rect">
            <a:avLst/>
          </a:prstGeom>
        </p:spPr>
      </p:pic>
      <p:sp>
        <p:nvSpPr>
          <p:cNvPr id="6" name="TextBox 5"/>
          <p:cNvSpPr txBox="1"/>
          <p:nvPr/>
        </p:nvSpPr>
        <p:spPr>
          <a:xfrm>
            <a:off x="763480" y="500233"/>
            <a:ext cx="11097087" cy="95410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50" normalizeH="0" baseline="0" noProof="0" dirty="0">
                <a:ln w="0"/>
                <a:gradFill flip="none" rotWithShape="1">
                  <a:gsLst>
                    <a:gs pos="0">
                      <a:srgbClr val="C62324">
                        <a:lumMod val="40000"/>
                        <a:lumOff val="60000"/>
                      </a:srgbClr>
                    </a:gs>
                    <a:gs pos="50000">
                      <a:srgbClr val="C62324"/>
                    </a:gs>
                    <a:gs pos="100000">
                      <a:srgbClr val="C62324">
                        <a:lumMod val="75000"/>
                      </a:srgbClr>
                    </a:gs>
                  </a:gsLst>
                  <a:lin ang="8100000" scaled="1"/>
                  <a:tileRect/>
                </a:gradFill>
                <a:effectLst>
                  <a:innerShdw blurRad="63500" dist="50800" dir="13500000">
                    <a:srgbClr val="000000">
                      <a:alpha val="50000"/>
                    </a:srgbClr>
                  </a:innerShdw>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000" b="1" i="0" u="none" strike="noStrike" kern="1200" cap="none" spc="50" normalizeH="0" baseline="0" noProof="0" dirty="0">
                <a:ln w="0"/>
                <a:gradFill flip="none" rotWithShape="1">
                  <a:gsLst>
                    <a:gs pos="0">
                      <a:srgbClr val="C62324">
                        <a:lumMod val="40000"/>
                        <a:lumOff val="60000"/>
                      </a:srgbClr>
                    </a:gs>
                    <a:gs pos="50000">
                      <a:srgbClr val="C62324"/>
                    </a:gs>
                    <a:gs pos="100000">
                      <a:srgbClr val="C62324">
                        <a:lumMod val="75000"/>
                      </a:srgbClr>
                    </a:gs>
                  </a:gsLst>
                  <a:lin ang="8100000" scaled="1"/>
                  <a:tileRect/>
                </a:gradFill>
                <a:effectLst>
                  <a:innerShdw blurRad="63500" dist="50800" dir="13500000">
                    <a:srgbClr val="000000">
                      <a:alpha val="50000"/>
                    </a:srgbClr>
                  </a:innerShdw>
                </a:effectLst>
                <a:uLnTx/>
                <a:uFillTx/>
                <a:latin typeface="Tahoma" panose="020B0604030504040204" pitchFamily="34" charset="0"/>
                <a:ea typeface="Tahoma" panose="020B0604030504040204" pitchFamily="34" charset="0"/>
                <a:cs typeface="Tahoma" panose="020B0604030504040204" pitchFamily="34" charset="0"/>
              </a:rPr>
              <a:t>RÀ SOÁT, ĐGH TTHC NỘI BỘ TRONG HỆ THỐNG HCNN 2022-2025</a:t>
            </a:r>
            <a:endParaRPr kumimoji="0" lang="vi-VN" sz="1000" b="1" i="0" u="none" strike="noStrike" kern="1200" cap="none" spc="50" normalizeH="0" baseline="0" noProof="0" dirty="0">
              <a:ln w="0"/>
              <a:gradFill flip="none" rotWithShape="1">
                <a:gsLst>
                  <a:gs pos="0">
                    <a:srgbClr val="C62324">
                      <a:lumMod val="40000"/>
                      <a:lumOff val="60000"/>
                    </a:srgbClr>
                  </a:gs>
                  <a:gs pos="50000">
                    <a:srgbClr val="C62324"/>
                  </a:gs>
                  <a:gs pos="100000">
                    <a:srgbClr val="C62324">
                      <a:lumMod val="75000"/>
                    </a:srgbClr>
                  </a:gs>
                </a:gsLst>
                <a:lin ang="8100000" scaled="1"/>
                <a:tileRect/>
              </a:gradFill>
              <a:effectLst>
                <a:innerShdw blurRad="63500" dist="50800" dir="13500000">
                  <a:srgbClr val="000000">
                    <a:alpha val="50000"/>
                  </a:srgbClr>
                </a:innerShdw>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vi-VN" sz="1000" b="1" i="0" u="none" strike="noStrike" kern="1200" cap="none" spc="50" normalizeH="0" baseline="0" noProof="0" dirty="0">
              <a:ln w="0"/>
              <a:gradFill flip="none" rotWithShape="1">
                <a:gsLst>
                  <a:gs pos="0">
                    <a:srgbClr val="C62324">
                      <a:lumMod val="40000"/>
                      <a:lumOff val="60000"/>
                    </a:srgbClr>
                  </a:gs>
                  <a:gs pos="50000">
                    <a:srgbClr val="C62324"/>
                  </a:gs>
                  <a:gs pos="100000">
                    <a:srgbClr val="C62324">
                      <a:lumMod val="75000"/>
                    </a:srgbClr>
                  </a:gs>
                </a:gsLst>
                <a:lin ang="8100000" scaled="1"/>
                <a:tileRect/>
              </a:gradFill>
              <a:effectLst>
                <a:innerShdw blurRad="63500" dist="50800" dir="13500000">
                  <a:srgbClr val="000000">
                    <a:alpha val="50000"/>
                  </a:srgbClr>
                </a:innerShdw>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vi-VN" sz="1800" b="1" i="0" u="none" strike="noStrike" kern="0" cap="none" spc="50" normalizeH="0" baseline="0" noProof="0" dirty="0">
                <a:ln w="0"/>
                <a:solidFill>
                  <a:srgbClr val="052F61"/>
                </a:solidFill>
                <a:effectLst>
                  <a:innerShdw blurRad="63500" dist="50800" dir="13500000">
                    <a:srgbClr val="000000">
                      <a:alpha val="50000"/>
                    </a:srgbClr>
                  </a:innerShdw>
                </a:effectLst>
                <a:uLnTx/>
                <a:uFillTx/>
                <a:latin typeface="Tahoma" panose="020B0604030504040204" pitchFamily="34" charset="0"/>
                <a:ea typeface="Tahoma" panose="020B0604030504040204" pitchFamily="34" charset="0"/>
                <a:cs typeface="Tahoma" panose="020B0604030504040204" pitchFamily="34" charset="0"/>
              </a:rPr>
              <a:t>II. </a:t>
            </a:r>
            <a:r>
              <a:rPr kumimoji="0" lang="en-US" sz="1800" b="1" i="0" u="none" strike="noStrike" kern="1200" cap="none" spc="0" normalizeH="0" baseline="0" noProof="0" dirty="0">
                <a:ln>
                  <a:noFill/>
                </a:ln>
                <a:solidFill>
                  <a:srgbClr val="146194"/>
                </a:solidFill>
                <a:effectLst/>
                <a:uLnTx/>
                <a:uFillTx/>
                <a:latin typeface="Times New Roman" panose="02020603050405020304" pitchFamily="18" charset="0"/>
                <a:ea typeface="+mn-ea"/>
                <a:cs typeface="Times New Roman" panose="02020603050405020304" pitchFamily="18" charset="0"/>
              </a:rPr>
              <a:t>KHÓ KHĂN, VƯỚNG MẮC VÀ THÁO GỠ, GIẢI ĐÁP</a:t>
            </a:r>
            <a:endParaRPr kumimoji="0" lang="en-US" sz="1800" b="1" i="0" u="none" strike="noStrike" kern="1200" cap="none" spc="0" normalizeH="0" baseline="0" noProof="0" dirty="0">
              <a:ln>
                <a:noFill/>
              </a:ln>
              <a:solidFill>
                <a:srgbClr val="146194"/>
              </a:solidFill>
              <a:effectLst/>
              <a:uLnTx/>
              <a:uFillTx/>
              <a:latin typeface="Century Gothic"/>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vi-VN" dirty="0">
                <a:solidFill>
                  <a:srgbClr val="FF0000"/>
                </a:solidFill>
                <a:latin typeface="Arial" panose="020B0604020202020204" pitchFamily="34" charset="0"/>
                <a:cs typeface="Arial" panose="020B0604020202020204" pitchFamily="34" charset="0"/>
              </a:rPr>
              <a:t>2</a:t>
            </a:r>
            <a:r>
              <a:rPr kumimoji="0" lang="vi-VN" sz="18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r>
              <a:rPr lang="vi-VN" dirty="0">
                <a:solidFill>
                  <a:srgbClr val="FF0000"/>
                </a:solidFill>
                <a:latin typeface="Arial" panose="020B0604020202020204" pitchFamily="34" charset="0"/>
                <a:cs typeface="Arial" panose="020B0604020202020204" pitchFamily="34" charset="0"/>
              </a:rPr>
              <a:t>CÔNG BỐ TTHC NB</a:t>
            </a:r>
            <a:endParaRPr kumimoji="0" lang="en-US" sz="18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0" name="TextBox 39"/>
          <p:cNvSpPr txBox="1"/>
          <p:nvPr/>
        </p:nvSpPr>
        <p:spPr>
          <a:xfrm>
            <a:off x="2117890" y="213840"/>
            <a:ext cx="2971311"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vi-VN" sz="1400" b="1" i="0" u="none" strike="noStrike" kern="1200" cap="none" spc="50" normalizeH="0" baseline="0" noProof="0">
                <a:ln w="0"/>
                <a:gradFill flip="none" rotWithShape="1">
                  <a:gsLst>
                    <a:gs pos="0">
                      <a:srgbClr val="146194">
                        <a:shade val="30000"/>
                        <a:satMod val="115000"/>
                      </a:srgbClr>
                    </a:gs>
                    <a:gs pos="50000">
                      <a:srgbClr val="146194">
                        <a:shade val="67500"/>
                        <a:satMod val="115000"/>
                      </a:srgbClr>
                    </a:gs>
                    <a:gs pos="100000">
                      <a:srgbClr val="146194">
                        <a:shade val="100000"/>
                        <a:satMod val="115000"/>
                      </a:srgbClr>
                    </a:gs>
                  </a:gsLst>
                  <a:lin ang="8100000" scaled="1"/>
                  <a:tileRect/>
                </a:gradFill>
                <a:effectLst>
                  <a:innerShdw blurRad="63500" dist="50800" dir="13500000">
                    <a:srgbClr val="000000">
                      <a:alpha val="50000"/>
                    </a:srgbClr>
                  </a:innerShdw>
                </a:effectLst>
                <a:uLnTx/>
                <a:uFillTx/>
                <a:latin typeface="Tahoma" panose="020B0604030504040204" pitchFamily="34" charset="0"/>
                <a:ea typeface="+mn-ea"/>
                <a:cs typeface="+mn-cs"/>
              </a:rPr>
              <a:t>HƯỚNG DẪN</a:t>
            </a:r>
            <a:endParaRPr kumimoji="0" lang="en-US" sz="1400" b="1" i="0" u="none" strike="noStrike" kern="1200" cap="none" spc="50" normalizeH="0" baseline="0" noProof="0" dirty="0">
              <a:ln w="0"/>
              <a:gradFill flip="none" rotWithShape="1">
                <a:gsLst>
                  <a:gs pos="0">
                    <a:srgbClr val="146194">
                      <a:shade val="30000"/>
                      <a:satMod val="115000"/>
                    </a:srgbClr>
                  </a:gs>
                  <a:gs pos="50000">
                    <a:srgbClr val="146194">
                      <a:shade val="67500"/>
                      <a:satMod val="115000"/>
                    </a:srgbClr>
                  </a:gs>
                  <a:gs pos="100000">
                    <a:srgbClr val="146194">
                      <a:shade val="100000"/>
                      <a:satMod val="115000"/>
                    </a:srgbClr>
                  </a:gs>
                </a:gsLst>
                <a:lin ang="8100000" scaled="1"/>
                <a:tileRect/>
              </a:gradFill>
              <a:effectLst>
                <a:innerShdw blurRad="63500" dist="50800" dir="13500000">
                  <a:srgbClr val="000000">
                    <a:alpha val="50000"/>
                  </a:srgbClr>
                </a:innerShdw>
              </a:effectLst>
              <a:uLnTx/>
              <a:uFillTx/>
              <a:latin typeface="Century Gothic" panose="020B0502020202020204"/>
              <a:ea typeface="+mn-ea"/>
              <a:cs typeface="+mn-cs"/>
            </a:endParaRPr>
          </a:p>
        </p:txBody>
      </p:sp>
      <p:sp>
        <p:nvSpPr>
          <p:cNvPr id="9" name="TextBox 8"/>
          <p:cNvSpPr txBox="1"/>
          <p:nvPr/>
        </p:nvSpPr>
        <p:spPr>
          <a:xfrm>
            <a:off x="1509823" y="1832700"/>
            <a:ext cx="5670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graphicFrame>
        <p:nvGraphicFramePr>
          <p:cNvPr id="3" name="Diagram 2">
            <a:extLst>
              <a:ext uri="{FF2B5EF4-FFF2-40B4-BE49-F238E27FC236}">
                <a16:creationId xmlns:a16="http://schemas.microsoft.com/office/drawing/2014/main" id="{88FCF4FF-E29C-46A2-931C-2A2A49DC2BB1}"/>
              </a:ext>
            </a:extLst>
          </p:cNvPr>
          <p:cNvGraphicFramePr/>
          <p:nvPr>
            <p:extLst>
              <p:ext uri="{D42A27DB-BD31-4B8C-83A1-F6EECF244321}">
                <p14:modId xmlns:p14="http://schemas.microsoft.com/office/powerpoint/2010/main" val="546969874"/>
              </p:ext>
            </p:extLst>
          </p:nvPr>
        </p:nvGraphicFramePr>
        <p:xfrm>
          <a:off x="331433" y="1340528"/>
          <a:ext cx="11236171" cy="4797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a16="http://schemas.microsoft.com/office/drawing/2014/main" id="{EF1566D3-F2A4-0B71-070F-46AB067180F1}"/>
              </a:ext>
            </a:extLst>
          </p:cNvPr>
          <p:cNvPicPr>
            <a:picLocks noChangeAspect="1"/>
          </p:cNvPicPr>
          <p:nvPr/>
        </p:nvPicPr>
        <p:blipFill>
          <a:blip r:embed="rId8"/>
          <a:stretch>
            <a:fillRect/>
          </a:stretch>
        </p:blipFill>
        <p:spPr>
          <a:xfrm>
            <a:off x="1227797" y="83674"/>
            <a:ext cx="890093" cy="747107"/>
          </a:xfrm>
          <a:prstGeom prst="rect">
            <a:avLst/>
          </a:prstGeom>
        </p:spPr>
      </p:pic>
    </p:spTree>
    <p:extLst>
      <p:ext uri="{BB962C8B-B14F-4D97-AF65-F5344CB8AC3E}">
        <p14:creationId xmlns:p14="http://schemas.microsoft.com/office/powerpoint/2010/main" val="2310089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8332" y="13847"/>
            <a:ext cx="816934" cy="816934"/>
          </a:xfrm>
          <a:prstGeom prst="rect">
            <a:avLst/>
          </a:prstGeom>
        </p:spPr>
      </p:pic>
      <p:sp>
        <p:nvSpPr>
          <p:cNvPr id="6" name="TextBox 5"/>
          <p:cNvSpPr txBox="1"/>
          <p:nvPr/>
        </p:nvSpPr>
        <p:spPr>
          <a:xfrm>
            <a:off x="763480" y="500233"/>
            <a:ext cx="11097087" cy="123110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vi-VN" sz="1000" b="1" i="0" u="none" strike="noStrike" kern="1200" cap="none" spc="50" normalizeH="0" baseline="0" noProof="0" dirty="0">
                <a:ln w="0"/>
                <a:gradFill flip="none" rotWithShape="1">
                  <a:gsLst>
                    <a:gs pos="0">
                      <a:srgbClr val="C62324">
                        <a:lumMod val="40000"/>
                        <a:lumOff val="60000"/>
                      </a:srgbClr>
                    </a:gs>
                    <a:gs pos="50000">
                      <a:srgbClr val="C62324"/>
                    </a:gs>
                    <a:gs pos="100000">
                      <a:srgbClr val="C62324">
                        <a:lumMod val="75000"/>
                      </a:srgbClr>
                    </a:gs>
                  </a:gsLst>
                  <a:lin ang="8100000" scaled="1"/>
                  <a:tileRect/>
                </a:gradFill>
                <a:effectLst>
                  <a:innerShdw blurRad="63500" dist="50800" dir="13500000">
                    <a:srgbClr val="000000">
                      <a:alpha val="50000"/>
                    </a:srgbClr>
                  </a:innerShdw>
                </a:effectLst>
                <a:uLnTx/>
                <a:uFillTx/>
                <a:latin typeface="Tahoma" panose="020B0604030504040204" pitchFamily="34" charset="0"/>
                <a:ea typeface="Tahoma" panose="020B0604030504040204" pitchFamily="34" charset="0"/>
                <a:cs typeface="Tahoma" panose="020B0604030504040204" pitchFamily="34" charset="0"/>
              </a:rPr>
              <a:t>			</a:t>
            </a:r>
            <a:r>
              <a:rPr kumimoji="0" lang="en-US" sz="1000" b="1" i="0" u="none" strike="noStrike" kern="1200" cap="none" spc="50" normalizeH="0" baseline="0" noProof="0" dirty="0">
                <a:ln w="0"/>
                <a:gradFill flip="none" rotWithShape="1">
                  <a:gsLst>
                    <a:gs pos="0">
                      <a:srgbClr val="C62324">
                        <a:lumMod val="40000"/>
                        <a:lumOff val="60000"/>
                      </a:srgbClr>
                    </a:gs>
                    <a:gs pos="50000">
                      <a:srgbClr val="C62324"/>
                    </a:gs>
                    <a:gs pos="100000">
                      <a:srgbClr val="C62324">
                        <a:lumMod val="75000"/>
                      </a:srgbClr>
                    </a:gs>
                  </a:gsLst>
                  <a:lin ang="8100000" scaled="1"/>
                  <a:tileRect/>
                </a:gradFill>
                <a:effectLst>
                  <a:innerShdw blurRad="63500" dist="50800" dir="13500000">
                    <a:srgbClr val="000000">
                      <a:alpha val="50000"/>
                    </a:srgbClr>
                  </a:innerShdw>
                </a:effectLst>
                <a:uLnTx/>
                <a:uFillTx/>
                <a:latin typeface="Tahoma" panose="020B0604030504040204" pitchFamily="34" charset="0"/>
                <a:ea typeface="Tahoma" panose="020B0604030504040204" pitchFamily="34" charset="0"/>
                <a:cs typeface="Tahoma" panose="020B0604030504040204" pitchFamily="34" charset="0"/>
              </a:rPr>
              <a:t>RÀ SOÁT, ĐGH TTHC NỘI BỘ TRONG HỆ THỐNG HCNN 2022-2025</a:t>
            </a:r>
            <a:endParaRPr kumimoji="0" lang="vi-VN" sz="1000" b="1" i="0" u="none" strike="noStrike" kern="1200" cap="none" spc="50" normalizeH="0" baseline="0" noProof="0" dirty="0">
              <a:ln w="0"/>
              <a:gradFill flip="none" rotWithShape="1">
                <a:gsLst>
                  <a:gs pos="0">
                    <a:srgbClr val="C62324">
                      <a:lumMod val="40000"/>
                      <a:lumOff val="60000"/>
                    </a:srgbClr>
                  </a:gs>
                  <a:gs pos="50000">
                    <a:srgbClr val="C62324"/>
                  </a:gs>
                  <a:gs pos="100000">
                    <a:srgbClr val="C62324">
                      <a:lumMod val="75000"/>
                    </a:srgbClr>
                  </a:gs>
                </a:gsLst>
                <a:lin ang="8100000" scaled="1"/>
                <a:tileRect/>
              </a:gradFill>
              <a:effectLst>
                <a:innerShdw blurRad="63500" dist="50800" dir="13500000">
                  <a:srgbClr val="000000">
                    <a:alpha val="50000"/>
                  </a:srgbClr>
                </a:innerShdw>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vi-VN" sz="1000" b="1" i="0" u="none" strike="noStrike" kern="1200" cap="none" spc="50" normalizeH="0" baseline="0" noProof="0" dirty="0">
              <a:ln w="0"/>
              <a:gradFill flip="none" rotWithShape="1">
                <a:gsLst>
                  <a:gs pos="0">
                    <a:srgbClr val="C62324">
                      <a:lumMod val="40000"/>
                      <a:lumOff val="60000"/>
                    </a:srgbClr>
                  </a:gs>
                  <a:gs pos="50000">
                    <a:srgbClr val="C62324"/>
                  </a:gs>
                  <a:gs pos="100000">
                    <a:srgbClr val="C62324">
                      <a:lumMod val="75000"/>
                    </a:srgbClr>
                  </a:gs>
                </a:gsLst>
                <a:lin ang="8100000" scaled="1"/>
                <a:tileRect/>
              </a:gradFill>
              <a:effectLst>
                <a:innerShdw blurRad="63500" dist="50800" dir="13500000">
                  <a:srgbClr val="000000">
                    <a:alpha val="50000"/>
                  </a:srgbClr>
                </a:innerShdw>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vi-VN" sz="1800" b="1" i="0" u="none" strike="noStrike" kern="0" cap="none" spc="50" normalizeH="0" baseline="0" noProof="0" dirty="0">
                <a:ln w="0"/>
                <a:solidFill>
                  <a:srgbClr val="052F61"/>
                </a:solidFill>
                <a:effectLst>
                  <a:innerShdw blurRad="63500" dist="50800" dir="13500000">
                    <a:srgbClr val="000000">
                      <a:alpha val="50000"/>
                    </a:srgbClr>
                  </a:innerShdw>
                </a:effectLst>
                <a:uLnTx/>
                <a:uFillTx/>
                <a:latin typeface="Tahoma" panose="020B0604030504040204" pitchFamily="34" charset="0"/>
                <a:ea typeface="Tahoma" panose="020B0604030504040204" pitchFamily="34" charset="0"/>
                <a:cs typeface="Tahoma" panose="020B0604030504040204" pitchFamily="34" charset="0"/>
              </a:rPr>
              <a:t>II. </a:t>
            </a:r>
            <a:r>
              <a:rPr kumimoji="0" lang="en-US" sz="1800" b="1" i="0" u="none" strike="noStrike" kern="1200" cap="none" spc="0" normalizeH="0" baseline="0" noProof="0" dirty="0">
                <a:ln>
                  <a:noFill/>
                </a:ln>
                <a:solidFill>
                  <a:srgbClr val="146194"/>
                </a:solidFill>
                <a:effectLst/>
                <a:uLnTx/>
                <a:uFillTx/>
                <a:latin typeface="Times New Roman" panose="02020603050405020304" pitchFamily="18" charset="0"/>
                <a:ea typeface="+mn-ea"/>
                <a:cs typeface="Times New Roman" panose="02020603050405020304" pitchFamily="18" charset="0"/>
              </a:rPr>
              <a:t>KHÓ KHĂN, VƯỚNG MẮC VÀ THÁO GỠ, GIẢI ĐÁP</a:t>
            </a:r>
            <a:endParaRPr kumimoji="0" lang="en-US" sz="1800" b="1" i="0" u="none" strike="noStrike" kern="1200" cap="none" spc="0" normalizeH="0" baseline="0" noProof="0" dirty="0">
              <a:ln>
                <a:noFill/>
              </a:ln>
              <a:solidFill>
                <a:srgbClr val="146194"/>
              </a:solidFill>
              <a:effectLst/>
              <a:uLnTx/>
              <a:uFillTx/>
              <a:latin typeface="Century Gothic"/>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vi-VN" dirty="0">
                <a:solidFill>
                  <a:srgbClr val="FF0000"/>
                </a:solidFill>
                <a:latin typeface="Arial" panose="020B0604020202020204" pitchFamily="34" charset="0"/>
                <a:cs typeface="Arial" panose="020B0604020202020204" pitchFamily="34" charset="0"/>
              </a:rPr>
              <a:t>2</a:t>
            </a:r>
            <a:r>
              <a:rPr kumimoji="0" lang="vi-VN" sz="18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CÔNG BỐ TTHC NB</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0" name="TextBox 39"/>
          <p:cNvSpPr txBox="1"/>
          <p:nvPr/>
        </p:nvSpPr>
        <p:spPr>
          <a:xfrm>
            <a:off x="2117890" y="213840"/>
            <a:ext cx="2971311"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vi-VN" sz="1400" b="1" i="0" u="none" strike="noStrike" kern="1200" cap="none" spc="50" normalizeH="0" baseline="0" noProof="0">
                <a:ln w="0"/>
                <a:gradFill flip="none" rotWithShape="1">
                  <a:gsLst>
                    <a:gs pos="0">
                      <a:srgbClr val="146194">
                        <a:shade val="30000"/>
                        <a:satMod val="115000"/>
                      </a:srgbClr>
                    </a:gs>
                    <a:gs pos="50000">
                      <a:srgbClr val="146194">
                        <a:shade val="67500"/>
                        <a:satMod val="115000"/>
                      </a:srgbClr>
                    </a:gs>
                    <a:gs pos="100000">
                      <a:srgbClr val="146194">
                        <a:shade val="100000"/>
                        <a:satMod val="115000"/>
                      </a:srgbClr>
                    </a:gs>
                  </a:gsLst>
                  <a:lin ang="8100000" scaled="1"/>
                  <a:tileRect/>
                </a:gradFill>
                <a:effectLst>
                  <a:innerShdw blurRad="63500" dist="50800" dir="13500000">
                    <a:srgbClr val="000000">
                      <a:alpha val="50000"/>
                    </a:srgbClr>
                  </a:innerShdw>
                </a:effectLst>
                <a:uLnTx/>
                <a:uFillTx/>
                <a:latin typeface="Tahoma" panose="020B0604030504040204" pitchFamily="34" charset="0"/>
                <a:ea typeface="+mn-ea"/>
                <a:cs typeface="+mn-cs"/>
              </a:rPr>
              <a:t>HƯỚNG DẪN</a:t>
            </a:r>
            <a:endParaRPr kumimoji="0" lang="en-US" sz="1400" b="1" i="0" u="none" strike="noStrike" kern="1200" cap="none" spc="50" normalizeH="0" baseline="0" noProof="0" dirty="0">
              <a:ln w="0"/>
              <a:gradFill flip="none" rotWithShape="1">
                <a:gsLst>
                  <a:gs pos="0">
                    <a:srgbClr val="146194">
                      <a:shade val="30000"/>
                      <a:satMod val="115000"/>
                    </a:srgbClr>
                  </a:gs>
                  <a:gs pos="50000">
                    <a:srgbClr val="146194">
                      <a:shade val="67500"/>
                      <a:satMod val="115000"/>
                    </a:srgbClr>
                  </a:gs>
                  <a:gs pos="100000">
                    <a:srgbClr val="146194">
                      <a:shade val="100000"/>
                      <a:satMod val="115000"/>
                    </a:srgbClr>
                  </a:gs>
                </a:gsLst>
                <a:lin ang="8100000" scaled="1"/>
                <a:tileRect/>
              </a:gradFill>
              <a:effectLst>
                <a:innerShdw blurRad="63500" dist="50800" dir="13500000">
                  <a:srgbClr val="000000">
                    <a:alpha val="50000"/>
                  </a:srgbClr>
                </a:innerShdw>
              </a:effectLst>
              <a:uLnTx/>
              <a:uFillTx/>
              <a:latin typeface="Century Gothic" panose="020B0502020202020204"/>
              <a:ea typeface="+mn-ea"/>
              <a:cs typeface="+mn-cs"/>
            </a:endParaRPr>
          </a:p>
        </p:txBody>
      </p:sp>
      <p:sp>
        <p:nvSpPr>
          <p:cNvPr id="9" name="TextBox 8"/>
          <p:cNvSpPr txBox="1"/>
          <p:nvPr/>
        </p:nvSpPr>
        <p:spPr>
          <a:xfrm>
            <a:off x="1509823" y="1832700"/>
            <a:ext cx="5670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pic>
        <p:nvPicPr>
          <p:cNvPr id="5" name="Picture 4">
            <a:extLst>
              <a:ext uri="{FF2B5EF4-FFF2-40B4-BE49-F238E27FC236}">
                <a16:creationId xmlns:a16="http://schemas.microsoft.com/office/drawing/2014/main" id="{EF1566D3-F2A4-0B71-070F-46AB067180F1}"/>
              </a:ext>
            </a:extLst>
          </p:cNvPr>
          <p:cNvPicPr>
            <a:picLocks noChangeAspect="1"/>
          </p:cNvPicPr>
          <p:nvPr/>
        </p:nvPicPr>
        <p:blipFill>
          <a:blip r:embed="rId3"/>
          <a:stretch>
            <a:fillRect/>
          </a:stretch>
        </p:blipFill>
        <p:spPr>
          <a:xfrm>
            <a:off x="1227797" y="83674"/>
            <a:ext cx="890093" cy="747107"/>
          </a:xfrm>
          <a:prstGeom prst="rect">
            <a:avLst/>
          </a:prstGeom>
        </p:spPr>
      </p:pic>
      <p:graphicFrame>
        <p:nvGraphicFramePr>
          <p:cNvPr id="10" name="Diagram 9">
            <a:extLst>
              <a:ext uri="{FF2B5EF4-FFF2-40B4-BE49-F238E27FC236}">
                <a16:creationId xmlns:a16="http://schemas.microsoft.com/office/drawing/2014/main" id="{E0172407-57A2-4C58-BAF3-DB18DE3E0595}"/>
              </a:ext>
            </a:extLst>
          </p:cNvPr>
          <p:cNvGraphicFramePr/>
          <p:nvPr>
            <p:extLst>
              <p:ext uri="{D42A27DB-BD31-4B8C-83A1-F6EECF244321}">
                <p14:modId xmlns:p14="http://schemas.microsoft.com/office/powerpoint/2010/main" val="2995812448"/>
              </p:ext>
            </p:extLst>
          </p:nvPr>
        </p:nvGraphicFramePr>
        <p:xfrm>
          <a:off x="1118587" y="1832700"/>
          <a:ext cx="10685272" cy="430563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646353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8332" y="13847"/>
            <a:ext cx="816934" cy="816934"/>
          </a:xfrm>
          <a:prstGeom prst="rect">
            <a:avLst/>
          </a:prstGeom>
        </p:spPr>
      </p:pic>
      <p:sp>
        <p:nvSpPr>
          <p:cNvPr id="6" name="TextBox 5"/>
          <p:cNvSpPr txBox="1"/>
          <p:nvPr/>
        </p:nvSpPr>
        <p:spPr>
          <a:xfrm>
            <a:off x="2124102" y="500233"/>
            <a:ext cx="8573395" cy="80021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50" normalizeH="0" baseline="0" noProof="0" dirty="0">
                <a:ln w="0"/>
                <a:gradFill flip="none" rotWithShape="1">
                  <a:gsLst>
                    <a:gs pos="0">
                      <a:srgbClr val="C62324">
                        <a:lumMod val="40000"/>
                        <a:lumOff val="60000"/>
                      </a:srgbClr>
                    </a:gs>
                    <a:gs pos="50000">
                      <a:srgbClr val="C62324"/>
                    </a:gs>
                    <a:gs pos="100000">
                      <a:srgbClr val="C62324">
                        <a:lumMod val="75000"/>
                      </a:srgbClr>
                    </a:gs>
                  </a:gsLst>
                  <a:lin ang="8100000" scaled="1"/>
                  <a:tileRect/>
                </a:gradFill>
                <a:effectLst>
                  <a:innerShdw blurRad="63500" dist="50800" dir="13500000">
                    <a:srgbClr val="000000">
                      <a:alpha val="50000"/>
                    </a:srgbClr>
                  </a:innerShdw>
                </a:effectLst>
                <a:uLnTx/>
                <a:uFillTx/>
                <a:latin typeface="Tahoma" panose="020B0604030504040204" pitchFamily="34" charset="0"/>
                <a:ea typeface="Tahoma" panose="020B0604030504040204" pitchFamily="34" charset="0"/>
                <a:cs typeface="Tahoma" panose="020B0604030504040204" pitchFamily="34" charset="0"/>
              </a:rPr>
              <a:t>RÀ SOÁT, ĐGH TTHC NỘI BỘ TRONG HỆ THỐNG HCNN 2022-2025</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vi-VN" sz="1800" b="1" i="0" u="none" strike="noStrike" kern="0" cap="none" spc="50" normalizeH="0" baseline="0" noProof="0" dirty="0">
                <a:ln w="0"/>
                <a:solidFill>
                  <a:srgbClr val="052F61"/>
                </a:solidFill>
                <a:effectLst>
                  <a:innerShdw blurRad="63500" dist="50800" dir="13500000">
                    <a:srgbClr val="000000">
                      <a:alpha val="50000"/>
                    </a:srgbClr>
                  </a:innerShdw>
                </a:effectLst>
                <a:uLnTx/>
                <a:uFillTx/>
                <a:latin typeface="Tahoma" panose="020B0604030504040204" pitchFamily="34" charset="0"/>
                <a:ea typeface="Tahoma" panose="020B0604030504040204" pitchFamily="34" charset="0"/>
                <a:cs typeface="Tahoma" panose="020B0604030504040204" pitchFamily="34" charset="0"/>
              </a:rPr>
              <a:t>II. </a:t>
            </a:r>
            <a:r>
              <a:rPr kumimoji="0" lang="en-US" sz="1800" b="1" i="0" u="none" strike="noStrike" kern="1200" cap="none" spc="0" normalizeH="0" baseline="0" noProof="0" dirty="0">
                <a:ln>
                  <a:noFill/>
                </a:ln>
                <a:solidFill>
                  <a:srgbClr val="146194"/>
                </a:solidFill>
                <a:effectLst/>
                <a:uLnTx/>
                <a:uFillTx/>
                <a:latin typeface="Times New Roman" panose="02020603050405020304" pitchFamily="18" charset="0"/>
                <a:ea typeface="+mn-ea"/>
                <a:cs typeface="Times New Roman" panose="02020603050405020304" pitchFamily="18" charset="0"/>
              </a:rPr>
              <a:t>KHÓ KHĂN, VƯỚNG MẮC VÀ THÁO GỠ, GIẢI ĐÁP</a:t>
            </a:r>
            <a:endParaRPr kumimoji="0" lang="en-US" sz="1800" b="1" i="0" u="none" strike="noStrike" kern="1200" cap="none" spc="0" normalizeH="0" baseline="0" noProof="0" dirty="0">
              <a:ln>
                <a:noFill/>
              </a:ln>
              <a:solidFill>
                <a:srgbClr val="146194"/>
              </a:solidFill>
              <a:effectLst/>
              <a:uLnTx/>
              <a:uFillTx/>
              <a:latin typeface="Century Gothic"/>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vi-VN" dirty="0">
                <a:solidFill>
                  <a:srgbClr val="FF0000"/>
                </a:solidFill>
                <a:latin typeface="Arial" panose="020B0604020202020204" pitchFamily="34" charset="0"/>
                <a:cs typeface="Arial" panose="020B0604020202020204" pitchFamily="34" charset="0"/>
              </a:rPr>
              <a:t>4</a:t>
            </a:r>
            <a:r>
              <a:rPr kumimoji="0" lang="vi-VN" sz="18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Thực thi PA ĐGH TTHC NB</a:t>
            </a:r>
            <a:endParaRPr kumimoji="0" lang="en-US" sz="18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0" name="TextBox 39"/>
          <p:cNvSpPr txBox="1"/>
          <p:nvPr/>
        </p:nvSpPr>
        <p:spPr>
          <a:xfrm>
            <a:off x="2117890" y="213840"/>
            <a:ext cx="2971311"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vi-VN" sz="1400" b="1" i="0" u="none" strike="noStrike" kern="1200" cap="none" spc="50" normalizeH="0" baseline="0" noProof="0">
                <a:ln w="0"/>
                <a:gradFill flip="none" rotWithShape="1">
                  <a:gsLst>
                    <a:gs pos="0">
                      <a:srgbClr val="146194">
                        <a:shade val="30000"/>
                        <a:satMod val="115000"/>
                      </a:srgbClr>
                    </a:gs>
                    <a:gs pos="50000">
                      <a:srgbClr val="146194">
                        <a:shade val="67500"/>
                        <a:satMod val="115000"/>
                      </a:srgbClr>
                    </a:gs>
                    <a:gs pos="100000">
                      <a:srgbClr val="146194">
                        <a:shade val="100000"/>
                        <a:satMod val="115000"/>
                      </a:srgbClr>
                    </a:gs>
                  </a:gsLst>
                  <a:lin ang="8100000" scaled="1"/>
                  <a:tileRect/>
                </a:gradFill>
                <a:effectLst>
                  <a:innerShdw blurRad="63500" dist="50800" dir="13500000">
                    <a:srgbClr val="000000">
                      <a:alpha val="50000"/>
                    </a:srgbClr>
                  </a:innerShdw>
                </a:effectLst>
                <a:uLnTx/>
                <a:uFillTx/>
                <a:latin typeface="Tahoma" panose="020B0604030504040204" pitchFamily="34" charset="0"/>
                <a:ea typeface="+mn-ea"/>
                <a:cs typeface="+mn-cs"/>
              </a:rPr>
              <a:t>HƯỚNG DẪN</a:t>
            </a:r>
            <a:endParaRPr kumimoji="0" lang="en-US" sz="1400" b="1" i="0" u="none" strike="noStrike" kern="1200" cap="none" spc="50" normalizeH="0" baseline="0" noProof="0" dirty="0">
              <a:ln w="0"/>
              <a:gradFill flip="none" rotWithShape="1">
                <a:gsLst>
                  <a:gs pos="0">
                    <a:srgbClr val="146194">
                      <a:shade val="30000"/>
                      <a:satMod val="115000"/>
                    </a:srgbClr>
                  </a:gs>
                  <a:gs pos="50000">
                    <a:srgbClr val="146194">
                      <a:shade val="67500"/>
                      <a:satMod val="115000"/>
                    </a:srgbClr>
                  </a:gs>
                  <a:gs pos="100000">
                    <a:srgbClr val="146194">
                      <a:shade val="100000"/>
                      <a:satMod val="115000"/>
                    </a:srgbClr>
                  </a:gs>
                </a:gsLst>
                <a:lin ang="8100000" scaled="1"/>
                <a:tileRect/>
              </a:gradFill>
              <a:effectLst>
                <a:innerShdw blurRad="63500" dist="50800" dir="13500000">
                  <a:srgbClr val="000000">
                    <a:alpha val="50000"/>
                  </a:srgbClr>
                </a:innerShdw>
              </a:effectLst>
              <a:uLnTx/>
              <a:uFillTx/>
              <a:latin typeface="Century Gothic"/>
              <a:ea typeface="+mn-ea"/>
              <a:cs typeface="+mn-cs"/>
            </a:endParaRPr>
          </a:p>
        </p:txBody>
      </p:sp>
      <p:sp>
        <p:nvSpPr>
          <p:cNvPr id="9" name="TextBox 8"/>
          <p:cNvSpPr txBox="1"/>
          <p:nvPr/>
        </p:nvSpPr>
        <p:spPr>
          <a:xfrm>
            <a:off x="1509823" y="1832700"/>
            <a:ext cx="5670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a:ea typeface="+mn-ea"/>
              <a:cs typeface="+mn-cs"/>
            </a:endParaRPr>
          </a:p>
        </p:txBody>
      </p:sp>
      <p:graphicFrame>
        <p:nvGraphicFramePr>
          <p:cNvPr id="2" name="Diagram 1">
            <a:extLst>
              <a:ext uri="{FF2B5EF4-FFF2-40B4-BE49-F238E27FC236}">
                <a16:creationId xmlns:a16="http://schemas.microsoft.com/office/drawing/2014/main" id="{2D95D81E-BACE-4490-97A6-93893431240E}"/>
              </a:ext>
            </a:extLst>
          </p:cNvPr>
          <p:cNvGraphicFramePr/>
          <p:nvPr>
            <p:extLst>
              <p:ext uri="{D42A27DB-BD31-4B8C-83A1-F6EECF244321}">
                <p14:modId xmlns:p14="http://schemas.microsoft.com/office/powerpoint/2010/main" val="835907271"/>
              </p:ext>
            </p:extLst>
          </p:nvPr>
        </p:nvGraphicFramePr>
        <p:xfrm>
          <a:off x="717921" y="1300452"/>
          <a:ext cx="11385755" cy="53437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a:extLst>
              <a:ext uri="{FF2B5EF4-FFF2-40B4-BE49-F238E27FC236}">
                <a16:creationId xmlns:a16="http://schemas.microsoft.com/office/drawing/2014/main" id="{39455FC5-FD62-42F2-597D-937084AD0EE0}"/>
              </a:ext>
            </a:extLst>
          </p:cNvPr>
          <p:cNvPicPr>
            <a:picLocks noChangeAspect="1"/>
          </p:cNvPicPr>
          <p:nvPr/>
        </p:nvPicPr>
        <p:blipFill>
          <a:blip r:embed="rId8"/>
          <a:stretch>
            <a:fillRect/>
          </a:stretch>
        </p:blipFill>
        <p:spPr>
          <a:xfrm>
            <a:off x="1227797" y="44329"/>
            <a:ext cx="890093" cy="786452"/>
          </a:xfrm>
          <a:prstGeom prst="rect">
            <a:avLst/>
          </a:prstGeom>
        </p:spPr>
      </p:pic>
    </p:spTree>
    <p:extLst>
      <p:ext uri="{BB962C8B-B14F-4D97-AF65-F5344CB8AC3E}">
        <p14:creationId xmlns:p14="http://schemas.microsoft.com/office/powerpoint/2010/main" val="4258195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8332" y="13847"/>
            <a:ext cx="816934" cy="816934"/>
          </a:xfrm>
          <a:prstGeom prst="rect">
            <a:avLst/>
          </a:prstGeom>
        </p:spPr>
      </p:pic>
      <p:sp>
        <p:nvSpPr>
          <p:cNvPr id="6" name="TextBox 5"/>
          <p:cNvSpPr txBox="1"/>
          <p:nvPr/>
        </p:nvSpPr>
        <p:spPr>
          <a:xfrm>
            <a:off x="2124102" y="500233"/>
            <a:ext cx="8573395" cy="80021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50" normalizeH="0" baseline="0" noProof="0" dirty="0">
                <a:ln w="0"/>
                <a:gradFill flip="none" rotWithShape="1">
                  <a:gsLst>
                    <a:gs pos="0">
                      <a:srgbClr val="C62324">
                        <a:lumMod val="40000"/>
                        <a:lumOff val="60000"/>
                      </a:srgbClr>
                    </a:gs>
                    <a:gs pos="50000">
                      <a:srgbClr val="C62324"/>
                    </a:gs>
                    <a:gs pos="100000">
                      <a:srgbClr val="C62324">
                        <a:lumMod val="75000"/>
                      </a:srgbClr>
                    </a:gs>
                  </a:gsLst>
                  <a:lin ang="8100000" scaled="1"/>
                  <a:tileRect/>
                </a:gradFill>
                <a:effectLst>
                  <a:innerShdw blurRad="63500" dist="50800" dir="13500000">
                    <a:srgbClr val="000000">
                      <a:alpha val="50000"/>
                    </a:srgbClr>
                  </a:innerShdw>
                </a:effectLst>
                <a:uLnTx/>
                <a:uFillTx/>
                <a:latin typeface="Tahoma" panose="020B0604030504040204" pitchFamily="34" charset="0"/>
                <a:ea typeface="Tahoma" panose="020B0604030504040204" pitchFamily="34" charset="0"/>
                <a:cs typeface="Tahoma" panose="020B0604030504040204" pitchFamily="34" charset="0"/>
              </a:rPr>
              <a:t>RÀ SOÁT, ĐGH TTHC NỘI BỘ TRONG HỆ THỐNG HCNN 2022-2025</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vi-VN" sz="1800" b="1" i="0" u="none" strike="noStrike" kern="0" cap="none" spc="50" normalizeH="0" baseline="0" noProof="0" dirty="0">
                <a:ln w="0"/>
                <a:solidFill>
                  <a:srgbClr val="052F61"/>
                </a:solidFill>
                <a:effectLst>
                  <a:innerShdw blurRad="63500" dist="50800" dir="13500000">
                    <a:srgbClr val="000000">
                      <a:alpha val="50000"/>
                    </a:srgbClr>
                  </a:innerShdw>
                </a:effectLst>
                <a:uLnTx/>
                <a:uFillTx/>
                <a:latin typeface="Tahoma" panose="020B0604030504040204" pitchFamily="34" charset="0"/>
                <a:ea typeface="Tahoma" panose="020B0604030504040204" pitchFamily="34" charset="0"/>
                <a:cs typeface="Tahoma" panose="020B0604030504040204" pitchFamily="34" charset="0"/>
              </a:rPr>
              <a:t>II. </a:t>
            </a:r>
            <a:r>
              <a:rPr kumimoji="0" lang="en-US" sz="1800" b="1" i="0" u="none" strike="noStrike" kern="1200" cap="none" spc="0" normalizeH="0" baseline="0" noProof="0" dirty="0">
                <a:ln>
                  <a:noFill/>
                </a:ln>
                <a:solidFill>
                  <a:srgbClr val="146194"/>
                </a:solidFill>
                <a:effectLst/>
                <a:uLnTx/>
                <a:uFillTx/>
                <a:latin typeface="Times New Roman" panose="02020603050405020304" pitchFamily="18" charset="0"/>
                <a:ea typeface="+mn-ea"/>
                <a:cs typeface="Times New Roman" panose="02020603050405020304" pitchFamily="18" charset="0"/>
              </a:rPr>
              <a:t>KHÓ KHĂN, VƯỚNG MẮC VÀ THÁO GỠ, GIẢI ĐÁP</a:t>
            </a:r>
            <a:endParaRPr kumimoji="0" lang="en-US" sz="1800" b="1" i="0" u="none" strike="noStrike" kern="1200" cap="none" spc="0" normalizeH="0" baseline="0" noProof="0" dirty="0">
              <a:ln>
                <a:noFill/>
              </a:ln>
              <a:solidFill>
                <a:srgbClr val="146194"/>
              </a:solidFill>
              <a:effectLst/>
              <a:uLnTx/>
              <a:uFillTx/>
              <a:latin typeface="Century Gothic"/>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vi-VN" dirty="0">
                <a:solidFill>
                  <a:srgbClr val="FF0000"/>
                </a:solidFill>
                <a:latin typeface="Arial" panose="020B0604020202020204" pitchFamily="34" charset="0"/>
                <a:cs typeface="Arial" panose="020B0604020202020204" pitchFamily="34" charset="0"/>
              </a:rPr>
              <a:t>3</a:t>
            </a:r>
            <a:r>
              <a:rPr kumimoji="0" lang="vi-VN" sz="18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 Rà soát, đề xuất PA ĐGH TTHC NB</a:t>
            </a:r>
            <a:endParaRPr kumimoji="0" lang="en-US" sz="18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0" name="TextBox 39"/>
          <p:cNvSpPr txBox="1"/>
          <p:nvPr/>
        </p:nvSpPr>
        <p:spPr>
          <a:xfrm>
            <a:off x="2117890" y="213840"/>
            <a:ext cx="2971311"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vi-VN" sz="1400" b="1" i="0" u="none" strike="noStrike" kern="1200" cap="none" spc="50" normalizeH="0" baseline="0" noProof="0">
                <a:ln w="0"/>
                <a:gradFill flip="none" rotWithShape="1">
                  <a:gsLst>
                    <a:gs pos="0">
                      <a:srgbClr val="146194">
                        <a:shade val="30000"/>
                        <a:satMod val="115000"/>
                      </a:srgbClr>
                    </a:gs>
                    <a:gs pos="50000">
                      <a:srgbClr val="146194">
                        <a:shade val="67500"/>
                        <a:satMod val="115000"/>
                      </a:srgbClr>
                    </a:gs>
                    <a:gs pos="100000">
                      <a:srgbClr val="146194">
                        <a:shade val="100000"/>
                        <a:satMod val="115000"/>
                      </a:srgbClr>
                    </a:gs>
                  </a:gsLst>
                  <a:lin ang="8100000" scaled="1"/>
                  <a:tileRect/>
                </a:gradFill>
                <a:effectLst>
                  <a:innerShdw blurRad="63500" dist="50800" dir="13500000">
                    <a:srgbClr val="000000">
                      <a:alpha val="50000"/>
                    </a:srgbClr>
                  </a:innerShdw>
                </a:effectLst>
                <a:uLnTx/>
                <a:uFillTx/>
                <a:latin typeface="Tahoma" panose="020B0604030504040204" pitchFamily="34" charset="0"/>
                <a:ea typeface="+mn-ea"/>
                <a:cs typeface="+mn-cs"/>
              </a:rPr>
              <a:t>HƯỚNG DẪN</a:t>
            </a:r>
            <a:endParaRPr kumimoji="0" lang="en-US" sz="1400" b="1" i="0" u="none" strike="noStrike" kern="1200" cap="none" spc="50" normalizeH="0" baseline="0" noProof="0" dirty="0">
              <a:ln w="0"/>
              <a:gradFill flip="none" rotWithShape="1">
                <a:gsLst>
                  <a:gs pos="0">
                    <a:srgbClr val="146194">
                      <a:shade val="30000"/>
                      <a:satMod val="115000"/>
                    </a:srgbClr>
                  </a:gs>
                  <a:gs pos="50000">
                    <a:srgbClr val="146194">
                      <a:shade val="67500"/>
                      <a:satMod val="115000"/>
                    </a:srgbClr>
                  </a:gs>
                  <a:gs pos="100000">
                    <a:srgbClr val="146194">
                      <a:shade val="100000"/>
                      <a:satMod val="115000"/>
                    </a:srgbClr>
                  </a:gs>
                </a:gsLst>
                <a:lin ang="8100000" scaled="1"/>
                <a:tileRect/>
              </a:gradFill>
              <a:effectLst>
                <a:innerShdw blurRad="63500" dist="50800" dir="13500000">
                  <a:srgbClr val="000000">
                    <a:alpha val="50000"/>
                  </a:srgbClr>
                </a:innerShdw>
              </a:effectLst>
              <a:uLnTx/>
              <a:uFillTx/>
              <a:latin typeface="Century Gothic"/>
              <a:ea typeface="+mn-ea"/>
              <a:cs typeface="+mn-cs"/>
            </a:endParaRPr>
          </a:p>
        </p:txBody>
      </p:sp>
      <p:sp>
        <p:nvSpPr>
          <p:cNvPr id="9" name="TextBox 8"/>
          <p:cNvSpPr txBox="1"/>
          <p:nvPr/>
        </p:nvSpPr>
        <p:spPr>
          <a:xfrm>
            <a:off x="1509823" y="1832700"/>
            <a:ext cx="5670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a:ea typeface="+mn-ea"/>
              <a:cs typeface="+mn-cs"/>
            </a:endParaRPr>
          </a:p>
        </p:txBody>
      </p:sp>
      <p:graphicFrame>
        <p:nvGraphicFramePr>
          <p:cNvPr id="2" name="Diagram 1">
            <a:extLst>
              <a:ext uri="{FF2B5EF4-FFF2-40B4-BE49-F238E27FC236}">
                <a16:creationId xmlns:a16="http://schemas.microsoft.com/office/drawing/2014/main" id="{2D95D81E-BACE-4490-97A6-93893431240E}"/>
              </a:ext>
            </a:extLst>
          </p:cNvPr>
          <p:cNvGraphicFramePr/>
          <p:nvPr>
            <p:extLst>
              <p:ext uri="{D42A27DB-BD31-4B8C-83A1-F6EECF244321}">
                <p14:modId xmlns:p14="http://schemas.microsoft.com/office/powerpoint/2010/main" val="3340744033"/>
              </p:ext>
            </p:extLst>
          </p:nvPr>
        </p:nvGraphicFramePr>
        <p:xfrm>
          <a:off x="717921" y="1300452"/>
          <a:ext cx="11385755" cy="53437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a:extLst>
              <a:ext uri="{FF2B5EF4-FFF2-40B4-BE49-F238E27FC236}">
                <a16:creationId xmlns:a16="http://schemas.microsoft.com/office/drawing/2014/main" id="{39455FC5-FD62-42F2-597D-937084AD0EE0}"/>
              </a:ext>
            </a:extLst>
          </p:cNvPr>
          <p:cNvPicPr>
            <a:picLocks noChangeAspect="1"/>
          </p:cNvPicPr>
          <p:nvPr/>
        </p:nvPicPr>
        <p:blipFill>
          <a:blip r:embed="rId8"/>
          <a:stretch>
            <a:fillRect/>
          </a:stretch>
        </p:blipFill>
        <p:spPr>
          <a:xfrm>
            <a:off x="1227797" y="44329"/>
            <a:ext cx="890093" cy="786452"/>
          </a:xfrm>
          <a:prstGeom prst="rect">
            <a:avLst/>
          </a:prstGeom>
        </p:spPr>
      </p:pic>
    </p:spTree>
    <p:extLst>
      <p:ext uri="{BB962C8B-B14F-4D97-AF65-F5344CB8AC3E}">
        <p14:creationId xmlns:p14="http://schemas.microsoft.com/office/powerpoint/2010/main" val="3972151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8332" y="13847"/>
            <a:ext cx="816934" cy="816934"/>
          </a:xfrm>
          <a:prstGeom prst="rect">
            <a:avLst/>
          </a:prstGeom>
        </p:spPr>
      </p:pic>
      <p:sp>
        <p:nvSpPr>
          <p:cNvPr id="6" name="TextBox 5"/>
          <p:cNvSpPr txBox="1"/>
          <p:nvPr/>
        </p:nvSpPr>
        <p:spPr>
          <a:xfrm>
            <a:off x="2124102" y="500233"/>
            <a:ext cx="8573395" cy="80021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50" normalizeH="0" baseline="0" noProof="0" dirty="0">
                <a:ln w="0"/>
                <a:gradFill flip="none" rotWithShape="1">
                  <a:gsLst>
                    <a:gs pos="0">
                      <a:srgbClr val="C62324">
                        <a:lumMod val="40000"/>
                        <a:lumOff val="60000"/>
                      </a:srgbClr>
                    </a:gs>
                    <a:gs pos="50000">
                      <a:srgbClr val="C62324"/>
                    </a:gs>
                    <a:gs pos="100000">
                      <a:srgbClr val="C62324">
                        <a:lumMod val="75000"/>
                      </a:srgbClr>
                    </a:gs>
                  </a:gsLst>
                  <a:lin ang="8100000" scaled="1"/>
                  <a:tileRect/>
                </a:gradFill>
                <a:effectLst>
                  <a:innerShdw blurRad="63500" dist="50800" dir="13500000">
                    <a:srgbClr val="000000">
                      <a:alpha val="50000"/>
                    </a:srgbClr>
                  </a:innerShdw>
                </a:effectLst>
                <a:uLnTx/>
                <a:uFillTx/>
                <a:latin typeface="Tahoma" panose="020B0604030504040204" pitchFamily="34" charset="0"/>
                <a:ea typeface="Tahoma" panose="020B0604030504040204" pitchFamily="34" charset="0"/>
                <a:cs typeface="Tahoma" panose="020B0604030504040204" pitchFamily="34" charset="0"/>
              </a:rPr>
              <a:t>RÀ SOÁT, ĐGH TTHC NỘI BỘ TRONG HỆ THỐNG HCNN 2022-2025</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vi-VN" sz="1800" b="1" i="0" u="none" strike="noStrike" kern="0" cap="none" spc="50" normalizeH="0" baseline="0" noProof="0" dirty="0">
                <a:ln w="0"/>
                <a:solidFill>
                  <a:srgbClr val="052F61"/>
                </a:solidFill>
                <a:effectLst>
                  <a:innerShdw blurRad="63500" dist="50800" dir="13500000">
                    <a:srgbClr val="000000">
                      <a:alpha val="50000"/>
                    </a:srgbClr>
                  </a:innerShdw>
                </a:effectLst>
                <a:uLnTx/>
                <a:uFillTx/>
                <a:latin typeface="Tahoma" panose="020B0604030504040204" pitchFamily="34" charset="0"/>
                <a:ea typeface="Tahoma" panose="020B0604030504040204" pitchFamily="34" charset="0"/>
                <a:cs typeface="Tahoma" panose="020B0604030504040204" pitchFamily="34" charset="0"/>
              </a:rPr>
              <a:t>II. </a:t>
            </a:r>
            <a:r>
              <a:rPr kumimoji="0" lang="en-US" sz="1800" b="1" i="0" u="none" strike="noStrike" kern="1200" cap="none" spc="0" normalizeH="0" baseline="0" noProof="0" dirty="0">
                <a:ln>
                  <a:noFill/>
                </a:ln>
                <a:solidFill>
                  <a:srgbClr val="146194"/>
                </a:solidFill>
                <a:effectLst/>
                <a:uLnTx/>
                <a:uFillTx/>
                <a:latin typeface="Times New Roman" panose="02020603050405020304" pitchFamily="18" charset="0"/>
                <a:ea typeface="+mn-ea"/>
                <a:cs typeface="Times New Roman" panose="02020603050405020304" pitchFamily="18" charset="0"/>
              </a:rPr>
              <a:t>KHÓ KHĂN, VƯỚNG MẮC VÀ THÁO GỠ, GIẢI ĐÁP</a:t>
            </a:r>
            <a:endParaRPr kumimoji="0" lang="en-US" sz="1800" b="1" i="0" u="none" strike="noStrike" kern="1200" cap="none" spc="0" normalizeH="0" baseline="0" noProof="0" dirty="0">
              <a:ln>
                <a:noFill/>
              </a:ln>
              <a:solidFill>
                <a:srgbClr val="146194"/>
              </a:solidFill>
              <a:effectLst/>
              <a:uLnTx/>
              <a:uFillTx/>
              <a:latin typeface="Century Gothic"/>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vi-VN" sz="18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3.2. Trình cấp có thẩm quyền phê duyệt PA ĐGH TTHC NB</a:t>
            </a:r>
            <a:endParaRPr kumimoji="0" lang="en-US" sz="18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40" name="TextBox 39"/>
          <p:cNvSpPr txBox="1"/>
          <p:nvPr/>
        </p:nvSpPr>
        <p:spPr>
          <a:xfrm>
            <a:off x="2117890" y="213840"/>
            <a:ext cx="2971311"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vi-VN" sz="1400" b="1" i="0" u="none" strike="noStrike" kern="1200" cap="none" spc="50" normalizeH="0" baseline="0" noProof="0">
                <a:ln w="0"/>
                <a:gradFill flip="none" rotWithShape="1">
                  <a:gsLst>
                    <a:gs pos="0">
                      <a:srgbClr val="146194">
                        <a:shade val="30000"/>
                        <a:satMod val="115000"/>
                      </a:srgbClr>
                    </a:gs>
                    <a:gs pos="50000">
                      <a:srgbClr val="146194">
                        <a:shade val="67500"/>
                        <a:satMod val="115000"/>
                      </a:srgbClr>
                    </a:gs>
                    <a:gs pos="100000">
                      <a:srgbClr val="146194">
                        <a:shade val="100000"/>
                        <a:satMod val="115000"/>
                      </a:srgbClr>
                    </a:gs>
                  </a:gsLst>
                  <a:lin ang="8100000" scaled="1"/>
                  <a:tileRect/>
                </a:gradFill>
                <a:effectLst>
                  <a:innerShdw blurRad="63500" dist="50800" dir="13500000">
                    <a:srgbClr val="000000">
                      <a:alpha val="50000"/>
                    </a:srgbClr>
                  </a:innerShdw>
                </a:effectLst>
                <a:uLnTx/>
                <a:uFillTx/>
                <a:latin typeface="Tahoma" panose="020B0604030504040204" pitchFamily="34" charset="0"/>
                <a:ea typeface="+mn-ea"/>
                <a:cs typeface="+mn-cs"/>
              </a:rPr>
              <a:t>HƯỚNG DẪN</a:t>
            </a:r>
            <a:endParaRPr kumimoji="0" lang="en-US" sz="1400" b="1" i="0" u="none" strike="noStrike" kern="1200" cap="none" spc="50" normalizeH="0" baseline="0" noProof="0" dirty="0">
              <a:ln w="0"/>
              <a:gradFill flip="none" rotWithShape="1">
                <a:gsLst>
                  <a:gs pos="0">
                    <a:srgbClr val="146194">
                      <a:shade val="30000"/>
                      <a:satMod val="115000"/>
                    </a:srgbClr>
                  </a:gs>
                  <a:gs pos="50000">
                    <a:srgbClr val="146194">
                      <a:shade val="67500"/>
                      <a:satMod val="115000"/>
                    </a:srgbClr>
                  </a:gs>
                  <a:gs pos="100000">
                    <a:srgbClr val="146194">
                      <a:shade val="100000"/>
                      <a:satMod val="115000"/>
                    </a:srgbClr>
                  </a:gs>
                </a:gsLst>
                <a:lin ang="8100000" scaled="1"/>
                <a:tileRect/>
              </a:gradFill>
              <a:effectLst>
                <a:innerShdw blurRad="63500" dist="50800" dir="13500000">
                  <a:srgbClr val="000000">
                    <a:alpha val="50000"/>
                  </a:srgbClr>
                </a:innerShdw>
              </a:effectLst>
              <a:uLnTx/>
              <a:uFillTx/>
              <a:latin typeface="Century Gothic"/>
              <a:ea typeface="+mn-ea"/>
              <a:cs typeface="+mn-cs"/>
            </a:endParaRPr>
          </a:p>
        </p:txBody>
      </p:sp>
      <p:sp>
        <p:nvSpPr>
          <p:cNvPr id="9" name="TextBox 8"/>
          <p:cNvSpPr txBox="1"/>
          <p:nvPr/>
        </p:nvSpPr>
        <p:spPr>
          <a:xfrm>
            <a:off x="1509823" y="1832700"/>
            <a:ext cx="56707"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a:ea typeface="+mn-ea"/>
              <a:cs typeface="+mn-cs"/>
            </a:endParaRPr>
          </a:p>
        </p:txBody>
      </p:sp>
      <p:graphicFrame>
        <p:nvGraphicFramePr>
          <p:cNvPr id="2" name="Diagram 1">
            <a:extLst>
              <a:ext uri="{FF2B5EF4-FFF2-40B4-BE49-F238E27FC236}">
                <a16:creationId xmlns:a16="http://schemas.microsoft.com/office/drawing/2014/main" id="{2D95D81E-BACE-4490-97A6-93893431240E}"/>
              </a:ext>
            </a:extLst>
          </p:cNvPr>
          <p:cNvGraphicFramePr/>
          <p:nvPr>
            <p:extLst>
              <p:ext uri="{D42A27DB-BD31-4B8C-83A1-F6EECF244321}">
                <p14:modId xmlns:p14="http://schemas.microsoft.com/office/powerpoint/2010/main" val="2795017287"/>
              </p:ext>
            </p:extLst>
          </p:nvPr>
        </p:nvGraphicFramePr>
        <p:xfrm>
          <a:off x="717921" y="1300452"/>
          <a:ext cx="11385755" cy="53437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a:extLst>
              <a:ext uri="{FF2B5EF4-FFF2-40B4-BE49-F238E27FC236}">
                <a16:creationId xmlns:a16="http://schemas.microsoft.com/office/drawing/2014/main" id="{39455FC5-FD62-42F2-597D-937084AD0EE0}"/>
              </a:ext>
            </a:extLst>
          </p:cNvPr>
          <p:cNvPicPr>
            <a:picLocks noChangeAspect="1"/>
          </p:cNvPicPr>
          <p:nvPr/>
        </p:nvPicPr>
        <p:blipFill>
          <a:blip r:embed="rId8"/>
          <a:stretch>
            <a:fillRect/>
          </a:stretch>
        </p:blipFill>
        <p:spPr>
          <a:xfrm>
            <a:off x="1227797" y="44329"/>
            <a:ext cx="890093" cy="786452"/>
          </a:xfrm>
          <a:prstGeom prst="rect">
            <a:avLst/>
          </a:prstGeom>
        </p:spPr>
      </p:pic>
    </p:spTree>
    <p:extLst>
      <p:ext uri="{BB962C8B-B14F-4D97-AF65-F5344CB8AC3E}">
        <p14:creationId xmlns:p14="http://schemas.microsoft.com/office/powerpoint/2010/main" val="2555764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8332" y="13847"/>
            <a:ext cx="816934" cy="816934"/>
          </a:xfrm>
          <a:prstGeom prst="rect">
            <a:avLst/>
          </a:prstGeom>
        </p:spPr>
      </p:pic>
      <p:sp>
        <p:nvSpPr>
          <p:cNvPr id="6" name="TextBox 5"/>
          <p:cNvSpPr txBox="1"/>
          <p:nvPr/>
        </p:nvSpPr>
        <p:spPr>
          <a:xfrm>
            <a:off x="2035325" y="467545"/>
            <a:ext cx="9193931"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50" normalizeH="0" baseline="0" noProof="0" dirty="0">
                <a:ln w="0"/>
                <a:gradFill flip="none" rotWithShape="1">
                  <a:gsLst>
                    <a:gs pos="0">
                      <a:srgbClr val="C62324">
                        <a:lumMod val="40000"/>
                        <a:lumOff val="60000"/>
                      </a:srgbClr>
                    </a:gs>
                    <a:gs pos="50000">
                      <a:srgbClr val="C62324"/>
                    </a:gs>
                    <a:gs pos="100000">
                      <a:srgbClr val="C62324">
                        <a:lumMod val="75000"/>
                      </a:srgbClr>
                    </a:gs>
                  </a:gsLst>
                  <a:lin ang="8100000" scaled="1"/>
                  <a:tileRect/>
                </a:gradFill>
                <a:effectLst>
                  <a:innerShdw blurRad="63500" dist="50800" dir="13500000">
                    <a:srgbClr val="000000">
                      <a:alpha val="50000"/>
                    </a:srgbClr>
                  </a:innerShdw>
                </a:effectLst>
                <a:uLnTx/>
                <a:uFillTx/>
                <a:latin typeface="Tahoma" panose="020B0604030504040204" pitchFamily="34" charset="0"/>
                <a:ea typeface="Tahoma" panose="020B0604030504040204" pitchFamily="34" charset="0"/>
                <a:cs typeface="Tahoma" panose="020B0604030504040204" pitchFamily="34" charset="0"/>
              </a:rPr>
              <a:t>RÀ SOÁT, ĐGH TTHC NỘI BỘ TRONG HỆ THỐNG HCNN 2024-2025</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vi-VN" sz="1800" b="1" i="0" u="none" strike="noStrike" kern="0" cap="none" spc="50" normalizeH="0" baseline="0" noProof="0" dirty="0">
                <a:ln w="0"/>
                <a:solidFill>
                  <a:srgbClr val="052F61"/>
                </a:solidFill>
                <a:effectLst>
                  <a:innerShdw blurRad="63500" dist="50800" dir="13500000">
                    <a:srgbClr val="000000">
                      <a:alpha val="50000"/>
                    </a:srgbClr>
                  </a:innerShdw>
                </a:effectLst>
                <a:uLnTx/>
                <a:uFillTx/>
                <a:latin typeface="Tahoma" panose="020B0604030504040204" pitchFamily="34" charset="0"/>
                <a:ea typeface="Tahoma" panose="020B0604030504040204" pitchFamily="34" charset="0"/>
                <a:cs typeface="Tahoma" panose="020B0604030504040204" pitchFamily="34" charset="0"/>
              </a:rPr>
              <a:t>III. </a:t>
            </a:r>
            <a:r>
              <a:rPr kumimoji="0" lang="vi-VN" sz="1800" b="1" i="0" u="none" strike="noStrike" kern="1200" cap="none" spc="0" normalizeH="0" baseline="0" noProof="0" dirty="0">
                <a:ln>
                  <a:noFill/>
                </a:ln>
                <a:solidFill>
                  <a:srgbClr val="146194"/>
                </a:solidFill>
                <a:effectLst/>
                <a:uLnTx/>
                <a:uFillTx/>
                <a:latin typeface="Times New Roman" panose="02020603050405020304" pitchFamily="18" charset="0"/>
                <a:ea typeface="+mn-ea"/>
                <a:cs typeface="Times New Roman" panose="02020603050405020304" pitchFamily="18" charset="0"/>
              </a:rPr>
              <a:t>NHIỆM VỤ CỦA BỘ, CƠ QUAN, ĐỊA PHƯƠNG THỜI GIAN TỚI</a:t>
            </a:r>
            <a:endParaRPr kumimoji="0" lang="en-US" sz="1800" b="1" i="0" u="none" strike="noStrike" kern="1200" cap="none" spc="0" normalizeH="0" baseline="0" noProof="0" dirty="0">
              <a:ln>
                <a:noFill/>
              </a:ln>
              <a:solidFill>
                <a:srgbClr val="146194"/>
              </a:solidFill>
              <a:effectLst/>
              <a:uLnTx/>
              <a:uFillTx/>
              <a:latin typeface="Century Gothic"/>
              <a:ea typeface="+mn-ea"/>
              <a:cs typeface="+mn-cs"/>
            </a:endParaRPr>
          </a:p>
        </p:txBody>
      </p:sp>
      <p:sp>
        <p:nvSpPr>
          <p:cNvPr id="40" name="TextBox 39"/>
          <p:cNvSpPr txBox="1"/>
          <p:nvPr/>
        </p:nvSpPr>
        <p:spPr>
          <a:xfrm>
            <a:off x="2117890" y="213840"/>
            <a:ext cx="2971311"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vi-VN" sz="1400" b="1" i="0" u="none" strike="noStrike" kern="1200" cap="none" spc="50" normalizeH="0" baseline="0" noProof="0">
                <a:ln w="0"/>
                <a:gradFill flip="none" rotWithShape="1">
                  <a:gsLst>
                    <a:gs pos="0">
                      <a:srgbClr val="146194">
                        <a:shade val="30000"/>
                        <a:satMod val="115000"/>
                      </a:srgbClr>
                    </a:gs>
                    <a:gs pos="50000">
                      <a:srgbClr val="146194">
                        <a:shade val="67500"/>
                        <a:satMod val="115000"/>
                      </a:srgbClr>
                    </a:gs>
                    <a:gs pos="100000">
                      <a:srgbClr val="146194">
                        <a:shade val="100000"/>
                        <a:satMod val="115000"/>
                      </a:srgbClr>
                    </a:gs>
                  </a:gsLst>
                  <a:lin ang="8100000" scaled="1"/>
                  <a:tileRect/>
                </a:gradFill>
                <a:effectLst>
                  <a:innerShdw blurRad="63500" dist="50800" dir="13500000">
                    <a:srgbClr val="000000">
                      <a:alpha val="50000"/>
                    </a:srgbClr>
                  </a:innerShdw>
                </a:effectLst>
                <a:uLnTx/>
                <a:uFillTx/>
                <a:latin typeface="Tahoma" panose="020B0604030504040204" pitchFamily="34" charset="0"/>
                <a:ea typeface="+mn-ea"/>
                <a:cs typeface="+mn-cs"/>
              </a:rPr>
              <a:t>HƯỚNG DẪN</a:t>
            </a:r>
            <a:endParaRPr kumimoji="0" lang="en-US" sz="1400" b="1" i="0" u="none" strike="noStrike" kern="1200" cap="none" spc="50" normalizeH="0" baseline="0" noProof="0" dirty="0">
              <a:ln w="0"/>
              <a:gradFill flip="none" rotWithShape="1">
                <a:gsLst>
                  <a:gs pos="0">
                    <a:srgbClr val="146194">
                      <a:shade val="30000"/>
                      <a:satMod val="115000"/>
                    </a:srgbClr>
                  </a:gs>
                  <a:gs pos="50000">
                    <a:srgbClr val="146194">
                      <a:shade val="67500"/>
                      <a:satMod val="115000"/>
                    </a:srgbClr>
                  </a:gs>
                  <a:gs pos="100000">
                    <a:srgbClr val="146194">
                      <a:shade val="100000"/>
                      <a:satMod val="115000"/>
                    </a:srgbClr>
                  </a:gs>
                </a:gsLst>
                <a:lin ang="8100000" scaled="1"/>
                <a:tileRect/>
              </a:gradFill>
              <a:effectLst>
                <a:innerShdw blurRad="63500" dist="50800" dir="13500000">
                  <a:srgbClr val="000000">
                    <a:alpha val="50000"/>
                  </a:srgbClr>
                </a:innerShdw>
              </a:effectLst>
              <a:uLnTx/>
              <a:uFillTx/>
              <a:latin typeface="Century Gothic" panose="020B0502020202020204"/>
              <a:ea typeface="+mn-ea"/>
              <a:cs typeface="+mn-cs"/>
            </a:endParaRPr>
          </a:p>
        </p:txBody>
      </p:sp>
      <p:graphicFrame>
        <p:nvGraphicFramePr>
          <p:cNvPr id="3" name="Diagram 2">
            <a:extLst>
              <a:ext uri="{FF2B5EF4-FFF2-40B4-BE49-F238E27FC236}">
                <a16:creationId xmlns:a16="http://schemas.microsoft.com/office/drawing/2014/main" id="{AFF19BDA-91EB-40A7-92B0-23BDD8D57728}"/>
              </a:ext>
            </a:extLst>
          </p:cNvPr>
          <p:cNvGraphicFramePr/>
          <p:nvPr>
            <p:extLst>
              <p:ext uri="{D42A27DB-BD31-4B8C-83A1-F6EECF244321}">
                <p14:modId xmlns:p14="http://schemas.microsoft.com/office/powerpoint/2010/main" val="2728494762"/>
              </p:ext>
            </p:extLst>
          </p:nvPr>
        </p:nvGraphicFramePr>
        <p:xfrm>
          <a:off x="550416" y="1748901"/>
          <a:ext cx="11345661" cy="43894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1">
            <a:extLst>
              <a:ext uri="{FF2B5EF4-FFF2-40B4-BE49-F238E27FC236}">
                <a16:creationId xmlns:a16="http://schemas.microsoft.com/office/drawing/2014/main" id="{A75AC868-FD27-8476-637C-2B66B99A484B}"/>
              </a:ext>
            </a:extLst>
          </p:cNvPr>
          <p:cNvPicPr>
            <a:picLocks noChangeAspect="1"/>
          </p:cNvPicPr>
          <p:nvPr/>
        </p:nvPicPr>
        <p:blipFill>
          <a:blip r:embed="rId8"/>
          <a:stretch>
            <a:fillRect/>
          </a:stretch>
        </p:blipFill>
        <p:spPr>
          <a:xfrm>
            <a:off x="1224691" y="92451"/>
            <a:ext cx="890093" cy="786452"/>
          </a:xfrm>
          <a:prstGeom prst="rect">
            <a:avLst/>
          </a:prstGeom>
        </p:spPr>
      </p:pic>
      <p:graphicFrame>
        <p:nvGraphicFramePr>
          <p:cNvPr id="7" name="Diagram 6">
            <a:extLst>
              <a:ext uri="{FF2B5EF4-FFF2-40B4-BE49-F238E27FC236}">
                <a16:creationId xmlns:a16="http://schemas.microsoft.com/office/drawing/2014/main" id="{C3AF2C8B-2636-43CA-98EC-030796306F96}"/>
              </a:ext>
            </a:extLst>
          </p:cNvPr>
          <p:cNvGraphicFramePr/>
          <p:nvPr>
            <p:extLst>
              <p:ext uri="{D42A27DB-BD31-4B8C-83A1-F6EECF244321}">
                <p14:modId xmlns:p14="http://schemas.microsoft.com/office/powerpoint/2010/main" val="524777711"/>
              </p:ext>
            </p:extLst>
          </p:nvPr>
        </p:nvGraphicFramePr>
        <p:xfrm>
          <a:off x="873967" y="1030774"/>
          <a:ext cx="10853435" cy="5107559"/>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1615904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8332" y="13847"/>
            <a:ext cx="816934" cy="816934"/>
          </a:xfrm>
          <a:prstGeom prst="rect">
            <a:avLst/>
          </a:prstGeom>
        </p:spPr>
      </p:pic>
      <p:sp>
        <p:nvSpPr>
          <p:cNvPr id="6" name="TextBox 5"/>
          <p:cNvSpPr txBox="1"/>
          <p:nvPr/>
        </p:nvSpPr>
        <p:spPr>
          <a:xfrm>
            <a:off x="2124102" y="500233"/>
            <a:ext cx="9193931"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50" normalizeH="0" baseline="0" noProof="0" dirty="0">
                <a:ln w="0"/>
                <a:gradFill flip="none" rotWithShape="1">
                  <a:gsLst>
                    <a:gs pos="0">
                      <a:srgbClr val="C62324">
                        <a:lumMod val="40000"/>
                        <a:lumOff val="60000"/>
                      </a:srgbClr>
                    </a:gs>
                    <a:gs pos="50000">
                      <a:srgbClr val="C62324"/>
                    </a:gs>
                    <a:gs pos="100000">
                      <a:srgbClr val="C62324">
                        <a:lumMod val="75000"/>
                      </a:srgbClr>
                    </a:gs>
                  </a:gsLst>
                  <a:lin ang="8100000" scaled="1"/>
                  <a:tileRect/>
                </a:gradFill>
                <a:effectLst>
                  <a:innerShdw blurRad="63500" dist="50800" dir="13500000">
                    <a:srgbClr val="000000">
                      <a:alpha val="50000"/>
                    </a:srgbClr>
                  </a:innerShdw>
                </a:effectLst>
                <a:uLnTx/>
                <a:uFillTx/>
                <a:latin typeface="Tahoma" panose="020B0604030504040204" pitchFamily="34" charset="0"/>
                <a:ea typeface="Tahoma" panose="020B0604030504040204" pitchFamily="34" charset="0"/>
                <a:cs typeface="Tahoma" panose="020B0604030504040204" pitchFamily="34" charset="0"/>
              </a:rPr>
              <a:t>RÀ SOÁT, ĐGH TTHC NỘI BỘ TRONG HỆ THỐNG HCNN 2024-2025</a:t>
            </a:r>
          </a:p>
          <a:p>
            <a:pPr lvl="0">
              <a:defRPr/>
            </a:pPr>
            <a:r>
              <a:rPr lang="vi-VN" b="1" kern="0" spc="50" dirty="0">
                <a:ln w="0"/>
                <a:solidFill>
                  <a:srgbClr val="052F61"/>
                </a:solidFill>
                <a:effectLst>
                  <a:innerShdw blurRad="63500" dist="50800" dir="13500000">
                    <a:srgbClr val="000000">
                      <a:alpha val="50000"/>
                    </a:srgbClr>
                  </a:innerShdw>
                </a:effectLst>
                <a:ea typeface="Tahoma" panose="020B0604030504040204" pitchFamily="34" charset="0"/>
                <a:cs typeface="Tahoma" panose="020B0604030504040204" pitchFamily="34" charset="0"/>
              </a:rPr>
              <a:t>III. </a:t>
            </a:r>
            <a:r>
              <a:rPr lang="vi-VN" b="1" dirty="0">
                <a:solidFill>
                  <a:srgbClr val="146194"/>
                </a:solidFill>
                <a:latin typeface="Times New Roman" panose="02020603050405020304" pitchFamily="18" charset="0"/>
                <a:cs typeface="Times New Roman" panose="02020603050405020304" pitchFamily="18" charset="0"/>
              </a:rPr>
              <a:t>NHIỆM VỤ CỦA BỘ, CƠ QUAN, ĐỊA PHƯƠNG THỜI GIAN TỚI</a:t>
            </a:r>
            <a:endParaRPr lang="en-US" b="1" dirty="0">
              <a:solidFill>
                <a:srgbClr val="146194"/>
              </a:solidFill>
            </a:endParaRPr>
          </a:p>
        </p:txBody>
      </p:sp>
      <p:sp>
        <p:nvSpPr>
          <p:cNvPr id="40" name="TextBox 39"/>
          <p:cNvSpPr txBox="1"/>
          <p:nvPr/>
        </p:nvSpPr>
        <p:spPr>
          <a:xfrm>
            <a:off x="2117890" y="213840"/>
            <a:ext cx="2971311"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vi-VN" sz="1400" b="1" i="0" u="none" strike="noStrike" kern="1200" cap="none" spc="50" normalizeH="0" baseline="0" noProof="0">
                <a:ln w="0"/>
                <a:gradFill flip="none" rotWithShape="1">
                  <a:gsLst>
                    <a:gs pos="0">
                      <a:srgbClr val="146194">
                        <a:shade val="30000"/>
                        <a:satMod val="115000"/>
                      </a:srgbClr>
                    </a:gs>
                    <a:gs pos="50000">
                      <a:srgbClr val="146194">
                        <a:shade val="67500"/>
                        <a:satMod val="115000"/>
                      </a:srgbClr>
                    </a:gs>
                    <a:gs pos="100000">
                      <a:srgbClr val="146194">
                        <a:shade val="100000"/>
                        <a:satMod val="115000"/>
                      </a:srgbClr>
                    </a:gs>
                  </a:gsLst>
                  <a:lin ang="8100000" scaled="1"/>
                  <a:tileRect/>
                </a:gradFill>
                <a:effectLst>
                  <a:innerShdw blurRad="63500" dist="50800" dir="13500000">
                    <a:srgbClr val="000000">
                      <a:alpha val="50000"/>
                    </a:srgbClr>
                  </a:innerShdw>
                </a:effectLst>
                <a:uLnTx/>
                <a:uFillTx/>
                <a:latin typeface="Tahoma" panose="020B0604030504040204" pitchFamily="34" charset="0"/>
                <a:ea typeface="+mn-ea"/>
                <a:cs typeface="+mn-cs"/>
              </a:rPr>
              <a:t>HƯỚNG DẪN</a:t>
            </a:r>
            <a:endParaRPr kumimoji="0" lang="en-US" sz="1400" b="1" i="0" u="none" strike="noStrike" kern="1200" cap="none" spc="50" normalizeH="0" baseline="0" noProof="0" dirty="0">
              <a:ln w="0"/>
              <a:gradFill flip="none" rotWithShape="1">
                <a:gsLst>
                  <a:gs pos="0">
                    <a:srgbClr val="146194">
                      <a:shade val="30000"/>
                      <a:satMod val="115000"/>
                    </a:srgbClr>
                  </a:gs>
                  <a:gs pos="50000">
                    <a:srgbClr val="146194">
                      <a:shade val="67500"/>
                      <a:satMod val="115000"/>
                    </a:srgbClr>
                  </a:gs>
                  <a:gs pos="100000">
                    <a:srgbClr val="146194">
                      <a:shade val="100000"/>
                      <a:satMod val="115000"/>
                    </a:srgbClr>
                  </a:gs>
                </a:gsLst>
                <a:lin ang="8100000" scaled="1"/>
                <a:tileRect/>
              </a:gradFill>
              <a:effectLst>
                <a:innerShdw blurRad="63500" dist="50800" dir="13500000">
                  <a:srgbClr val="000000">
                    <a:alpha val="50000"/>
                  </a:srgbClr>
                </a:innerShdw>
              </a:effectLst>
              <a:uLnTx/>
              <a:uFillTx/>
              <a:latin typeface="Century Gothic" panose="020B0502020202020204"/>
              <a:ea typeface="+mn-ea"/>
              <a:cs typeface="+mn-cs"/>
            </a:endParaRPr>
          </a:p>
        </p:txBody>
      </p:sp>
      <p:graphicFrame>
        <p:nvGraphicFramePr>
          <p:cNvPr id="3" name="Diagram 2">
            <a:extLst>
              <a:ext uri="{FF2B5EF4-FFF2-40B4-BE49-F238E27FC236}">
                <a16:creationId xmlns:a16="http://schemas.microsoft.com/office/drawing/2014/main" id="{AFF19BDA-91EB-40A7-92B0-23BDD8D57728}"/>
              </a:ext>
            </a:extLst>
          </p:cNvPr>
          <p:cNvGraphicFramePr/>
          <p:nvPr>
            <p:extLst/>
          </p:nvPr>
        </p:nvGraphicFramePr>
        <p:xfrm>
          <a:off x="550416" y="1518082"/>
          <a:ext cx="11345661" cy="46202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1">
            <a:extLst>
              <a:ext uri="{FF2B5EF4-FFF2-40B4-BE49-F238E27FC236}">
                <a16:creationId xmlns:a16="http://schemas.microsoft.com/office/drawing/2014/main" id="{A75AC868-FD27-8476-637C-2B66B99A484B}"/>
              </a:ext>
            </a:extLst>
          </p:cNvPr>
          <p:cNvPicPr>
            <a:picLocks noChangeAspect="1"/>
          </p:cNvPicPr>
          <p:nvPr/>
        </p:nvPicPr>
        <p:blipFill>
          <a:blip r:embed="rId8"/>
          <a:stretch>
            <a:fillRect/>
          </a:stretch>
        </p:blipFill>
        <p:spPr>
          <a:xfrm>
            <a:off x="1224691" y="92451"/>
            <a:ext cx="890093" cy="786452"/>
          </a:xfrm>
          <a:prstGeom prst="rect">
            <a:avLst/>
          </a:prstGeom>
        </p:spPr>
      </p:pic>
      <p:graphicFrame>
        <p:nvGraphicFramePr>
          <p:cNvPr id="7" name="Diagram 6">
            <a:extLst>
              <a:ext uri="{FF2B5EF4-FFF2-40B4-BE49-F238E27FC236}">
                <a16:creationId xmlns:a16="http://schemas.microsoft.com/office/drawing/2014/main" id="{C3AF2C8B-2636-43CA-98EC-030796306F96}"/>
              </a:ext>
            </a:extLst>
          </p:cNvPr>
          <p:cNvGraphicFramePr/>
          <p:nvPr>
            <p:extLst>
              <p:ext uri="{D42A27DB-BD31-4B8C-83A1-F6EECF244321}">
                <p14:modId xmlns:p14="http://schemas.microsoft.com/office/powerpoint/2010/main" val="64021337"/>
              </p:ext>
            </p:extLst>
          </p:nvPr>
        </p:nvGraphicFramePr>
        <p:xfrm>
          <a:off x="550417" y="952170"/>
          <a:ext cx="11239130" cy="5408928"/>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4272859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8332" y="13847"/>
            <a:ext cx="816934" cy="816934"/>
          </a:xfrm>
          <a:prstGeom prst="rect">
            <a:avLst/>
          </a:prstGeom>
        </p:spPr>
      </p:pic>
      <p:sp>
        <p:nvSpPr>
          <p:cNvPr id="6" name="TextBox 5"/>
          <p:cNvSpPr txBox="1"/>
          <p:nvPr/>
        </p:nvSpPr>
        <p:spPr>
          <a:xfrm>
            <a:off x="2505835" y="521617"/>
            <a:ext cx="9193931"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50" normalizeH="0" baseline="0" noProof="0" dirty="0">
                <a:ln w="0"/>
                <a:gradFill flip="none" rotWithShape="1">
                  <a:gsLst>
                    <a:gs pos="0">
                      <a:srgbClr val="C62324">
                        <a:lumMod val="40000"/>
                        <a:lumOff val="60000"/>
                      </a:srgbClr>
                    </a:gs>
                    <a:gs pos="50000">
                      <a:srgbClr val="C62324"/>
                    </a:gs>
                    <a:gs pos="100000">
                      <a:srgbClr val="C62324">
                        <a:lumMod val="75000"/>
                      </a:srgbClr>
                    </a:gs>
                  </a:gsLst>
                  <a:lin ang="8100000" scaled="1"/>
                  <a:tileRect/>
                </a:gradFill>
                <a:effectLst>
                  <a:innerShdw blurRad="63500" dist="50800" dir="13500000">
                    <a:srgbClr val="000000">
                      <a:alpha val="50000"/>
                    </a:srgbClr>
                  </a:innerShdw>
                </a:effectLst>
                <a:uLnTx/>
                <a:uFillTx/>
                <a:latin typeface="Tahoma" panose="020B0604030504040204" pitchFamily="34" charset="0"/>
                <a:ea typeface="Tahoma" panose="020B0604030504040204" pitchFamily="34" charset="0"/>
                <a:cs typeface="Tahoma" panose="020B0604030504040204" pitchFamily="34" charset="0"/>
              </a:rPr>
              <a:t>RÀ SOÁT, ĐGH TTHC NỘI BỘ TRONG HỆ THỐNG HCNN 2024-2025</a:t>
            </a:r>
          </a:p>
          <a:p>
            <a:pPr marL="474980" marR="0" lvl="0" indent="-474980" algn="l" defTabSz="457200" rtl="0" eaLnBrk="1" fontAlgn="auto" latinLnBrk="0" hangingPunct="1">
              <a:lnSpc>
                <a:spcPct val="100000"/>
              </a:lnSpc>
              <a:spcBef>
                <a:spcPts val="0"/>
              </a:spcBef>
              <a:spcAft>
                <a:spcPts val="0"/>
              </a:spcAft>
              <a:buClrTx/>
              <a:buSzTx/>
              <a:buFontTx/>
              <a:buNone/>
              <a:tabLst/>
              <a:defRPr/>
            </a:pPr>
            <a:r>
              <a:rPr lang="vi-VN" b="1" kern="0" dirty="0">
                <a:solidFill>
                  <a:srgbClr val="052F61"/>
                </a:solidFill>
                <a:latin typeface="Arial" panose="020B0604020202020204" pitchFamily="34" charset="0"/>
                <a:cs typeface="Arial" panose="020B0604020202020204" pitchFamily="34" charset="0"/>
              </a:rPr>
              <a:t>II</a:t>
            </a:r>
            <a:r>
              <a:rPr kumimoji="0" lang="en-US" sz="1800" b="1" i="0" u="none" strike="noStrike" kern="0" cap="none" spc="0" normalizeH="0" baseline="0" noProof="0" dirty="0">
                <a:ln>
                  <a:noFill/>
                </a:ln>
                <a:solidFill>
                  <a:srgbClr val="052F61"/>
                </a:solidFill>
                <a:effectLst/>
                <a:uLnTx/>
                <a:uFillTx/>
                <a:latin typeface="Arial" panose="020B0604020202020204" pitchFamily="34" charset="0"/>
                <a:ea typeface="+mn-ea"/>
                <a:cs typeface="Arial" panose="020B0604020202020204" pitchFamily="34" charset="0"/>
              </a:rPr>
              <a:t>I</a:t>
            </a:r>
            <a:r>
              <a:rPr kumimoji="0" lang="vi-VN" sz="1800" b="1" i="0" u="none" strike="noStrike" kern="0" cap="none" spc="0" normalizeH="0" baseline="0" noProof="0" dirty="0">
                <a:ln>
                  <a:noFill/>
                </a:ln>
                <a:solidFill>
                  <a:srgbClr val="052F61"/>
                </a:solidFill>
                <a:effectLst/>
                <a:uLnTx/>
                <a:uFillTx/>
                <a:latin typeface="Arial" panose="020B0604020202020204" pitchFamily="34" charset="0"/>
                <a:ea typeface="+mn-ea"/>
                <a:cs typeface="Arial" panose="020B0604020202020204" pitchFamily="34" charset="0"/>
              </a:rPr>
              <a:t>. NHIỆM VỤ CỦA </a:t>
            </a:r>
            <a:r>
              <a:rPr kumimoji="0" lang="en-US" sz="1800" b="1" i="0" u="none" strike="noStrike" kern="0" cap="none" spc="0" normalizeH="0" baseline="0" noProof="0" dirty="0">
                <a:ln>
                  <a:noFill/>
                </a:ln>
                <a:solidFill>
                  <a:srgbClr val="052F61"/>
                </a:solidFill>
                <a:effectLst/>
                <a:uLnTx/>
                <a:uFillTx/>
                <a:latin typeface="Arial" panose="020B0604020202020204" pitchFamily="34" charset="0"/>
                <a:ea typeface="+mn-ea"/>
                <a:cs typeface="Arial" panose="020B0604020202020204" pitchFamily="34" charset="0"/>
              </a:rPr>
              <a:t>BỘ, C</a:t>
            </a:r>
            <a:r>
              <a:rPr kumimoji="0" lang="vi-VN" sz="1800" b="1" i="0" u="none" strike="noStrike" kern="0" cap="none" spc="0" normalizeH="0" baseline="0" noProof="0" dirty="0">
                <a:ln>
                  <a:noFill/>
                </a:ln>
                <a:solidFill>
                  <a:srgbClr val="052F61"/>
                </a:solidFill>
                <a:effectLst/>
                <a:uLnTx/>
                <a:uFillTx/>
                <a:latin typeface="Arial" panose="020B0604020202020204" pitchFamily="34" charset="0"/>
                <a:ea typeface="+mn-ea"/>
                <a:cs typeface="Arial" panose="020B0604020202020204" pitchFamily="34" charset="0"/>
              </a:rPr>
              <a:t>Ơ</a:t>
            </a:r>
            <a:r>
              <a:rPr kumimoji="0" lang="en-US" sz="1800" b="1" i="0" u="none" strike="noStrike" kern="0" cap="none" spc="0" normalizeH="0" baseline="0" noProof="0" dirty="0">
                <a:ln>
                  <a:noFill/>
                </a:ln>
                <a:solidFill>
                  <a:srgbClr val="052F61"/>
                </a:solidFill>
                <a:effectLst/>
                <a:uLnTx/>
                <a:uFillTx/>
                <a:latin typeface="Arial" panose="020B0604020202020204" pitchFamily="34" charset="0"/>
                <a:ea typeface="+mn-ea"/>
                <a:cs typeface="Arial" panose="020B0604020202020204" pitchFamily="34" charset="0"/>
              </a:rPr>
              <a:t> QUAN, ĐỊA PH</a:t>
            </a:r>
            <a:r>
              <a:rPr kumimoji="0" lang="vi-VN" sz="1800" b="1" i="0" u="none" strike="noStrike" kern="0" cap="none" spc="0" normalizeH="0" baseline="0" noProof="0" dirty="0">
                <a:ln>
                  <a:noFill/>
                </a:ln>
                <a:solidFill>
                  <a:srgbClr val="052F61"/>
                </a:solidFill>
                <a:effectLst/>
                <a:uLnTx/>
                <a:uFillTx/>
                <a:latin typeface="Arial" panose="020B0604020202020204" pitchFamily="34" charset="0"/>
                <a:ea typeface="+mn-ea"/>
                <a:cs typeface="Arial" panose="020B0604020202020204" pitchFamily="34" charset="0"/>
              </a:rPr>
              <a:t>Ư</a:t>
            </a:r>
            <a:r>
              <a:rPr kumimoji="0" lang="en-US" sz="1800" b="1" i="0" u="none" strike="noStrike" kern="0" cap="none" spc="0" normalizeH="0" baseline="0" noProof="0" dirty="0">
                <a:ln>
                  <a:noFill/>
                </a:ln>
                <a:solidFill>
                  <a:srgbClr val="052F61"/>
                </a:solidFill>
                <a:effectLst/>
                <a:uLnTx/>
                <a:uFillTx/>
                <a:latin typeface="Arial" panose="020B0604020202020204" pitchFamily="34" charset="0"/>
                <a:ea typeface="+mn-ea"/>
                <a:cs typeface="Arial" panose="020B0604020202020204" pitchFamily="34" charset="0"/>
              </a:rPr>
              <a:t>ƠNG </a:t>
            </a:r>
            <a:r>
              <a:rPr kumimoji="0" lang="vi-VN" sz="1800" b="1" i="0" u="none" strike="noStrike" kern="0" cap="none" spc="0" normalizeH="0" baseline="0" noProof="0" dirty="0">
                <a:ln>
                  <a:noFill/>
                </a:ln>
                <a:solidFill>
                  <a:srgbClr val="052F61"/>
                </a:solidFill>
                <a:effectLst/>
                <a:uLnTx/>
                <a:uFillTx/>
                <a:latin typeface="Arial" panose="020B0604020202020204" pitchFamily="34" charset="0"/>
                <a:ea typeface="+mn-ea"/>
                <a:cs typeface="Arial" panose="020B0604020202020204" pitchFamily="34" charset="0"/>
              </a:rPr>
              <a:t>THỜI GIAN </a:t>
            </a:r>
            <a:r>
              <a:rPr lang="vi-VN" b="1" kern="0" dirty="0">
                <a:solidFill>
                  <a:srgbClr val="052F61"/>
                </a:solidFill>
                <a:latin typeface="Arial" panose="020B0604020202020204" pitchFamily="34" charset="0"/>
                <a:cs typeface="Arial" panose="020B0604020202020204" pitchFamily="34" charset="0"/>
              </a:rPr>
              <a:t>TỚI</a:t>
            </a:r>
            <a:endParaRPr kumimoji="0" lang="vi-VN" sz="1800" b="1" i="0" u="none" strike="noStrike" kern="0" cap="none" spc="0" normalizeH="0" baseline="0" noProof="0" dirty="0">
              <a:ln>
                <a:noFill/>
              </a:ln>
              <a:solidFill>
                <a:srgbClr val="052F61"/>
              </a:solidFill>
              <a:effectLst/>
              <a:uLnTx/>
              <a:uFillTx/>
              <a:latin typeface="Arial" panose="020B0604020202020204" pitchFamily="34" charset="0"/>
              <a:ea typeface="+mn-ea"/>
              <a:cs typeface="Arial" panose="020B0604020202020204" pitchFamily="34" charset="0"/>
            </a:endParaRPr>
          </a:p>
        </p:txBody>
      </p:sp>
      <p:sp>
        <p:nvSpPr>
          <p:cNvPr id="40" name="TextBox 39"/>
          <p:cNvSpPr txBox="1"/>
          <p:nvPr/>
        </p:nvSpPr>
        <p:spPr>
          <a:xfrm>
            <a:off x="2117890" y="213840"/>
            <a:ext cx="2971311"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vi-VN" sz="1400" b="1" i="0" u="none" strike="noStrike" kern="1200" cap="none" spc="50" normalizeH="0" baseline="0" noProof="0">
                <a:ln w="0"/>
                <a:gradFill flip="none" rotWithShape="1">
                  <a:gsLst>
                    <a:gs pos="0">
                      <a:srgbClr val="146194">
                        <a:shade val="30000"/>
                        <a:satMod val="115000"/>
                      </a:srgbClr>
                    </a:gs>
                    <a:gs pos="50000">
                      <a:srgbClr val="146194">
                        <a:shade val="67500"/>
                        <a:satMod val="115000"/>
                      </a:srgbClr>
                    </a:gs>
                    <a:gs pos="100000">
                      <a:srgbClr val="146194">
                        <a:shade val="100000"/>
                        <a:satMod val="115000"/>
                      </a:srgbClr>
                    </a:gs>
                  </a:gsLst>
                  <a:lin ang="8100000" scaled="1"/>
                  <a:tileRect/>
                </a:gradFill>
                <a:effectLst>
                  <a:innerShdw blurRad="63500" dist="50800" dir="13500000">
                    <a:srgbClr val="000000">
                      <a:alpha val="50000"/>
                    </a:srgbClr>
                  </a:innerShdw>
                </a:effectLst>
                <a:uLnTx/>
                <a:uFillTx/>
                <a:latin typeface="Tahoma" panose="020B0604030504040204" pitchFamily="34" charset="0"/>
                <a:ea typeface="+mn-ea"/>
                <a:cs typeface="+mn-cs"/>
              </a:rPr>
              <a:t>HƯỚNG DẪN</a:t>
            </a:r>
            <a:endParaRPr kumimoji="0" lang="en-US" sz="1400" b="1" i="0" u="none" strike="noStrike" kern="1200" cap="none" spc="50" normalizeH="0" baseline="0" noProof="0" dirty="0">
              <a:ln w="0"/>
              <a:gradFill flip="none" rotWithShape="1">
                <a:gsLst>
                  <a:gs pos="0">
                    <a:srgbClr val="146194">
                      <a:shade val="30000"/>
                      <a:satMod val="115000"/>
                    </a:srgbClr>
                  </a:gs>
                  <a:gs pos="50000">
                    <a:srgbClr val="146194">
                      <a:shade val="67500"/>
                      <a:satMod val="115000"/>
                    </a:srgbClr>
                  </a:gs>
                  <a:gs pos="100000">
                    <a:srgbClr val="146194">
                      <a:shade val="100000"/>
                      <a:satMod val="115000"/>
                    </a:srgbClr>
                  </a:gs>
                </a:gsLst>
                <a:lin ang="8100000" scaled="1"/>
                <a:tileRect/>
              </a:gradFill>
              <a:effectLst>
                <a:innerShdw blurRad="63500" dist="50800" dir="13500000">
                  <a:srgbClr val="000000">
                    <a:alpha val="50000"/>
                  </a:srgbClr>
                </a:innerShdw>
              </a:effectLst>
              <a:uLnTx/>
              <a:uFillTx/>
              <a:latin typeface="Century Gothic" panose="020B0502020202020204"/>
              <a:ea typeface="+mn-ea"/>
              <a:cs typeface="+mn-cs"/>
            </a:endParaRPr>
          </a:p>
        </p:txBody>
      </p:sp>
      <p:graphicFrame>
        <p:nvGraphicFramePr>
          <p:cNvPr id="3" name="Diagram 2">
            <a:extLst>
              <a:ext uri="{FF2B5EF4-FFF2-40B4-BE49-F238E27FC236}">
                <a16:creationId xmlns:a16="http://schemas.microsoft.com/office/drawing/2014/main" id="{AFF19BDA-91EB-40A7-92B0-23BDD8D57728}"/>
              </a:ext>
            </a:extLst>
          </p:cNvPr>
          <p:cNvGraphicFramePr/>
          <p:nvPr>
            <p:extLst>
              <p:ext uri="{D42A27DB-BD31-4B8C-83A1-F6EECF244321}">
                <p14:modId xmlns:p14="http://schemas.microsoft.com/office/powerpoint/2010/main" val="3990345869"/>
              </p:ext>
            </p:extLst>
          </p:nvPr>
        </p:nvGraphicFramePr>
        <p:xfrm>
          <a:off x="550416" y="1518082"/>
          <a:ext cx="11345661" cy="46202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1">
            <a:extLst>
              <a:ext uri="{FF2B5EF4-FFF2-40B4-BE49-F238E27FC236}">
                <a16:creationId xmlns:a16="http://schemas.microsoft.com/office/drawing/2014/main" id="{A75AC868-FD27-8476-637C-2B66B99A484B}"/>
              </a:ext>
            </a:extLst>
          </p:cNvPr>
          <p:cNvPicPr>
            <a:picLocks noChangeAspect="1"/>
          </p:cNvPicPr>
          <p:nvPr/>
        </p:nvPicPr>
        <p:blipFill>
          <a:blip r:embed="rId8"/>
          <a:stretch>
            <a:fillRect/>
          </a:stretch>
        </p:blipFill>
        <p:spPr>
          <a:xfrm>
            <a:off x="1224691" y="92451"/>
            <a:ext cx="890093" cy="786452"/>
          </a:xfrm>
          <a:prstGeom prst="rect">
            <a:avLst/>
          </a:prstGeom>
        </p:spPr>
      </p:pic>
    </p:spTree>
    <p:extLst>
      <p:ext uri="{BB962C8B-B14F-4D97-AF65-F5344CB8AC3E}">
        <p14:creationId xmlns:p14="http://schemas.microsoft.com/office/powerpoint/2010/main" val="1426348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8332" y="13847"/>
            <a:ext cx="816934" cy="816934"/>
          </a:xfrm>
          <a:prstGeom prst="rect">
            <a:avLst/>
          </a:prstGeom>
        </p:spPr>
      </p:pic>
      <p:sp>
        <p:nvSpPr>
          <p:cNvPr id="6" name="TextBox 5"/>
          <p:cNvSpPr txBox="1"/>
          <p:nvPr/>
        </p:nvSpPr>
        <p:spPr>
          <a:xfrm>
            <a:off x="2124102" y="500233"/>
            <a:ext cx="9193931" cy="52322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50" normalizeH="0" baseline="0" noProof="0" dirty="0">
                <a:ln w="0"/>
                <a:gradFill flip="none" rotWithShape="1">
                  <a:gsLst>
                    <a:gs pos="0">
                      <a:srgbClr val="C62324">
                        <a:lumMod val="40000"/>
                        <a:lumOff val="60000"/>
                      </a:srgbClr>
                    </a:gs>
                    <a:gs pos="50000">
                      <a:srgbClr val="C62324"/>
                    </a:gs>
                    <a:gs pos="100000">
                      <a:srgbClr val="C62324">
                        <a:lumMod val="75000"/>
                      </a:srgbClr>
                    </a:gs>
                  </a:gsLst>
                  <a:lin ang="8100000" scaled="1"/>
                  <a:tileRect/>
                </a:gradFill>
                <a:effectLst>
                  <a:innerShdw blurRad="63500" dist="50800" dir="13500000">
                    <a:srgbClr val="000000">
                      <a:alpha val="50000"/>
                    </a:srgbClr>
                  </a:innerShdw>
                </a:effectLst>
                <a:uLnTx/>
                <a:uFillTx/>
                <a:latin typeface="Tahoma" panose="020B0604030504040204" pitchFamily="34" charset="0"/>
                <a:ea typeface="Tahoma" panose="020B0604030504040204" pitchFamily="34" charset="0"/>
                <a:cs typeface="Tahoma" panose="020B0604030504040204" pitchFamily="34" charset="0"/>
              </a:rPr>
              <a:t>RÀ SOÁT, ĐGH TTHC NỘI BỘ TRONG HỆ THỐNG HCNN 2024-2025</a:t>
            </a:r>
          </a:p>
          <a:p>
            <a:pPr marL="474980" marR="0" lvl="0" indent="-474980" algn="l" defTabSz="457200" rtl="0" eaLnBrk="1" fontAlgn="auto" latinLnBrk="0" hangingPunct="1">
              <a:lnSpc>
                <a:spcPct val="100000"/>
              </a:lnSpc>
              <a:spcBef>
                <a:spcPts val="0"/>
              </a:spcBef>
              <a:spcAft>
                <a:spcPts val="0"/>
              </a:spcAft>
              <a:buClrTx/>
              <a:buSzTx/>
              <a:buFontTx/>
              <a:buNone/>
              <a:tabLst/>
              <a:defRPr/>
            </a:pPr>
            <a:r>
              <a:rPr kumimoji="0" lang="vi-VN" sz="1800" b="1" i="0" u="none" strike="noStrike" kern="0" cap="none" spc="0" normalizeH="0" baseline="0" noProof="0" dirty="0">
                <a:ln>
                  <a:noFill/>
                </a:ln>
                <a:solidFill>
                  <a:srgbClr val="052F61"/>
                </a:solidFill>
                <a:effectLst/>
                <a:uLnTx/>
                <a:uFillTx/>
                <a:latin typeface="Arial" panose="020B0604020202020204" pitchFamily="34" charset="0"/>
                <a:ea typeface="+mn-ea"/>
                <a:cs typeface="Arial" panose="020B0604020202020204" pitchFamily="34" charset="0"/>
              </a:rPr>
              <a:t>II</a:t>
            </a:r>
            <a:r>
              <a:rPr kumimoji="0" lang="en-US" sz="1800" b="1" i="0" u="none" strike="noStrike" kern="0" cap="none" spc="0" normalizeH="0" baseline="0" noProof="0" dirty="0">
                <a:ln>
                  <a:noFill/>
                </a:ln>
                <a:solidFill>
                  <a:srgbClr val="052F61"/>
                </a:solidFill>
                <a:effectLst/>
                <a:uLnTx/>
                <a:uFillTx/>
                <a:latin typeface="Arial" panose="020B0604020202020204" pitchFamily="34" charset="0"/>
                <a:ea typeface="+mn-ea"/>
                <a:cs typeface="Arial" panose="020B0604020202020204" pitchFamily="34" charset="0"/>
              </a:rPr>
              <a:t>I</a:t>
            </a:r>
            <a:r>
              <a:rPr kumimoji="0" lang="vi-VN" sz="1800" b="1" i="0" u="none" strike="noStrike" kern="0" cap="none" spc="0" normalizeH="0" baseline="0" noProof="0" dirty="0">
                <a:ln>
                  <a:noFill/>
                </a:ln>
                <a:solidFill>
                  <a:srgbClr val="052F61"/>
                </a:solidFill>
                <a:effectLst/>
                <a:uLnTx/>
                <a:uFillTx/>
                <a:latin typeface="Arial" panose="020B0604020202020204" pitchFamily="34" charset="0"/>
                <a:ea typeface="+mn-ea"/>
                <a:cs typeface="Arial" panose="020B0604020202020204" pitchFamily="34" charset="0"/>
              </a:rPr>
              <a:t>. NHIỆM VỤ CỦA </a:t>
            </a:r>
            <a:r>
              <a:rPr kumimoji="0" lang="en-US" sz="1800" b="1" i="0" u="none" strike="noStrike" kern="0" cap="none" spc="0" normalizeH="0" baseline="0" noProof="0" dirty="0">
                <a:ln>
                  <a:noFill/>
                </a:ln>
                <a:solidFill>
                  <a:srgbClr val="052F61"/>
                </a:solidFill>
                <a:effectLst/>
                <a:uLnTx/>
                <a:uFillTx/>
                <a:latin typeface="Arial" panose="020B0604020202020204" pitchFamily="34" charset="0"/>
                <a:ea typeface="+mn-ea"/>
                <a:cs typeface="Arial" panose="020B0604020202020204" pitchFamily="34" charset="0"/>
              </a:rPr>
              <a:t>BỘ, C</a:t>
            </a:r>
            <a:r>
              <a:rPr kumimoji="0" lang="vi-VN" sz="1800" b="1" i="0" u="none" strike="noStrike" kern="0" cap="none" spc="0" normalizeH="0" baseline="0" noProof="0" dirty="0">
                <a:ln>
                  <a:noFill/>
                </a:ln>
                <a:solidFill>
                  <a:srgbClr val="052F61"/>
                </a:solidFill>
                <a:effectLst/>
                <a:uLnTx/>
                <a:uFillTx/>
                <a:latin typeface="Arial" panose="020B0604020202020204" pitchFamily="34" charset="0"/>
                <a:ea typeface="+mn-ea"/>
                <a:cs typeface="Arial" panose="020B0604020202020204" pitchFamily="34" charset="0"/>
              </a:rPr>
              <a:t>Ơ</a:t>
            </a:r>
            <a:r>
              <a:rPr kumimoji="0" lang="en-US" sz="1800" b="1" i="0" u="none" strike="noStrike" kern="0" cap="none" spc="0" normalizeH="0" baseline="0" noProof="0" dirty="0">
                <a:ln>
                  <a:noFill/>
                </a:ln>
                <a:solidFill>
                  <a:srgbClr val="052F61"/>
                </a:solidFill>
                <a:effectLst/>
                <a:uLnTx/>
                <a:uFillTx/>
                <a:latin typeface="Arial" panose="020B0604020202020204" pitchFamily="34" charset="0"/>
                <a:ea typeface="+mn-ea"/>
                <a:cs typeface="Arial" panose="020B0604020202020204" pitchFamily="34" charset="0"/>
              </a:rPr>
              <a:t> QUAN, ĐỊA PH</a:t>
            </a:r>
            <a:r>
              <a:rPr kumimoji="0" lang="vi-VN" sz="1800" b="1" i="0" u="none" strike="noStrike" kern="0" cap="none" spc="0" normalizeH="0" baseline="0" noProof="0" dirty="0">
                <a:ln>
                  <a:noFill/>
                </a:ln>
                <a:solidFill>
                  <a:srgbClr val="052F61"/>
                </a:solidFill>
                <a:effectLst/>
                <a:uLnTx/>
                <a:uFillTx/>
                <a:latin typeface="Arial" panose="020B0604020202020204" pitchFamily="34" charset="0"/>
                <a:ea typeface="+mn-ea"/>
                <a:cs typeface="Arial" panose="020B0604020202020204" pitchFamily="34" charset="0"/>
              </a:rPr>
              <a:t>Ư</a:t>
            </a:r>
            <a:r>
              <a:rPr kumimoji="0" lang="en-US" sz="1800" b="1" i="0" u="none" strike="noStrike" kern="0" cap="none" spc="0" normalizeH="0" baseline="0" noProof="0" dirty="0">
                <a:ln>
                  <a:noFill/>
                </a:ln>
                <a:solidFill>
                  <a:srgbClr val="052F61"/>
                </a:solidFill>
                <a:effectLst/>
                <a:uLnTx/>
                <a:uFillTx/>
                <a:latin typeface="Arial" panose="020B0604020202020204" pitchFamily="34" charset="0"/>
                <a:ea typeface="+mn-ea"/>
                <a:cs typeface="Arial" panose="020B0604020202020204" pitchFamily="34" charset="0"/>
              </a:rPr>
              <a:t>ƠNG </a:t>
            </a:r>
            <a:r>
              <a:rPr kumimoji="0" lang="vi-VN" sz="1800" b="1" i="0" u="none" strike="noStrike" kern="0" cap="none" spc="0" normalizeH="0" baseline="0" noProof="0" dirty="0">
                <a:ln>
                  <a:noFill/>
                </a:ln>
                <a:solidFill>
                  <a:srgbClr val="052F61"/>
                </a:solidFill>
                <a:effectLst/>
                <a:uLnTx/>
                <a:uFillTx/>
                <a:latin typeface="Arial" panose="020B0604020202020204" pitchFamily="34" charset="0"/>
                <a:ea typeface="+mn-ea"/>
                <a:cs typeface="Arial" panose="020B0604020202020204" pitchFamily="34" charset="0"/>
              </a:rPr>
              <a:t>THỜI GIAN TỚI</a:t>
            </a:r>
          </a:p>
        </p:txBody>
      </p:sp>
      <p:sp>
        <p:nvSpPr>
          <p:cNvPr id="40" name="TextBox 39"/>
          <p:cNvSpPr txBox="1"/>
          <p:nvPr/>
        </p:nvSpPr>
        <p:spPr>
          <a:xfrm>
            <a:off x="2117890" y="213840"/>
            <a:ext cx="2971311" cy="30777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vi-VN" sz="1400" b="1" i="0" u="none" strike="noStrike" kern="1200" cap="none" spc="50" normalizeH="0" baseline="0" noProof="0">
                <a:ln w="0"/>
                <a:gradFill flip="none" rotWithShape="1">
                  <a:gsLst>
                    <a:gs pos="0">
                      <a:srgbClr val="146194">
                        <a:shade val="30000"/>
                        <a:satMod val="115000"/>
                      </a:srgbClr>
                    </a:gs>
                    <a:gs pos="50000">
                      <a:srgbClr val="146194">
                        <a:shade val="67500"/>
                        <a:satMod val="115000"/>
                      </a:srgbClr>
                    </a:gs>
                    <a:gs pos="100000">
                      <a:srgbClr val="146194">
                        <a:shade val="100000"/>
                        <a:satMod val="115000"/>
                      </a:srgbClr>
                    </a:gs>
                  </a:gsLst>
                  <a:lin ang="8100000" scaled="1"/>
                  <a:tileRect/>
                </a:gradFill>
                <a:effectLst>
                  <a:innerShdw blurRad="63500" dist="50800" dir="13500000">
                    <a:srgbClr val="000000">
                      <a:alpha val="50000"/>
                    </a:srgbClr>
                  </a:innerShdw>
                </a:effectLst>
                <a:uLnTx/>
                <a:uFillTx/>
                <a:latin typeface="Tahoma" panose="020B0604030504040204" pitchFamily="34" charset="0"/>
                <a:ea typeface="+mn-ea"/>
                <a:cs typeface="+mn-cs"/>
              </a:rPr>
              <a:t>HƯỚNG DẪN</a:t>
            </a:r>
            <a:endParaRPr kumimoji="0" lang="en-US" sz="1400" b="1" i="0" u="none" strike="noStrike" kern="1200" cap="none" spc="50" normalizeH="0" baseline="0" noProof="0" dirty="0">
              <a:ln w="0"/>
              <a:gradFill flip="none" rotWithShape="1">
                <a:gsLst>
                  <a:gs pos="0">
                    <a:srgbClr val="146194">
                      <a:shade val="30000"/>
                      <a:satMod val="115000"/>
                    </a:srgbClr>
                  </a:gs>
                  <a:gs pos="50000">
                    <a:srgbClr val="146194">
                      <a:shade val="67500"/>
                      <a:satMod val="115000"/>
                    </a:srgbClr>
                  </a:gs>
                  <a:gs pos="100000">
                    <a:srgbClr val="146194">
                      <a:shade val="100000"/>
                      <a:satMod val="115000"/>
                    </a:srgbClr>
                  </a:gs>
                </a:gsLst>
                <a:lin ang="8100000" scaled="1"/>
                <a:tileRect/>
              </a:gradFill>
              <a:effectLst>
                <a:innerShdw blurRad="63500" dist="50800" dir="13500000">
                  <a:srgbClr val="000000">
                    <a:alpha val="50000"/>
                  </a:srgbClr>
                </a:innerShdw>
              </a:effectLst>
              <a:uLnTx/>
              <a:uFillTx/>
              <a:latin typeface="Century Gothic" panose="020B0502020202020204"/>
              <a:ea typeface="+mn-ea"/>
              <a:cs typeface="+mn-cs"/>
            </a:endParaRPr>
          </a:p>
        </p:txBody>
      </p:sp>
      <p:graphicFrame>
        <p:nvGraphicFramePr>
          <p:cNvPr id="3" name="Diagram 2">
            <a:extLst>
              <a:ext uri="{FF2B5EF4-FFF2-40B4-BE49-F238E27FC236}">
                <a16:creationId xmlns:a16="http://schemas.microsoft.com/office/drawing/2014/main" id="{AFF19BDA-91EB-40A7-92B0-23BDD8D57728}"/>
              </a:ext>
            </a:extLst>
          </p:cNvPr>
          <p:cNvGraphicFramePr/>
          <p:nvPr>
            <p:extLst>
              <p:ext uri="{D42A27DB-BD31-4B8C-83A1-F6EECF244321}">
                <p14:modId xmlns:p14="http://schemas.microsoft.com/office/powerpoint/2010/main" val="614283007"/>
              </p:ext>
            </p:extLst>
          </p:nvPr>
        </p:nvGraphicFramePr>
        <p:xfrm>
          <a:off x="550416" y="1518082"/>
          <a:ext cx="11345661" cy="46202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1">
            <a:extLst>
              <a:ext uri="{FF2B5EF4-FFF2-40B4-BE49-F238E27FC236}">
                <a16:creationId xmlns:a16="http://schemas.microsoft.com/office/drawing/2014/main" id="{A75AC868-FD27-8476-637C-2B66B99A484B}"/>
              </a:ext>
            </a:extLst>
          </p:cNvPr>
          <p:cNvPicPr>
            <a:picLocks noChangeAspect="1"/>
          </p:cNvPicPr>
          <p:nvPr/>
        </p:nvPicPr>
        <p:blipFill>
          <a:blip r:embed="rId8"/>
          <a:stretch>
            <a:fillRect/>
          </a:stretch>
        </p:blipFill>
        <p:spPr>
          <a:xfrm>
            <a:off x="1224691" y="92451"/>
            <a:ext cx="890093" cy="786452"/>
          </a:xfrm>
          <a:prstGeom prst="rect">
            <a:avLst/>
          </a:prstGeom>
        </p:spPr>
      </p:pic>
    </p:spTree>
    <p:extLst>
      <p:ext uri="{BB962C8B-B14F-4D97-AF65-F5344CB8AC3E}">
        <p14:creationId xmlns:p14="http://schemas.microsoft.com/office/powerpoint/2010/main" val="3144852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1" y="4823926"/>
            <a:ext cx="10876417" cy="1455575"/>
          </a:xfrm>
        </p:spPr>
        <p:txBody>
          <a:bodyPr/>
          <a:lstStyle/>
          <a:p>
            <a:pPr lvl="0" algn="ctr">
              <a:spcBef>
                <a:spcPts val="0"/>
              </a:spcBef>
              <a:defRPr/>
            </a:pPr>
            <a:br>
              <a:rPr lang="vi-VN" b="1" cap="none" dirty="0">
                <a:ln>
                  <a:noFill/>
                </a:ln>
                <a:solidFill>
                  <a:srgbClr val="052F61"/>
                </a:solidFill>
                <a:ea typeface="Tahoma" panose="020B0604030504040204" pitchFamily="34" charset="0"/>
                <a:cs typeface="Tahoma" panose="020B0604030504040204" pitchFamily="34" charset="0"/>
              </a:rPr>
            </a:br>
            <a:r>
              <a:rPr lang="vi-VN" b="1" cap="none" dirty="0">
                <a:ln>
                  <a:noFill/>
                </a:ln>
                <a:solidFill>
                  <a:srgbClr val="052F61"/>
                </a:solidFill>
                <a:ea typeface="Tahoma" panose="020B0604030504040204" pitchFamily="34" charset="0"/>
                <a:cs typeface="Tahoma" panose="020B0604030504040204" pitchFamily="34" charset="0"/>
              </a:rPr>
              <a:t>TRÂN TRỌNG CẢM ƠN!</a:t>
            </a:r>
            <a:endParaRPr lang="en-US" b="1" cap="none" dirty="0">
              <a:ln>
                <a:noFill/>
              </a:ln>
              <a:solidFill>
                <a:srgbClr val="052F61"/>
              </a:solidFill>
              <a:latin typeface="Tahoma" panose="020B0604030504040204" pitchFamily="34" charset="0"/>
              <a:ea typeface="Tahoma" panose="020B0604030504040204" pitchFamily="34" charset="0"/>
              <a:cs typeface="Tahoma" panose="020B0604030504040204" pitchFamily="34" charset="0"/>
            </a:endParaRPr>
          </a:p>
        </p:txBody>
      </p:sp>
      <p:pic>
        <p:nvPicPr>
          <p:cNvPr id="1028" name="Picture 4" descr="Right. Any questions? | Business News">
            <a:extLst>
              <a:ext uri="{FF2B5EF4-FFF2-40B4-BE49-F238E27FC236}">
                <a16:creationId xmlns:a16="http://schemas.microsoft.com/office/drawing/2014/main" id="{2D0DB045-F5A7-4A1C-AB02-5CFE7085275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349409" y="1278385"/>
            <a:ext cx="7546019" cy="392393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51BDC247-7004-41C4-A95A-846469AF54F1}"/>
              </a:ext>
            </a:extLst>
          </p:cNvPr>
          <p:cNvPicPr>
            <a:picLocks noChangeAspect="1"/>
          </p:cNvPicPr>
          <p:nvPr/>
        </p:nvPicPr>
        <p:blipFill>
          <a:blip r:embed="rId3"/>
          <a:stretch>
            <a:fillRect/>
          </a:stretch>
        </p:blipFill>
        <p:spPr>
          <a:xfrm>
            <a:off x="5734975" y="506027"/>
            <a:ext cx="807868" cy="772358"/>
          </a:xfrm>
          <a:prstGeom prst="rect">
            <a:avLst/>
          </a:prstGeom>
        </p:spPr>
      </p:pic>
    </p:spTree>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2671</TotalTime>
  <Words>4844</Words>
  <Application>Microsoft Office PowerPoint</Application>
  <PresentationFormat>Widescreen</PresentationFormat>
  <Paragraphs>205</Paragraphs>
  <Slides>20</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Arial</vt:lpstr>
      <vt:lpstr>Calibri</vt:lpstr>
      <vt:lpstr>Cambria</vt:lpstr>
      <vt:lpstr>Century Gothic</vt:lpstr>
      <vt:lpstr>Tahoma</vt:lpstr>
      <vt:lpstr>Times New Roman</vt:lpstr>
      <vt:lpstr>Wingdings 3</vt:lpstr>
      <vt:lpstr>Slice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TRÂN TRỌNG CẢM ƠN!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User1</cp:lastModifiedBy>
  <cp:revision>604</cp:revision>
  <dcterms:created xsi:type="dcterms:W3CDTF">2020-12-22T22:23:00Z</dcterms:created>
  <dcterms:modified xsi:type="dcterms:W3CDTF">2024-10-16T11:39:12Z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80D87585CC7444B1A4937BE4C7989B04</vt:lpwstr>
  </property>
  <property fmtid="{D5CDD505-2E9C-101B-9397-08002B2CF9AE}" pid="3" name="KSOProductBuildVer">
    <vt:lpwstr>1033-11.2.0.11486</vt:lpwstr>
  </property>
</Properties>
</file>